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 id="725" r:id="rId477"/>
    <p:sldId id="726" r:id="rId478"/>
    <p:sldId id="727" r:id="rId479"/>
    <p:sldId id="728" r:id="rId480"/>
    <p:sldId id="729" r:id="rId481"/>
    <p:sldId id="730" r:id="rId482"/>
    <p:sldId id="731" r:id="rId483"/>
    <p:sldId id="732" r:id="rId484"/>
    <p:sldId id="733" r:id="rId485"/>
    <p:sldId id="734" r:id="rId486"/>
    <p:sldId id="735" r:id="rId487"/>
    <p:sldId id="736" r:id="rId488"/>
    <p:sldId id="737" r:id="rId489"/>
    <p:sldId id="738" r:id="rId490"/>
    <p:sldId id="739" r:id="rId491"/>
    <p:sldId id="740" r:id="rId492"/>
    <p:sldId id="741" r:id="rId493"/>
    <p:sldId id="742" r:id="rId494"/>
    <p:sldId id="743" r:id="rId495"/>
    <p:sldId id="744" r:id="rId496"/>
    <p:sldId id="745" r:id="rId497"/>
    <p:sldId id="746" r:id="rId498"/>
    <p:sldId id="747" r:id="rId499"/>
    <p:sldId id="748" r:id="rId500"/>
    <p:sldId id="749" r:id="rId501"/>
    <p:sldId id="750" r:id="rId502"/>
    <p:sldId id="751" r:id="rId503"/>
    <p:sldId id="752" r:id="rId504"/>
    <p:sldId id="753" r:id="rId505"/>
    <p:sldId id="754" r:id="rId506"/>
    <p:sldId id="755" r:id="rId507"/>
    <p:sldId id="756" r:id="rId508"/>
    <p:sldId id="757" r:id="rId509"/>
    <p:sldId id="758" r:id="rId510"/>
    <p:sldId id="759" r:id="rId511"/>
    <p:sldId id="760" r:id="rId512"/>
    <p:sldId id="761" r:id="rId513"/>
    <p:sldId id="762" r:id="rId514"/>
    <p:sldId id="763" r:id="rId515"/>
    <p:sldId id="764" r:id="rId516"/>
    <p:sldId id="765" r:id="rId517"/>
    <p:sldId id="766" r:id="rId518"/>
    <p:sldId id="767" r:id="rId519"/>
    <p:sldId id="768" r:id="rId520"/>
    <p:sldId id="769" r:id="rId521"/>
    <p:sldId id="770" r:id="rId522"/>
    <p:sldId id="771" r:id="rId523"/>
    <p:sldId id="772" r:id="rId524"/>
    <p:sldId id="773" r:id="rId525"/>
    <p:sldId id="774" r:id="rId526"/>
    <p:sldId id="775" r:id="rId527"/>
    <p:sldId id="776" r:id="rId528"/>
    <p:sldId id="777" r:id="rId529"/>
    <p:sldId id="778" r:id="rId530"/>
    <p:sldId id="779" r:id="rId531"/>
    <p:sldId id="780" r:id="rId532"/>
    <p:sldId id="781" r:id="rId533"/>
    <p:sldId id="782" r:id="rId534"/>
    <p:sldId id="783" r:id="rId535"/>
    <p:sldId id="784" r:id="rId536"/>
    <p:sldId id="785" r:id="rId537"/>
    <p:sldId id="786" r:id="rId538"/>
    <p:sldId id="787" r:id="rId539"/>
    <p:sldId id="788" r:id="rId540"/>
    <p:sldId id="789" r:id="rId541"/>
    <p:sldId id="790" r:id="rId542"/>
    <p:sldId id="791" r:id="rId543"/>
    <p:sldId id="792" r:id="rId544"/>
    <p:sldId id="793" r:id="rId545"/>
    <p:sldId id="794" r:id="rId546"/>
    <p:sldId id="795" r:id="rId547"/>
    <p:sldId id="796" r:id="rId548"/>
    <p:sldId id="797" r:id="rId549"/>
    <p:sldId id="798" r:id="rId550"/>
    <p:sldId id="799" r:id="rId551"/>
    <p:sldId id="800" r:id="rId552"/>
    <p:sldId id="801" r:id="rId553"/>
    <p:sldId id="802" r:id="rId554"/>
    <p:sldId id="803" r:id="rId555"/>
    <p:sldId id="804" r:id="rId556"/>
    <p:sldId id="805" r:id="rId557"/>
    <p:sldId id="806" r:id="rId558"/>
    <p:sldId id="807" r:id="rId559"/>
  </p:sldIdLst>
  <p:sldSz cy="6858000" cx="9902825"/>
  <p:notesSz cx="6858000" cy="9144000"/>
  <p:embeddedFontLst>
    <p:embeddedFont>
      <p:font typeface="Roboto Mono"/>
      <p:regular r:id="rId560"/>
      <p:bold r:id="rId561"/>
      <p:italic r:id="rId562"/>
      <p:boldItalic r:id="rId563"/>
    </p:embeddedFont>
    <p:embeddedFont>
      <p:font typeface="Cambria Math"/>
      <p:regular r:id="rId5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4">
          <p15:clr>
            <a:srgbClr val="A4A3A4"/>
          </p15:clr>
        </p15:guide>
        <p15:guide id="2" orient="horz" pos="1023">
          <p15:clr>
            <a:srgbClr val="A4A3A4"/>
          </p15:clr>
        </p15:guide>
        <p15:guide id="3"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0AEBBE-A2A1-4DB3-8D53-79E97534AB81}">
  <a:tblStyle styleId="{B10AEBBE-A2A1-4DB3-8D53-79E97534AB81}"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BBFF72-CB08-45F8-A4C5-3DD2CA751F2E}"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F8B9AB-3236-4A49-85DC-6A274F6204F5}"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4" orient="horz"/>
        <p:guide pos="1023" orient="horz"/>
        <p:guide pos="3119"/>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3.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76" Type="http://schemas.openxmlformats.org/officeDocument/2006/relationships/slide" Target="slides/slide169.xml"/><Relationship Id="rId297" Type="http://schemas.openxmlformats.org/officeDocument/2006/relationships/slide" Target="slides/slide290.xml"/><Relationship Id="rId175" Type="http://schemas.openxmlformats.org/officeDocument/2006/relationships/slide" Target="slides/slide168.xml"/><Relationship Id="rId296" Type="http://schemas.openxmlformats.org/officeDocument/2006/relationships/slide" Target="slides/slide289.xml"/><Relationship Id="rId174" Type="http://schemas.openxmlformats.org/officeDocument/2006/relationships/slide" Target="slides/slide167.xml"/><Relationship Id="rId295" Type="http://schemas.openxmlformats.org/officeDocument/2006/relationships/slide" Target="slides/slide288.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198" Type="http://schemas.openxmlformats.org/officeDocument/2006/relationships/slide" Target="slides/slide191.xml"/><Relationship Id="rId197" Type="http://schemas.openxmlformats.org/officeDocument/2006/relationships/slide" Target="slides/slide190.xml"/><Relationship Id="rId196" Type="http://schemas.openxmlformats.org/officeDocument/2006/relationships/slide" Target="slides/slide189.xml"/><Relationship Id="rId195" Type="http://schemas.openxmlformats.org/officeDocument/2006/relationships/slide" Target="slides/slide188.xml"/><Relationship Id="rId199" Type="http://schemas.openxmlformats.org/officeDocument/2006/relationships/slide" Target="slides/slide192.xml"/><Relationship Id="rId150" Type="http://schemas.openxmlformats.org/officeDocument/2006/relationships/slide" Target="slides/slide143.xml"/><Relationship Id="rId271" Type="http://schemas.openxmlformats.org/officeDocument/2006/relationships/slide" Target="slides/slide264.xml"/><Relationship Id="rId392" Type="http://schemas.openxmlformats.org/officeDocument/2006/relationships/slide" Target="slides/slide385.xml"/><Relationship Id="rId270" Type="http://schemas.openxmlformats.org/officeDocument/2006/relationships/slide" Target="slides/slide263.xml"/><Relationship Id="rId391" Type="http://schemas.openxmlformats.org/officeDocument/2006/relationships/slide" Target="slides/slide384.xml"/><Relationship Id="rId390" Type="http://schemas.openxmlformats.org/officeDocument/2006/relationships/slide" Target="slides/slide38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385" Type="http://schemas.openxmlformats.org/officeDocument/2006/relationships/slide" Target="slides/slide378.xml"/><Relationship Id="rId142" Type="http://schemas.openxmlformats.org/officeDocument/2006/relationships/slide" Target="slides/slide135.xml"/><Relationship Id="rId263" Type="http://schemas.openxmlformats.org/officeDocument/2006/relationships/slide" Target="slides/slide256.xml"/><Relationship Id="rId384" Type="http://schemas.openxmlformats.org/officeDocument/2006/relationships/slide" Target="slides/slide377.xml"/><Relationship Id="rId141" Type="http://schemas.openxmlformats.org/officeDocument/2006/relationships/slide" Target="slides/slide134.xml"/><Relationship Id="rId262" Type="http://schemas.openxmlformats.org/officeDocument/2006/relationships/slide" Target="slides/slide255.xml"/><Relationship Id="rId383" Type="http://schemas.openxmlformats.org/officeDocument/2006/relationships/slide" Target="slides/slide376.xml"/><Relationship Id="rId140" Type="http://schemas.openxmlformats.org/officeDocument/2006/relationships/slide" Target="slides/slide133.xml"/><Relationship Id="rId261" Type="http://schemas.openxmlformats.org/officeDocument/2006/relationships/slide" Target="slides/slide254.xml"/><Relationship Id="rId382" Type="http://schemas.openxmlformats.org/officeDocument/2006/relationships/slide" Target="slides/slide375.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389" Type="http://schemas.openxmlformats.org/officeDocument/2006/relationships/slide" Target="slides/slide382.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388" Type="http://schemas.openxmlformats.org/officeDocument/2006/relationships/slide" Target="slides/slide381.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387" Type="http://schemas.openxmlformats.org/officeDocument/2006/relationships/slide" Target="slides/slide380.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386" Type="http://schemas.openxmlformats.org/officeDocument/2006/relationships/slide" Target="slides/slide379.xml"/><Relationship Id="rId260" Type="http://schemas.openxmlformats.org/officeDocument/2006/relationships/slide" Target="slides/slide253.xml"/><Relationship Id="rId381" Type="http://schemas.openxmlformats.org/officeDocument/2006/relationships/slide" Target="slides/slide374.xml"/><Relationship Id="rId380" Type="http://schemas.openxmlformats.org/officeDocument/2006/relationships/slide" Target="slides/slide37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379" Type="http://schemas.openxmlformats.org/officeDocument/2006/relationships/slide" Target="slides/slide372.xml"/><Relationship Id="rId132" Type="http://schemas.openxmlformats.org/officeDocument/2006/relationships/slide" Target="slides/slide125.xml"/><Relationship Id="rId253" Type="http://schemas.openxmlformats.org/officeDocument/2006/relationships/slide" Target="slides/slide246.xml"/><Relationship Id="rId374" Type="http://schemas.openxmlformats.org/officeDocument/2006/relationships/slide" Target="slides/slide367.xml"/><Relationship Id="rId495" Type="http://schemas.openxmlformats.org/officeDocument/2006/relationships/slide" Target="slides/slide488.xml"/><Relationship Id="rId131" Type="http://schemas.openxmlformats.org/officeDocument/2006/relationships/slide" Target="slides/slide124.xml"/><Relationship Id="rId252" Type="http://schemas.openxmlformats.org/officeDocument/2006/relationships/slide" Target="slides/slide245.xml"/><Relationship Id="rId373" Type="http://schemas.openxmlformats.org/officeDocument/2006/relationships/slide" Target="slides/slide366.xml"/><Relationship Id="rId494" Type="http://schemas.openxmlformats.org/officeDocument/2006/relationships/slide" Target="slides/slide487.xml"/><Relationship Id="rId130" Type="http://schemas.openxmlformats.org/officeDocument/2006/relationships/slide" Target="slides/slide123.xml"/><Relationship Id="rId251" Type="http://schemas.openxmlformats.org/officeDocument/2006/relationships/slide" Target="slides/slide244.xml"/><Relationship Id="rId372" Type="http://schemas.openxmlformats.org/officeDocument/2006/relationships/slide" Target="slides/slide365.xml"/><Relationship Id="rId493" Type="http://schemas.openxmlformats.org/officeDocument/2006/relationships/slide" Target="slides/slide486.xml"/><Relationship Id="rId250" Type="http://schemas.openxmlformats.org/officeDocument/2006/relationships/slide" Target="slides/slide243.xml"/><Relationship Id="rId371" Type="http://schemas.openxmlformats.org/officeDocument/2006/relationships/slide" Target="slides/slide364.xml"/><Relationship Id="rId492" Type="http://schemas.openxmlformats.org/officeDocument/2006/relationships/slide" Target="slides/slide485.xml"/><Relationship Id="rId136" Type="http://schemas.openxmlformats.org/officeDocument/2006/relationships/slide" Target="slides/slide129.xml"/><Relationship Id="rId257" Type="http://schemas.openxmlformats.org/officeDocument/2006/relationships/slide" Target="slides/slide250.xml"/><Relationship Id="rId378" Type="http://schemas.openxmlformats.org/officeDocument/2006/relationships/slide" Target="slides/slide371.xml"/><Relationship Id="rId499" Type="http://schemas.openxmlformats.org/officeDocument/2006/relationships/slide" Target="slides/slide492.xml"/><Relationship Id="rId135" Type="http://schemas.openxmlformats.org/officeDocument/2006/relationships/slide" Target="slides/slide128.xml"/><Relationship Id="rId256" Type="http://schemas.openxmlformats.org/officeDocument/2006/relationships/slide" Target="slides/slide249.xml"/><Relationship Id="rId377" Type="http://schemas.openxmlformats.org/officeDocument/2006/relationships/slide" Target="slides/slide370.xml"/><Relationship Id="rId498" Type="http://schemas.openxmlformats.org/officeDocument/2006/relationships/slide" Target="slides/slide491.xml"/><Relationship Id="rId134" Type="http://schemas.openxmlformats.org/officeDocument/2006/relationships/slide" Target="slides/slide127.xml"/><Relationship Id="rId255" Type="http://schemas.openxmlformats.org/officeDocument/2006/relationships/slide" Target="slides/slide248.xml"/><Relationship Id="rId376" Type="http://schemas.openxmlformats.org/officeDocument/2006/relationships/slide" Target="slides/slide369.xml"/><Relationship Id="rId497" Type="http://schemas.openxmlformats.org/officeDocument/2006/relationships/slide" Target="slides/slide490.xml"/><Relationship Id="rId133" Type="http://schemas.openxmlformats.org/officeDocument/2006/relationships/slide" Target="slides/slide126.xml"/><Relationship Id="rId254" Type="http://schemas.openxmlformats.org/officeDocument/2006/relationships/slide" Target="slides/slide247.xml"/><Relationship Id="rId375" Type="http://schemas.openxmlformats.org/officeDocument/2006/relationships/slide" Target="slides/slide368.xml"/><Relationship Id="rId496" Type="http://schemas.openxmlformats.org/officeDocument/2006/relationships/slide" Target="slides/slide489.xml"/><Relationship Id="rId172" Type="http://schemas.openxmlformats.org/officeDocument/2006/relationships/slide" Target="slides/slide165.xml"/><Relationship Id="rId293" Type="http://schemas.openxmlformats.org/officeDocument/2006/relationships/slide" Target="slides/slide286.xml"/><Relationship Id="rId171" Type="http://schemas.openxmlformats.org/officeDocument/2006/relationships/slide" Target="slides/slide164.xml"/><Relationship Id="rId292" Type="http://schemas.openxmlformats.org/officeDocument/2006/relationships/slide" Target="slides/slide285.xml"/><Relationship Id="rId170" Type="http://schemas.openxmlformats.org/officeDocument/2006/relationships/slide" Target="slides/slide163.xml"/><Relationship Id="rId291" Type="http://schemas.openxmlformats.org/officeDocument/2006/relationships/slide" Target="slides/slide284.xml"/><Relationship Id="rId290" Type="http://schemas.openxmlformats.org/officeDocument/2006/relationships/slide" Target="slides/slide283.xml"/><Relationship Id="rId165" Type="http://schemas.openxmlformats.org/officeDocument/2006/relationships/slide" Target="slides/slide158.xml"/><Relationship Id="rId286" Type="http://schemas.openxmlformats.org/officeDocument/2006/relationships/slide" Target="slides/slide279.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161" Type="http://schemas.openxmlformats.org/officeDocument/2006/relationships/slide" Target="slides/slide154.xml"/><Relationship Id="rId282" Type="http://schemas.openxmlformats.org/officeDocument/2006/relationships/slide" Target="slides/slide275.xml"/><Relationship Id="rId160" Type="http://schemas.openxmlformats.org/officeDocument/2006/relationships/slide" Target="slides/slide153.xml"/><Relationship Id="rId281" Type="http://schemas.openxmlformats.org/officeDocument/2006/relationships/slide" Target="slides/slide274.xml"/><Relationship Id="rId280" Type="http://schemas.openxmlformats.org/officeDocument/2006/relationships/slide" Target="slides/slide273.xml"/><Relationship Id="rId159" Type="http://schemas.openxmlformats.org/officeDocument/2006/relationships/slide" Target="slides/slide152.xml"/><Relationship Id="rId154" Type="http://schemas.openxmlformats.org/officeDocument/2006/relationships/slide" Target="slides/slide147.xml"/><Relationship Id="rId275" Type="http://schemas.openxmlformats.org/officeDocument/2006/relationships/slide" Target="slides/slide268.xml"/><Relationship Id="rId396" Type="http://schemas.openxmlformats.org/officeDocument/2006/relationships/slide" Target="slides/slide389.xml"/><Relationship Id="rId153" Type="http://schemas.openxmlformats.org/officeDocument/2006/relationships/slide" Target="slides/slide146.xml"/><Relationship Id="rId274" Type="http://schemas.openxmlformats.org/officeDocument/2006/relationships/slide" Target="slides/slide267.xml"/><Relationship Id="rId395" Type="http://schemas.openxmlformats.org/officeDocument/2006/relationships/slide" Target="slides/slide388.xml"/><Relationship Id="rId152" Type="http://schemas.openxmlformats.org/officeDocument/2006/relationships/slide" Target="slides/slide145.xml"/><Relationship Id="rId273" Type="http://schemas.openxmlformats.org/officeDocument/2006/relationships/slide" Target="slides/slide266.xml"/><Relationship Id="rId394" Type="http://schemas.openxmlformats.org/officeDocument/2006/relationships/slide" Target="slides/slide387.xml"/><Relationship Id="rId151" Type="http://schemas.openxmlformats.org/officeDocument/2006/relationships/slide" Target="slides/slide144.xml"/><Relationship Id="rId272" Type="http://schemas.openxmlformats.org/officeDocument/2006/relationships/slide" Target="slides/slide265.xml"/><Relationship Id="rId393" Type="http://schemas.openxmlformats.org/officeDocument/2006/relationships/slide" Target="slides/slide386.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399" Type="http://schemas.openxmlformats.org/officeDocument/2006/relationships/slide" Target="slides/slide392.xml"/><Relationship Id="rId156" Type="http://schemas.openxmlformats.org/officeDocument/2006/relationships/slide" Target="slides/slide149.xml"/><Relationship Id="rId277" Type="http://schemas.openxmlformats.org/officeDocument/2006/relationships/slide" Target="slides/slide270.xml"/><Relationship Id="rId398" Type="http://schemas.openxmlformats.org/officeDocument/2006/relationships/slide" Target="slides/slide391.xml"/><Relationship Id="rId155" Type="http://schemas.openxmlformats.org/officeDocument/2006/relationships/slide" Target="slides/slide148.xml"/><Relationship Id="rId276" Type="http://schemas.openxmlformats.org/officeDocument/2006/relationships/slide" Target="slides/slide269.xml"/><Relationship Id="rId397" Type="http://schemas.openxmlformats.org/officeDocument/2006/relationships/slide" Target="slides/slide390.xml"/><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509" Type="http://schemas.openxmlformats.org/officeDocument/2006/relationships/slide" Target="slides/slide502.xml"/><Relationship Id="rId508" Type="http://schemas.openxmlformats.org/officeDocument/2006/relationships/slide" Target="slides/slide501.xml"/><Relationship Id="rId503" Type="http://schemas.openxmlformats.org/officeDocument/2006/relationships/slide" Target="slides/slide496.xml"/><Relationship Id="rId502" Type="http://schemas.openxmlformats.org/officeDocument/2006/relationships/slide" Target="slides/slide495.xml"/><Relationship Id="rId501" Type="http://schemas.openxmlformats.org/officeDocument/2006/relationships/slide" Target="slides/slide494.xml"/><Relationship Id="rId500" Type="http://schemas.openxmlformats.org/officeDocument/2006/relationships/slide" Target="slides/slide493.xml"/><Relationship Id="rId507" Type="http://schemas.openxmlformats.org/officeDocument/2006/relationships/slide" Target="slides/slide500.xml"/><Relationship Id="rId506" Type="http://schemas.openxmlformats.org/officeDocument/2006/relationships/slide" Target="slides/slide499.xml"/><Relationship Id="rId505" Type="http://schemas.openxmlformats.org/officeDocument/2006/relationships/slide" Target="slides/slide498.xml"/><Relationship Id="rId504" Type="http://schemas.openxmlformats.org/officeDocument/2006/relationships/slide" Target="slides/slide497.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409" Type="http://schemas.openxmlformats.org/officeDocument/2006/relationships/slide" Target="slides/slide402.xml"/><Relationship Id="rId404" Type="http://schemas.openxmlformats.org/officeDocument/2006/relationships/slide" Target="slides/slide397.xml"/><Relationship Id="rId525" Type="http://schemas.openxmlformats.org/officeDocument/2006/relationships/slide" Target="slides/slide518.xml"/><Relationship Id="rId403" Type="http://schemas.openxmlformats.org/officeDocument/2006/relationships/slide" Target="slides/slide396.xml"/><Relationship Id="rId524" Type="http://schemas.openxmlformats.org/officeDocument/2006/relationships/slide" Target="slides/slide517.xml"/><Relationship Id="rId402" Type="http://schemas.openxmlformats.org/officeDocument/2006/relationships/slide" Target="slides/slide395.xml"/><Relationship Id="rId523" Type="http://schemas.openxmlformats.org/officeDocument/2006/relationships/slide" Target="slides/slide516.xml"/><Relationship Id="rId401" Type="http://schemas.openxmlformats.org/officeDocument/2006/relationships/slide" Target="slides/slide394.xml"/><Relationship Id="rId522" Type="http://schemas.openxmlformats.org/officeDocument/2006/relationships/slide" Target="slides/slide515.xml"/><Relationship Id="rId408" Type="http://schemas.openxmlformats.org/officeDocument/2006/relationships/slide" Target="slides/slide401.xml"/><Relationship Id="rId529" Type="http://schemas.openxmlformats.org/officeDocument/2006/relationships/slide" Target="slides/slide522.xml"/><Relationship Id="rId407" Type="http://schemas.openxmlformats.org/officeDocument/2006/relationships/slide" Target="slides/slide400.xml"/><Relationship Id="rId528" Type="http://schemas.openxmlformats.org/officeDocument/2006/relationships/slide" Target="slides/slide521.xml"/><Relationship Id="rId406" Type="http://schemas.openxmlformats.org/officeDocument/2006/relationships/slide" Target="slides/slide399.xml"/><Relationship Id="rId527" Type="http://schemas.openxmlformats.org/officeDocument/2006/relationships/slide" Target="slides/slide520.xml"/><Relationship Id="rId405" Type="http://schemas.openxmlformats.org/officeDocument/2006/relationships/slide" Target="slides/slide398.xml"/><Relationship Id="rId526" Type="http://schemas.openxmlformats.org/officeDocument/2006/relationships/slide" Target="slides/slide519.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400" Type="http://schemas.openxmlformats.org/officeDocument/2006/relationships/slide" Target="slides/slide393.xml"/><Relationship Id="rId521" Type="http://schemas.openxmlformats.org/officeDocument/2006/relationships/slide" Target="slides/slide514.xml"/><Relationship Id="rId29" Type="http://schemas.openxmlformats.org/officeDocument/2006/relationships/slide" Target="slides/slide22.xml"/><Relationship Id="rId520" Type="http://schemas.openxmlformats.org/officeDocument/2006/relationships/slide" Target="slides/slide51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519" Type="http://schemas.openxmlformats.org/officeDocument/2006/relationships/slide" Target="slides/slide512.xml"/><Relationship Id="rId514" Type="http://schemas.openxmlformats.org/officeDocument/2006/relationships/slide" Target="slides/slide507.xml"/><Relationship Id="rId513" Type="http://schemas.openxmlformats.org/officeDocument/2006/relationships/slide" Target="slides/slide506.xml"/><Relationship Id="rId512" Type="http://schemas.openxmlformats.org/officeDocument/2006/relationships/slide" Target="slides/slide505.xml"/><Relationship Id="rId511" Type="http://schemas.openxmlformats.org/officeDocument/2006/relationships/slide" Target="slides/slide504.xml"/><Relationship Id="rId518" Type="http://schemas.openxmlformats.org/officeDocument/2006/relationships/slide" Target="slides/slide511.xml"/><Relationship Id="rId517" Type="http://schemas.openxmlformats.org/officeDocument/2006/relationships/slide" Target="slides/slide510.xml"/><Relationship Id="rId516" Type="http://schemas.openxmlformats.org/officeDocument/2006/relationships/slide" Target="slides/slide509.xml"/><Relationship Id="rId515" Type="http://schemas.openxmlformats.org/officeDocument/2006/relationships/slide" Target="slides/slide508.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510" Type="http://schemas.openxmlformats.org/officeDocument/2006/relationships/slide" Target="slides/slide503.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 Id="rId107" Type="http://schemas.openxmlformats.org/officeDocument/2006/relationships/slide" Target="slides/slide100.xml"/><Relationship Id="rId228" Type="http://schemas.openxmlformats.org/officeDocument/2006/relationships/slide" Target="slides/slide221.xml"/><Relationship Id="rId349" Type="http://schemas.openxmlformats.org/officeDocument/2006/relationships/slide" Target="slides/slide342.xml"/><Relationship Id="rId106" Type="http://schemas.openxmlformats.org/officeDocument/2006/relationships/slide" Target="slides/slide99.xml"/><Relationship Id="rId227" Type="http://schemas.openxmlformats.org/officeDocument/2006/relationships/slide" Target="slides/slide220.xml"/><Relationship Id="rId348" Type="http://schemas.openxmlformats.org/officeDocument/2006/relationships/slide" Target="slides/slide341.xml"/><Relationship Id="rId469" Type="http://schemas.openxmlformats.org/officeDocument/2006/relationships/slide" Target="slides/slide462.xml"/><Relationship Id="rId105" Type="http://schemas.openxmlformats.org/officeDocument/2006/relationships/slide" Target="slides/slide98.xml"/><Relationship Id="rId226" Type="http://schemas.openxmlformats.org/officeDocument/2006/relationships/slide" Target="slides/slide219.xml"/><Relationship Id="rId347" Type="http://schemas.openxmlformats.org/officeDocument/2006/relationships/slide" Target="slides/slide340.xml"/><Relationship Id="rId468" Type="http://schemas.openxmlformats.org/officeDocument/2006/relationships/slide" Target="slides/slide461.xml"/><Relationship Id="rId104" Type="http://schemas.openxmlformats.org/officeDocument/2006/relationships/slide" Target="slides/slide97.xml"/><Relationship Id="rId225" Type="http://schemas.openxmlformats.org/officeDocument/2006/relationships/slide" Target="slides/slide218.xml"/><Relationship Id="rId346" Type="http://schemas.openxmlformats.org/officeDocument/2006/relationships/slide" Target="slides/slide339.xml"/><Relationship Id="rId467" Type="http://schemas.openxmlformats.org/officeDocument/2006/relationships/slide" Target="slides/slide460.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341" Type="http://schemas.openxmlformats.org/officeDocument/2006/relationships/slide" Target="slides/slide334.xml"/><Relationship Id="rId462" Type="http://schemas.openxmlformats.org/officeDocument/2006/relationships/slide" Target="slides/slide455.xml"/><Relationship Id="rId340" Type="http://schemas.openxmlformats.org/officeDocument/2006/relationships/slide" Target="slides/slide333.xml"/><Relationship Id="rId461" Type="http://schemas.openxmlformats.org/officeDocument/2006/relationships/slide" Target="slides/slide454.xml"/><Relationship Id="rId460" Type="http://schemas.openxmlformats.org/officeDocument/2006/relationships/slide" Target="slides/slide453.xml"/><Relationship Id="rId103" Type="http://schemas.openxmlformats.org/officeDocument/2006/relationships/slide" Target="slides/slide96.xml"/><Relationship Id="rId224" Type="http://schemas.openxmlformats.org/officeDocument/2006/relationships/slide" Target="slides/slide217.xml"/><Relationship Id="rId345" Type="http://schemas.openxmlformats.org/officeDocument/2006/relationships/slide" Target="slides/slide338.xml"/><Relationship Id="rId466" Type="http://schemas.openxmlformats.org/officeDocument/2006/relationships/slide" Target="slides/slide459.xml"/><Relationship Id="rId102" Type="http://schemas.openxmlformats.org/officeDocument/2006/relationships/slide" Target="slides/slide95.xml"/><Relationship Id="rId223" Type="http://schemas.openxmlformats.org/officeDocument/2006/relationships/slide" Target="slides/slide216.xml"/><Relationship Id="rId344" Type="http://schemas.openxmlformats.org/officeDocument/2006/relationships/slide" Target="slides/slide337.xml"/><Relationship Id="rId465" Type="http://schemas.openxmlformats.org/officeDocument/2006/relationships/slide" Target="slides/slide458.xml"/><Relationship Id="rId101" Type="http://schemas.openxmlformats.org/officeDocument/2006/relationships/slide" Target="slides/slide94.xml"/><Relationship Id="rId222" Type="http://schemas.openxmlformats.org/officeDocument/2006/relationships/slide" Target="slides/slide215.xml"/><Relationship Id="rId343" Type="http://schemas.openxmlformats.org/officeDocument/2006/relationships/slide" Target="slides/slide336.xml"/><Relationship Id="rId464" Type="http://schemas.openxmlformats.org/officeDocument/2006/relationships/slide" Target="slides/slide457.xml"/><Relationship Id="rId100" Type="http://schemas.openxmlformats.org/officeDocument/2006/relationships/slide" Target="slides/slide93.xml"/><Relationship Id="rId221" Type="http://schemas.openxmlformats.org/officeDocument/2006/relationships/slide" Target="slides/slide214.xml"/><Relationship Id="rId342" Type="http://schemas.openxmlformats.org/officeDocument/2006/relationships/slide" Target="slides/slide335.xml"/><Relationship Id="rId463" Type="http://schemas.openxmlformats.org/officeDocument/2006/relationships/slide" Target="slides/slide456.xml"/><Relationship Id="rId217" Type="http://schemas.openxmlformats.org/officeDocument/2006/relationships/slide" Target="slides/slide210.xml"/><Relationship Id="rId338" Type="http://schemas.openxmlformats.org/officeDocument/2006/relationships/slide" Target="slides/slide331.xml"/><Relationship Id="rId459" Type="http://schemas.openxmlformats.org/officeDocument/2006/relationships/slide" Target="slides/slide452.xml"/><Relationship Id="rId216" Type="http://schemas.openxmlformats.org/officeDocument/2006/relationships/slide" Target="slides/slide209.xml"/><Relationship Id="rId337" Type="http://schemas.openxmlformats.org/officeDocument/2006/relationships/slide" Target="slides/slide330.xml"/><Relationship Id="rId458" Type="http://schemas.openxmlformats.org/officeDocument/2006/relationships/slide" Target="slides/slide451.xml"/><Relationship Id="rId215" Type="http://schemas.openxmlformats.org/officeDocument/2006/relationships/slide" Target="slides/slide208.xml"/><Relationship Id="rId336" Type="http://schemas.openxmlformats.org/officeDocument/2006/relationships/slide" Target="slides/slide329.xml"/><Relationship Id="rId457" Type="http://schemas.openxmlformats.org/officeDocument/2006/relationships/slide" Target="slides/slide450.xml"/><Relationship Id="rId214" Type="http://schemas.openxmlformats.org/officeDocument/2006/relationships/slide" Target="slides/slide207.xml"/><Relationship Id="rId335" Type="http://schemas.openxmlformats.org/officeDocument/2006/relationships/slide" Target="slides/slide328.xml"/><Relationship Id="rId456" Type="http://schemas.openxmlformats.org/officeDocument/2006/relationships/slide" Target="slides/slide449.xml"/><Relationship Id="rId219" Type="http://schemas.openxmlformats.org/officeDocument/2006/relationships/slide" Target="slides/slide212.xml"/><Relationship Id="rId218" Type="http://schemas.openxmlformats.org/officeDocument/2006/relationships/slide" Target="slides/slide211.xml"/><Relationship Id="rId339" Type="http://schemas.openxmlformats.org/officeDocument/2006/relationships/slide" Target="slides/slide332.xml"/><Relationship Id="rId330" Type="http://schemas.openxmlformats.org/officeDocument/2006/relationships/slide" Target="slides/slide323.xml"/><Relationship Id="rId451" Type="http://schemas.openxmlformats.org/officeDocument/2006/relationships/slide" Target="slides/slide444.xml"/><Relationship Id="rId450" Type="http://schemas.openxmlformats.org/officeDocument/2006/relationships/slide" Target="slides/slide443.xml"/><Relationship Id="rId213" Type="http://schemas.openxmlformats.org/officeDocument/2006/relationships/slide" Target="slides/slide206.xml"/><Relationship Id="rId334" Type="http://schemas.openxmlformats.org/officeDocument/2006/relationships/slide" Target="slides/slide327.xml"/><Relationship Id="rId455" Type="http://schemas.openxmlformats.org/officeDocument/2006/relationships/slide" Target="slides/slide448.xml"/><Relationship Id="rId212" Type="http://schemas.openxmlformats.org/officeDocument/2006/relationships/slide" Target="slides/slide205.xml"/><Relationship Id="rId333" Type="http://schemas.openxmlformats.org/officeDocument/2006/relationships/slide" Target="slides/slide326.xml"/><Relationship Id="rId454" Type="http://schemas.openxmlformats.org/officeDocument/2006/relationships/slide" Target="slides/slide447.xml"/><Relationship Id="rId211" Type="http://schemas.openxmlformats.org/officeDocument/2006/relationships/slide" Target="slides/slide204.xml"/><Relationship Id="rId332" Type="http://schemas.openxmlformats.org/officeDocument/2006/relationships/slide" Target="slides/slide325.xml"/><Relationship Id="rId453" Type="http://schemas.openxmlformats.org/officeDocument/2006/relationships/slide" Target="slides/slide446.xml"/><Relationship Id="rId210" Type="http://schemas.openxmlformats.org/officeDocument/2006/relationships/slide" Target="slides/slide203.xml"/><Relationship Id="rId331" Type="http://schemas.openxmlformats.org/officeDocument/2006/relationships/slide" Target="slides/slide324.xml"/><Relationship Id="rId452" Type="http://schemas.openxmlformats.org/officeDocument/2006/relationships/slide" Target="slides/slide445.xml"/><Relationship Id="rId370" Type="http://schemas.openxmlformats.org/officeDocument/2006/relationships/slide" Target="slides/slide363.xml"/><Relationship Id="rId491" Type="http://schemas.openxmlformats.org/officeDocument/2006/relationships/slide" Target="slides/slide484.xml"/><Relationship Id="rId490" Type="http://schemas.openxmlformats.org/officeDocument/2006/relationships/slide" Target="slides/slide48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369" Type="http://schemas.openxmlformats.org/officeDocument/2006/relationships/slide" Target="slides/slide362.xml"/><Relationship Id="rId126" Type="http://schemas.openxmlformats.org/officeDocument/2006/relationships/slide" Target="slides/slide119.xml"/><Relationship Id="rId247" Type="http://schemas.openxmlformats.org/officeDocument/2006/relationships/slide" Target="slides/slide240.xml"/><Relationship Id="rId368" Type="http://schemas.openxmlformats.org/officeDocument/2006/relationships/slide" Target="slides/slide361.xml"/><Relationship Id="rId489" Type="http://schemas.openxmlformats.org/officeDocument/2006/relationships/slide" Target="slides/slide482.xml"/><Relationship Id="rId121" Type="http://schemas.openxmlformats.org/officeDocument/2006/relationships/slide" Target="slides/slide114.xml"/><Relationship Id="rId242" Type="http://schemas.openxmlformats.org/officeDocument/2006/relationships/slide" Target="slides/slide235.xml"/><Relationship Id="rId363" Type="http://schemas.openxmlformats.org/officeDocument/2006/relationships/slide" Target="slides/slide356.xml"/><Relationship Id="rId484" Type="http://schemas.openxmlformats.org/officeDocument/2006/relationships/slide" Target="slides/slide477.xml"/><Relationship Id="rId120" Type="http://schemas.openxmlformats.org/officeDocument/2006/relationships/slide" Target="slides/slide113.xml"/><Relationship Id="rId241" Type="http://schemas.openxmlformats.org/officeDocument/2006/relationships/slide" Target="slides/slide234.xml"/><Relationship Id="rId362" Type="http://schemas.openxmlformats.org/officeDocument/2006/relationships/slide" Target="slides/slide355.xml"/><Relationship Id="rId483" Type="http://schemas.openxmlformats.org/officeDocument/2006/relationships/slide" Target="slides/slide476.xml"/><Relationship Id="rId240" Type="http://schemas.openxmlformats.org/officeDocument/2006/relationships/slide" Target="slides/slide233.xml"/><Relationship Id="rId361" Type="http://schemas.openxmlformats.org/officeDocument/2006/relationships/slide" Target="slides/slide354.xml"/><Relationship Id="rId482" Type="http://schemas.openxmlformats.org/officeDocument/2006/relationships/slide" Target="slides/slide475.xml"/><Relationship Id="rId360" Type="http://schemas.openxmlformats.org/officeDocument/2006/relationships/slide" Target="slides/slide353.xml"/><Relationship Id="rId481" Type="http://schemas.openxmlformats.org/officeDocument/2006/relationships/slide" Target="slides/slide474.xml"/><Relationship Id="rId125" Type="http://schemas.openxmlformats.org/officeDocument/2006/relationships/slide" Target="slides/slide118.xml"/><Relationship Id="rId246" Type="http://schemas.openxmlformats.org/officeDocument/2006/relationships/slide" Target="slides/slide239.xml"/><Relationship Id="rId367" Type="http://schemas.openxmlformats.org/officeDocument/2006/relationships/slide" Target="slides/slide360.xml"/><Relationship Id="rId488" Type="http://schemas.openxmlformats.org/officeDocument/2006/relationships/slide" Target="slides/slide481.xml"/><Relationship Id="rId124" Type="http://schemas.openxmlformats.org/officeDocument/2006/relationships/slide" Target="slides/slide117.xml"/><Relationship Id="rId245" Type="http://schemas.openxmlformats.org/officeDocument/2006/relationships/slide" Target="slides/slide238.xml"/><Relationship Id="rId366" Type="http://schemas.openxmlformats.org/officeDocument/2006/relationships/slide" Target="slides/slide359.xml"/><Relationship Id="rId487" Type="http://schemas.openxmlformats.org/officeDocument/2006/relationships/slide" Target="slides/slide480.xml"/><Relationship Id="rId123" Type="http://schemas.openxmlformats.org/officeDocument/2006/relationships/slide" Target="slides/slide116.xml"/><Relationship Id="rId244" Type="http://schemas.openxmlformats.org/officeDocument/2006/relationships/slide" Target="slides/slide237.xml"/><Relationship Id="rId365" Type="http://schemas.openxmlformats.org/officeDocument/2006/relationships/slide" Target="slides/slide358.xml"/><Relationship Id="rId486" Type="http://schemas.openxmlformats.org/officeDocument/2006/relationships/slide" Target="slides/slide479.xml"/><Relationship Id="rId122" Type="http://schemas.openxmlformats.org/officeDocument/2006/relationships/slide" Target="slides/slide115.xml"/><Relationship Id="rId243" Type="http://schemas.openxmlformats.org/officeDocument/2006/relationships/slide" Target="slides/slide236.xml"/><Relationship Id="rId364" Type="http://schemas.openxmlformats.org/officeDocument/2006/relationships/slide" Target="slides/slide357.xml"/><Relationship Id="rId485" Type="http://schemas.openxmlformats.org/officeDocument/2006/relationships/slide" Target="slides/slide478.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480" Type="http://schemas.openxmlformats.org/officeDocument/2006/relationships/slide" Target="slides/slide473.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359" Type="http://schemas.openxmlformats.org/officeDocument/2006/relationships/slide" Target="slides/slide352.xml"/><Relationship Id="rId116" Type="http://schemas.openxmlformats.org/officeDocument/2006/relationships/slide" Target="slides/slide109.xml"/><Relationship Id="rId237" Type="http://schemas.openxmlformats.org/officeDocument/2006/relationships/slide" Target="slides/slide230.xml"/><Relationship Id="rId358" Type="http://schemas.openxmlformats.org/officeDocument/2006/relationships/slide" Target="slides/slide351.xml"/><Relationship Id="rId479" Type="http://schemas.openxmlformats.org/officeDocument/2006/relationships/slide" Target="slides/slide472.xml"/><Relationship Id="rId115" Type="http://schemas.openxmlformats.org/officeDocument/2006/relationships/slide" Target="slides/slide108.xml"/><Relationship Id="rId236" Type="http://schemas.openxmlformats.org/officeDocument/2006/relationships/slide" Target="slides/slide229.xml"/><Relationship Id="rId357" Type="http://schemas.openxmlformats.org/officeDocument/2006/relationships/slide" Target="slides/slide350.xml"/><Relationship Id="rId478" Type="http://schemas.openxmlformats.org/officeDocument/2006/relationships/slide" Target="slides/slide471.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352" Type="http://schemas.openxmlformats.org/officeDocument/2006/relationships/slide" Target="slides/slide345.xml"/><Relationship Id="rId473" Type="http://schemas.openxmlformats.org/officeDocument/2006/relationships/slide" Target="slides/slide466.xml"/><Relationship Id="rId230" Type="http://schemas.openxmlformats.org/officeDocument/2006/relationships/slide" Target="slides/slide223.xml"/><Relationship Id="rId351" Type="http://schemas.openxmlformats.org/officeDocument/2006/relationships/slide" Target="slides/slide344.xml"/><Relationship Id="rId472" Type="http://schemas.openxmlformats.org/officeDocument/2006/relationships/slide" Target="slides/slide465.xml"/><Relationship Id="rId350" Type="http://schemas.openxmlformats.org/officeDocument/2006/relationships/slide" Target="slides/slide343.xml"/><Relationship Id="rId471" Type="http://schemas.openxmlformats.org/officeDocument/2006/relationships/slide" Target="slides/slide464.xml"/><Relationship Id="rId470" Type="http://schemas.openxmlformats.org/officeDocument/2006/relationships/slide" Target="slides/slide463.xml"/><Relationship Id="rId114" Type="http://schemas.openxmlformats.org/officeDocument/2006/relationships/slide" Target="slides/slide107.xml"/><Relationship Id="rId235" Type="http://schemas.openxmlformats.org/officeDocument/2006/relationships/slide" Target="slides/slide228.xml"/><Relationship Id="rId356" Type="http://schemas.openxmlformats.org/officeDocument/2006/relationships/slide" Target="slides/slide349.xml"/><Relationship Id="rId477" Type="http://schemas.openxmlformats.org/officeDocument/2006/relationships/slide" Target="slides/slide470.xml"/><Relationship Id="rId113" Type="http://schemas.openxmlformats.org/officeDocument/2006/relationships/slide" Target="slides/slide106.xml"/><Relationship Id="rId234" Type="http://schemas.openxmlformats.org/officeDocument/2006/relationships/slide" Target="slides/slide227.xml"/><Relationship Id="rId355" Type="http://schemas.openxmlformats.org/officeDocument/2006/relationships/slide" Target="slides/slide348.xml"/><Relationship Id="rId476" Type="http://schemas.openxmlformats.org/officeDocument/2006/relationships/slide" Target="slides/slide469.xml"/><Relationship Id="rId112" Type="http://schemas.openxmlformats.org/officeDocument/2006/relationships/slide" Target="slides/slide105.xml"/><Relationship Id="rId233" Type="http://schemas.openxmlformats.org/officeDocument/2006/relationships/slide" Target="slides/slide226.xml"/><Relationship Id="rId354" Type="http://schemas.openxmlformats.org/officeDocument/2006/relationships/slide" Target="slides/slide347.xml"/><Relationship Id="rId475" Type="http://schemas.openxmlformats.org/officeDocument/2006/relationships/slide" Target="slides/slide468.xml"/><Relationship Id="rId111" Type="http://schemas.openxmlformats.org/officeDocument/2006/relationships/slide" Target="slides/slide104.xml"/><Relationship Id="rId232" Type="http://schemas.openxmlformats.org/officeDocument/2006/relationships/slide" Target="slides/slide225.xml"/><Relationship Id="rId353" Type="http://schemas.openxmlformats.org/officeDocument/2006/relationships/slide" Target="slides/slide346.xml"/><Relationship Id="rId474" Type="http://schemas.openxmlformats.org/officeDocument/2006/relationships/slide" Target="slides/slide467.xml"/><Relationship Id="rId305" Type="http://schemas.openxmlformats.org/officeDocument/2006/relationships/slide" Target="slides/slide298.xml"/><Relationship Id="rId426" Type="http://schemas.openxmlformats.org/officeDocument/2006/relationships/slide" Target="slides/slide419.xml"/><Relationship Id="rId547" Type="http://schemas.openxmlformats.org/officeDocument/2006/relationships/slide" Target="slides/slide540.xml"/><Relationship Id="rId304" Type="http://schemas.openxmlformats.org/officeDocument/2006/relationships/slide" Target="slides/slide297.xml"/><Relationship Id="rId425" Type="http://schemas.openxmlformats.org/officeDocument/2006/relationships/slide" Target="slides/slide418.xml"/><Relationship Id="rId546" Type="http://schemas.openxmlformats.org/officeDocument/2006/relationships/slide" Target="slides/slide539.xml"/><Relationship Id="rId303" Type="http://schemas.openxmlformats.org/officeDocument/2006/relationships/slide" Target="slides/slide296.xml"/><Relationship Id="rId424" Type="http://schemas.openxmlformats.org/officeDocument/2006/relationships/slide" Target="slides/slide417.xml"/><Relationship Id="rId545" Type="http://schemas.openxmlformats.org/officeDocument/2006/relationships/slide" Target="slides/slide538.xml"/><Relationship Id="rId302" Type="http://schemas.openxmlformats.org/officeDocument/2006/relationships/slide" Target="slides/slide295.xml"/><Relationship Id="rId423" Type="http://schemas.openxmlformats.org/officeDocument/2006/relationships/slide" Target="slides/slide416.xml"/><Relationship Id="rId544" Type="http://schemas.openxmlformats.org/officeDocument/2006/relationships/slide" Target="slides/slide537.xml"/><Relationship Id="rId309" Type="http://schemas.openxmlformats.org/officeDocument/2006/relationships/slide" Target="slides/slide302.xml"/><Relationship Id="rId308" Type="http://schemas.openxmlformats.org/officeDocument/2006/relationships/slide" Target="slides/slide301.xml"/><Relationship Id="rId429" Type="http://schemas.openxmlformats.org/officeDocument/2006/relationships/slide" Target="slides/slide422.xml"/><Relationship Id="rId307" Type="http://schemas.openxmlformats.org/officeDocument/2006/relationships/slide" Target="slides/slide300.xml"/><Relationship Id="rId428" Type="http://schemas.openxmlformats.org/officeDocument/2006/relationships/slide" Target="slides/slide421.xml"/><Relationship Id="rId549" Type="http://schemas.openxmlformats.org/officeDocument/2006/relationships/slide" Target="slides/slide542.xml"/><Relationship Id="rId306" Type="http://schemas.openxmlformats.org/officeDocument/2006/relationships/slide" Target="slides/slide299.xml"/><Relationship Id="rId427" Type="http://schemas.openxmlformats.org/officeDocument/2006/relationships/slide" Target="slides/slide420.xml"/><Relationship Id="rId548" Type="http://schemas.openxmlformats.org/officeDocument/2006/relationships/slide" Target="slides/slide541.xml"/><Relationship Id="rId301" Type="http://schemas.openxmlformats.org/officeDocument/2006/relationships/slide" Target="slides/slide294.xml"/><Relationship Id="rId422" Type="http://schemas.openxmlformats.org/officeDocument/2006/relationships/slide" Target="slides/slide415.xml"/><Relationship Id="rId543" Type="http://schemas.openxmlformats.org/officeDocument/2006/relationships/slide" Target="slides/slide536.xml"/><Relationship Id="rId300" Type="http://schemas.openxmlformats.org/officeDocument/2006/relationships/slide" Target="slides/slide293.xml"/><Relationship Id="rId421" Type="http://schemas.openxmlformats.org/officeDocument/2006/relationships/slide" Target="slides/slide414.xml"/><Relationship Id="rId542" Type="http://schemas.openxmlformats.org/officeDocument/2006/relationships/slide" Target="slides/slide535.xml"/><Relationship Id="rId420" Type="http://schemas.openxmlformats.org/officeDocument/2006/relationships/slide" Target="slides/slide413.xml"/><Relationship Id="rId541" Type="http://schemas.openxmlformats.org/officeDocument/2006/relationships/slide" Target="slides/slide534.xml"/><Relationship Id="rId540" Type="http://schemas.openxmlformats.org/officeDocument/2006/relationships/slide" Target="slides/slide533.xml"/><Relationship Id="rId415" Type="http://schemas.openxmlformats.org/officeDocument/2006/relationships/slide" Target="slides/slide408.xml"/><Relationship Id="rId536" Type="http://schemas.openxmlformats.org/officeDocument/2006/relationships/slide" Target="slides/slide529.xml"/><Relationship Id="rId414" Type="http://schemas.openxmlformats.org/officeDocument/2006/relationships/slide" Target="slides/slide407.xml"/><Relationship Id="rId535" Type="http://schemas.openxmlformats.org/officeDocument/2006/relationships/slide" Target="slides/slide528.xml"/><Relationship Id="rId413" Type="http://schemas.openxmlformats.org/officeDocument/2006/relationships/slide" Target="slides/slide406.xml"/><Relationship Id="rId534" Type="http://schemas.openxmlformats.org/officeDocument/2006/relationships/slide" Target="slides/slide527.xml"/><Relationship Id="rId412" Type="http://schemas.openxmlformats.org/officeDocument/2006/relationships/slide" Target="slides/slide405.xml"/><Relationship Id="rId533" Type="http://schemas.openxmlformats.org/officeDocument/2006/relationships/slide" Target="slides/slide526.xml"/><Relationship Id="rId419" Type="http://schemas.openxmlformats.org/officeDocument/2006/relationships/slide" Target="slides/slide412.xml"/><Relationship Id="rId418" Type="http://schemas.openxmlformats.org/officeDocument/2006/relationships/slide" Target="slides/slide411.xml"/><Relationship Id="rId539" Type="http://schemas.openxmlformats.org/officeDocument/2006/relationships/slide" Target="slides/slide532.xml"/><Relationship Id="rId417" Type="http://schemas.openxmlformats.org/officeDocument/2006/relationships/slide" Target="slides/slide410.xml"/><Relationship Id="rId538" Type="http://schemas.openxmlformats.org/officeDocument/2006/relationships/slide" Target="slides/slide531.xml"/><Relationship Id="rId416" Type="http://schemas.openxmlformats.org/officeDocument/2006/relationships/slide" Target="slides/slide409.xml"/><Relationship Id="rId537" Type="http://schemas.openxmlformats.org/officeDocument/2006/relationships/slide" Target="slides/slide530.xml"/><Relationship Id="rId411" Type="http://schemas.openxmlformats.org/officeDocument/2006/relationships/slide" Target="slides/slide404.xml"/><Relationship Id="rId532" Type="http://schemas.openxmlformats.org/officeDocument/2006/relationships/slide" Target="slides/slide525.xml"/><Relationship Id="rId410" Type="http://schemas.openxmlformats.org/officeDocument/2006/relationships/slide" Target="slides/slide403.xml"/><Relationship Id="rId531" Type="http://schemas.openxmlformats.org/officeDocument/2006/relationships/slide" Target="slides/slide524.xml"/><Relationship Id="rId530" Type="http://schemas.openxmlformats.org/officeDocument/2006/relationships/slide" Target="slides/slide523.xml"/><Relationship Id="rId206" Type="http://schemas.openxmlformats.org/officeDocument/2006/relationships/slide" Target="slides/slide199.xml"/><Relationship Id="rId327" Type="http://schemas.openxmlformats.org/officeDocument/2006/relationships/slide" Target="slides/slide320.xml"/><Relationship Id="rId448" Type="http://schemas.openxmlformats.org/officeDocument/2006/relationships/slide" Target="slides/slide441.xml"/><Relationship Id="rId205" Type="http://schemas.openxmlformats.org/officeDocument/2006/relationships/slide" Target="slides/slide198.xml"/><Relationship Id="rId326" Type="http://schemas.openxmlformats.org/officeDocument/2006/relationships/slide" Target="slides/slide319.xml"/><Relationship Id="rId447" Type="http://schemas.openxmlformats.org/officeDocument/2006/relationships/slide" Target="slides/slide440.xml"/><Relationship Id="rId204" Type="http://schemas.openxmlformats.org/officeDocument/2006/relationships/slide" Target="slides/slide197.xml"/><Relationship Id="rId325" Type="http://schemas.openxmlformats.org/officeDocument/2006/relationships/slide" Target="slides/slide318.xml"/><Relationship Id="rId446" Type="http://schemas.openxmlformats.org/officeDocument/2006/relationships/slide" Target="slides/slide439.xml"/><Relationship Id="rId203" Type="http://schemas.openxmlformats.org/officeDocument/2006/relationships/slide" Target="slides/slide196.xml"/><Relationship Id="rId324" Type="http://schemas.openxmlformats.org/officeDocument/2006/relationships/slide" Target="slides/slide317.xml"/><Relationship Id="rId445" Type="http://schemas.openxmlformats.org/officeDocument/2006/relationships/slide" Target="slides/slide438.xml"/><Relationship Id="rId209" Type="http://schemas.openxmlformats.org/officeDocument/2006/relationships/slide" Target="slides/slide202.xml"/><Relationship Id="rId208" Type="http://schemas.openxmlformats.org/officeDocument/2006/relationships/slide" Target="slides/slide201.xml"/><Relationship Id="rId329" Type="http://schemas.openxmlformats.org/officeDocument/2006/relationships/slide" Target="slides/slide322.xml"/><Relationship Id="rId207" Type="http://schemas.openxmlformats.org/officeDocument/2006/relationships/slide" Target="slides/slide200.xml"/><Relationship Id="rId328" Type="http://schemas.openxmlformats.org/officeDocument/2006/relationships/slide" Target="slides/slide321.xml"/><Relationship Id="rId449" Type="http://schemas.openxmlformats.org/officeDocument/2006/relationships/slide" Target="slides/slide442.xml"/><Relationship Id="rId440" Type="http://schemas.openxmlformats.org/officeDocument/2006/relationships/slide" Target="slides/slide433.xml"/><Relationship Id="rId561" Type="http://schemas.openxmlformats.org/officeDocument/2006/relationships/font" Target="fonts/RobotoMono-bold.fntdata"/><Relationship Id="rId560" Type="http://schemas.openxmlformats.org/officeDocument/2006/relationships/font" Target="fonts/RobotoMono-regular.fntdata"/><Relationship Id="rId202" Type="http://schemas.openxmlformats.org/officeDocument/2006/relationships/slide" Target="slides/slide195.xml"/><Relationship Id="rId323" Type="http://schemas.openxmlformats.org/officeDocument/2006/relationships/slide" Target="slides/slide316.xml"/><Relationship Id="rId444" Type="http://schemas.openxmlformats.org/officeDocument/2006/relationships/slide" Target="slides/slide437.xml"/><Relationship Id="rId201" Type="http://schemas.openxmlformats.org/officeDocument/2006/relationships/slide" Target="slides/slide194.xml"/><Relationship Id="rId322" Type="http://schemas.openxmlformats.org/officeDocument/2006/relationships/slide" Target="slides/slide315.xml"/><Relationship Id="rId443" Type="http://schemas.openxmlformats.org/officeDocument/2006/relationships/slide" Target="slides/slide436.xml"/><Relationship Id="rId564" Type="http://schemas.openxmlformats.org/officeDocument/2006/relationships/font" Target="fonts/CambriaMath-regular.fntdata"/><Relationship Id="rId200" Type="http://schemas.openxmlformats.org/officeDocument/2006/relationships/slide" Target="slides/slide193.xml"/><Relationship Id="rId321" Type="http://schemas.openxmlformats.org/officeDocument/2006/relationships/slide" Target="slides/slide314.xml"/><Relationship Id="rId442" Type="http://schemas.openxmlformats.org/officeDocument/2006/relationships/slide" Target="slides/slide435.xml"/><Relationship Id="rId563" Type="http://schemas.openxmlformats.org/officeDocument/2006/relationships/font" Target="fonts/RobotoMono-boldItalic.fntdata"/><Relationship Id="rId320" Type="http://schemas.openxmlformats.org/officeDocument/2006/relationships/slide" Target="slides/slide313.xml"/><Relationship Id="rId441" Type="http://schemas.openxmlformats.org/officeDocument/2006/relationships/slide" Target="slides/slide434.xml"/><Relationship Id="rId562" Type="http://schemas.openxmlformats.org/officeDocument/2006/relationships/font" Target="fonts/RobotoMono-italic.fntdata"/><Relationship Id="rId316" Type="http://schemas.openxmlformats.org/officeDocument/2006/relationships/slide" Target="slides/slide309.xml"/><Relationship Id="rId437" Type="http://schemas.openxmlformats.org/officeDocument/2006/relationships/slide" Target="slides/slide430.xml"/><Relationship Id="rId558" Type="http://schemas.openxmlformats.org/officeDocument/2006/relationships/slide" Target="slides/slide551.xml"/><Relationship Id="rId315" Type="http://schemas.openxmlformats.org/officeDocument/2006/relationships/slide" Target="slides/slide308.xml"/><Relationship Id="rId436" Type="http://schemas.openxmlformats.org/officeDocument/2006/relationships/slide" Target="slides/slide429.xml"/><Relationship Id="rId557" Type="http://schemas.openxmlformats.org/officeDocument/2006/relationships/slide" Target="slides/slide550.xml"/><Relationship Id="rId314" Type="http://schemas.openxmlformats.org/officeDocument/2006/relationships/slide" Target="slides/slide307.xml"/><Relationship Id="rId435" Type="http://schemas.openxmlformats.org/officeDocument/2006/relationships/slide" Target="slides/slide428.xml"/><Relationship Id="rId556" Type="http://schemas.openxmlformats.org/officeDocument/2006/relationships/slide" Target="slides/slide549.xml"/><Relationship Id="rId313" Type="http://schemas.openxmlformats.org/officeDocument/2006/relationships/slide" Target="slides/slide306.xml"/><Relationship Id="rId434" Type="http://schemas.openxmlformats.org/officeDocument/2006/relationships/slide" Target="slides/slide427.xml"/><Relationship Id="rId555" Type="http://schemas.openxmlformats.org/officeDocument/2006/relationships/slide" Target="slides/slide548.xml"/><Relationship Id="rId319" Type="http://schemas.openxmlformats.org/officeDocument/2006/relationships/slide" Target="slides/slide312.xml"/><Relationship Id="rId318" Type="http://schemas.openxmlformats.org/officeDocument/2006/relationships/slide" Target="slides/slide311.xml"/><Relationship Id="rId439" Type="http://schemas.openxmlformats.org/officeDocument/2006/relationships/slide" Target="slides/slide432.xml"/><Relationship Id="rId317" Type="http://schemas.openxmlformats.org/officeDocument/2006/relationships/slide" Target="slides/slide310.xml"/><Relationship Id="rId438" Type="http://schemas.openxmlformats.org/officeDocument/2006/relationships/slide" Target="slides/slide431.xml"/><Relationship Id="rId559" Type="http://schemas.openxmlformats.org/officeDocument/2006/relationships/slide" Target="slides/slide552.xml"/><Relationship Id="rId550" Type="http://schemas.openxmlformats.org/officeDocument/2006/relationships/slide" Target="slides/slide543.xml"/><Relationship Id="rId312" Type="http://schemas.openxmlformats.org/officeDocument/2006/relationships/slide" Target="slides/slide305.xml"/><Relationship Id="rId433" Type="http://schemas.openxmlformats.org/officeDocument/2006/relationships/slide" Target="slides/slide426.xml"/><Relationship Id="rId554" Type="http://schemas.openxmlformats.org/officeDocument/2006/relationships/slide" Target="slides/slide547.xml"/><Relationship Id="rId311" Type="http://schemas.openxmlformats.org/officeDocument/2006/relationships/slide" Target="slides/slide304.xml"/><Relationship Id="rId432" Type="http://schemas.openxmlformats.org/officeDocument/2006/relationships/slide" Target="slides/slide425.xml"/><Relationship Id="rId553" Type="http://schemas.openxmlformats.org/officeDocument/2006/relationships/slide" Target="slides/slide546.xml"/><Relationship Id="rId310" Type="http://schemas.openxmlformats.org/officeDocument/2006/relationships/slide" Target="slides/slide303.xml"/><Relationship Id="rId431" Type="http://schemas.openxmlformats.org/officeDocument/2006/relationships/slide" Target="slides/slide424.xml"/><Relationship Id="rId552" Type="http://schemas.openxmlformats.org/officeDocument/2006/relationships/slide" Target="slides/slide545.xml"/><Relationship Id="rId430" Type="http://schemas.openxmlformats.org/officeDocument/2006/relationships/slide" Target="slides/slide423.xml"/><Relationship Id="rId551" Type="http://schemas.openxmlformats.org/officeDocument/2006/relationships/slide" Target="slides/slide5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companies/sas/" TargetMode="Externa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chive.ics.uci.edu/dataset/9/auto+mpg" TargetMode="Externa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None/>
            </a:pPr>
            <a:r>
              <a:t/>
            </a:r>
            <a:endParaRPr/>
          </a:p>
        </p:txBody>
      </p:sp>
      <p:sp>
        <p:nvSpPr>
          <p:cNvPr id="269" name="Google Shape;26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19" name="Google Shape;51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8" name="Google Shape;227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79" name="Google Shape;2279;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2" name="Google Shape;2292;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93" name="Google Shape;2293;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6" name="Google Shape;2306;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07" name="Google Shape;2307;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0" name="Google Shape;2320;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21" name="Google Shape;2321;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p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ex_0201.ipynb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2337" name="Google Shape;2337;p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1" name="Google Shape;2351;p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ex_0201.ipynb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2352" name="Google Shape;2352;p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6" name="Google Shape;2366;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Note:</a:t>
            </a:r>
            <a:endParaRPr b="0">
              <a:latin typeface="Arial"/>
              <a:ea typeface="Arial"/>
              <a:cs typeface="Arial"/>
              <a:sym typeface="Arial"/>
            </a:endParaRPr>
          </a:p>
        </p:txBody>
      </p:sp>
      <p:sp>
        <p:nvSpPr>
          <p:cNvPr id="2367" name="Google Shape;2367;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7" name="Google Shape;2387;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2388" name="Google Shape;2388;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9" name="Google Shape;2409;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10" name="Google Shape;2410;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3" name="Google Shape;2423;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24" name="Google Shape;2424;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39" name="Google Shape;53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2" name="Google Shape;2442;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43" name="Google Shape;2443;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6" name="Google Shape;2456;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57" name="Google Shape;2457;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0" name="Google Shape;2470;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71" name="Google Shape;2471;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91" name="Google Shape;2491;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4" name="Google Shape;250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05" name="Google Shape;2505;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1" name="Google Shape;2521;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22" name="Google Shape;2522;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8" name="Google Shape;2538;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FF1414"/>
              </a:solidFill>
              <a:latin typeface="Arial"/>
              <a:ea typeface="Arial"/>
              <a:cs typeface="Arial"/>
              <a:sym typeface="Arial"/>
            </a:endParaRPr>
          </a:p>
        </p:txBody>
      </p:sp>
      <p:sp>
        <p:nvSpPr>
          <p:cNvPr id="2539" name="Google Shape;2539;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7" name="Google Shape;2557;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58" name="Google Shape;2558;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9" name="Google Shape;2579;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2580" name="Google Shape;2580;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4" name="Google Shape;2594;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95" name="Google Shape;2595;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00" name="Google Shape;60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09" name="Google Shape;2609;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0" name="Google Shape;2630;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31" name="Google Shape;2631;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7" name="Google Shape;2647;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48" name="Google Shape;2648;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3" name="Google Shape;2663;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64" name="Google Shape;2664;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9" name="Google Shape;2679;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80" name="Google Shape;268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7" name="Google Shape;2697;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2698" name="Google Shape;2698;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1" name="Google Shape;2711;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12" name="Google Shape;2712;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7" name="Google Shape;2727;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28" name="Google Shape;2728;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42" name="Google Shape;2742;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6" name="Google Shape;2756;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latin typeface="Arial"/>
              <a:ea typeface="Arial"/>
              <a:cs typeface="Arial"/>
              <a:sym typeface="Arial"/>
            </a:endParaRPr>
          </a:p>
        </p:txBody>
      </p:sp>
      <p:sp>
        <p:nvSpPr>
          <p:cNvPr id="2757" name="Google Shape;2757;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64" name="Google Shape;66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7" name="Google Shape;2777;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2778" name="Google Shape;2778;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2" name="Google Shape;2792;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93" name="Google Shape;2793;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6" name="Google Shape;2806;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07" name="Google Shape;2807;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0" name="Google Shape;2820;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행렬의 내적에 대해서는 챕터2 참조</a:t>
            </a:r>
            <a:endParaRPr sz="1200">
              <a:solidFill>
                <a:srgbClr val="262626"/>
              </a:solidFill>
              <a:latin typeface="Arial"/>
              <a:ea typeface="Arial"/>
              <a:cs typeface="Arial"/>
              <a:sym typeface="Arial"/>
            </a:endParaRPr>
          </a:p>
        </p:txBody>
      </p:sp>
      <p:sp>
        <p:nvSpPr>
          <p:cNvPr id="2821" name="Google Shape;2821;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4" name="Google Shape;2834;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5" name="Google Shape;2835;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8" name="Google Shape;284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49" name="Google Shape;2849;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8" name="Google Shape;2868;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69" name="Google Shape;2869;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6" name="Google Shape;2886;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87" name="Google Shape;2887;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0" name="Google Shape;2900;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01" name="Google Shape;2901;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3" name="Google Shape;2913;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ex_0201.ipynb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2914" name="Google Shape;2914;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26" name="Google Shape;72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1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8" name="Google Shape;2928;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29" name="Google Shape;2929;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9" name="Google Shape;2949;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50" name="Google Shape;2950;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1" name="Google Shape;2961;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62" name="Google Shape;2962;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p1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9" name="Google Shape;3019;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20" name="Google Shape;3020;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0" name="Google Shape;3040;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is a must have library when dealing with data.</a:t>
            </a:r>
            <a:endParaRPr/>
          </a:p>
          <a:p>
            <a:pPr indent="0" lvl="0" marL="0" marR="0" rtl="0" algn="l">
              <a:lnSpc>
                <a:spcPct val="100000"/>
              </a:lnSpc>
              <a:spcBef>
                <a:spcPts val="0"/>
              </a:spcBef>
              <a:spcAft>
                <a:spcPts val="0"/>
              </a:spcAft>
              <a:buClr>
                <a:schemeClr val="dk1"/>
              </a:buClr>
              <a:buSzPts val="1200"/>
              <a:buFont typeface="Malgun Gothic"/>
              <a:buNone/>
            </a:pPr>
            <a:r>
              <a:rPr lang="en-US"/>
              <a:t>It is versatile and powerful. It is packed full of useful features. </a:t>
            </a:r>
            <a:endParaRPr/>
          </a:p>
          <a:p>
            <a:pPr indent="0" lvl="0" marL="0" marR="0" rtl="0" algn="l">
              <a:lnSpc>
                <a:spcPct val="100000"/>
              </a:lnSpc>
              <a:spcBef>
                <a:spcPts val="0"/>
              </a:spcBef>
              <a:spcAft>
                <a:spcPts val="0"/>
              </a:spcAft>
              <a:buClr>
                <a:schemeClr val="dk1"/>
              </a:buClr>
              <a:buSzPts val="1200"/>
              <a:buFont typeface="Malgun Gothic"/>
              <a:buNone/>
            </a:pPr>
            <a:r>
              <a:rPr lang="en-US"/>
              <a:t>It is no overstatement to say that you begin our journey in data science with the pandas library!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b="1" i="0" lang="en-US" sz="1200" u="none" strike="noStrike">
                <a:solidFill>
                  <a:schemeClr val="dk1"/>
                </a:solidFill>
                <a:latin typeface="Malgun Gothic"/>
                <a:ea typeface="Malgun Gothic"/>
                <a:cs typeface="Malgun Gothic"/>
                <a:sym typeface="Malgun Gothic"/>
              </a:rPr>
              <a:t>데이터 랭글링</a:t>
            </a:r>
            <a:r>
              <a:rPr b="0" i="0" lang="en-US" sz="1200" u="none" strike="noStrike">
                <a:solidFill>
                  <a:schemeClr val="dk1"/>
                </a:solidFill>
                <a:latin typeface="Malgun Gothic"/>
                <a:ea typeface="Malgun Gothic"/>
                <a:cs typeface="Malgun Gothic"/>
                <a:sym typeface="Malgun Gothic"/>
              </a:rPr>
              <a:t>(Data Wrangling) 혹은 데이터 먼징(Data Munging)은 원자료(raw data)를 또 다른 형태로 전환하거나 수작업으로 매핑하는 과정이다. </a:t>
            </a:r>
            <a:endParaRPr/>
          </a:p>
        </p:txBody>
      </p:sp>
      <p:sp>
        <p:nvSpPr>
          <p:cNvPr id="3041" name="Google Shape;3041;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2" name="Google Shape;3052;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3053" name="Google Shape;3053;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4" name="Google Shape;3064;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65" name="Google Shape;3065;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0" name="Google Shape;3090;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3091" name="Google Shape;3091;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1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2" name="Google Shape;3102;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03" name="Google Shape;3103;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8" name="Google Shape;3118;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19" name="Google Shape;3119;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71" name="Google Shape;77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4" name="Google Shape;3134;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35" name="Google Shape;3135;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8" name="Google Shape;3148;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49" name="Google Shape;3149;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5" name="Google Shape;3165;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66" name="Google Shape;3166;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8" name="Google Shape;3178;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79" name="Google Shape;3179;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4" name="Google Shape;3194;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95" name="Google Shape;3195;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4" name="Google Shape;3214;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15" name="Google Shape;3215;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7" name="Google Shape;3227;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28" name="Google Shape;3228;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1" name="Google Shape;3241;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42" name="Google Shape;3242;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5" name="Google Shape;3255;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56" name="Google Shape;3256;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7" name="Shape 3267"/>
        <p:cNvGrpSpPr/>
        <p:nvPr/>
      </p:nvGrpSpPr>
      <p:grpSpPr>
        <a:xfrm>
          <a:off x="0" y="0"/>
          <a:ext cx="0" cy="0"/>
          <a:chOff x="0" y="0"/>
          <a:chExt cx="0" cy="0"/>
        </a:xfrm>
      </p:grpSpPr>
      <p:sp>
        <p:nvSpPr>
          <p:cNvPr id="3268" name="Google Shape;3268;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9" name="Google Shape;3269;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70" name="Google Shape;3270;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전 슬라이드에서 컴퓨터 과학에서의 배열과 리스트의 장, 단점을 먼저 상기시키며 파이썬에서의 배열과 리스트 개념을 학습하도록 가이드 한다.</a:t>
            </a:r>
            <a:endParaRPr sz="1200">
              <a:solidFill>
                <a:srgbClr val="262626"/>
              </a:solidFill>
              <a:latin typeface="Arial"/>
              <a:ea typeface="Arial"/>
              <a:cs typeface="Arial"/>
              <a:sym typeface="Arial"/>
            </a:endParaRPr>
          </a:p>
        </p:txBody>
      </p:sp>
      <p:sp>
        <p:nvSpPr>
          <p:cNvPr id="784" name="Google Shape;78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8" name="Google Shape;3288;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89" name="Google Shape;3289;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p1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7" name="Google Shape;3307;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08" name="Google Shape;3308;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4" name="Shape 3324"/>
        <p:cNvGrpSpPr/>
        <p:nvPr/>
      </p:nvGrpSpPr>
      <p:grpSpPr>
        <a:xfrm>
          <a:off x="0" y="0"/>
          <a:ext cx="0" cy="0"/>
          <a:chOff x="0" y="0"/>
          <a:chExt cx="0" cy="0"/>
        </a:xfrm>
      </p:grpSpPr>
      <p:sp>
        <p:nvSpPr>
          <p:cNvPr id="3325" name="Google Shape;3325;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6" name="Google Shape;3326;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27" name="Google Shape;3327;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4" name="Google Shape;3344;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45" name="Google Shape;3345;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5" name="Google Shape;3365;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66" name="Google Shape;3366;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8" name="Google Shape;3378;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79" name="Google Shape;3379;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2" name="Google Shape;3392;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93" name="Google Shape;3393;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3" name="Google Shape;3413;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14" name="Google Shape;3414;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7" name="Google Shape;3427;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28" name="Google Shape;3428;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9" name="Google Shape;3449;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50" name="Google Shape;3450;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전 슬라이드에서 컴퓨터 과학에서의 배열과 리스트의 장, 단점을 먼저 상기시키며 파이썬에서의 배열과 리스트 개념을 학습하도록 가이드 한다.</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96" name="Google Shape;79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3" name="Google Shape;3463;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64" name="Google Shape;3464;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p1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7" name="Google Shape;3477;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78" name="Google Shape;3478;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p1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2" name="Google Shape;3492;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93" name="Google Shape;3493;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1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7" name="Google Shape;3507;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08" name="Google Shape;3508;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9" name="Shape 3519"/>
        <p:cNvGrpSpPr/>
        <p:nvPr/>
      </p:nvGrpSpPr>
      <p:grpSpPr>
        <a:xfrm>
          <a:off x="0" y="0"/>
          <a:ext cx="0" cy="0"/>
          <a:chOff x="0" y="0"/>
          <a:chExt cx="0" cy="0"/>
        </a:xfrm>
      </p:grpSpPr>
      <p:sp>
        <p:nvSpPr>
          <p:cNvPr id="3520" name="Google Shape;3520;p1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1" name="Google Shape;3521;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22" name="Google Shape;3522;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p1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5" name="Google Shape;3535;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36" name="Google Shape;3536;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p1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9" name="Google Shape;3549;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50" name="Google Shape;3550;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p1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3" name="Google Shape;3573;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3574" name="Google Shape;3574;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p1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7" name="Google Shape;3587;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88" name="Google Shape;3588;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p1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1" name="Google Shape;3601;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02" name="Google Shape;3602;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08" name="Google Shape;80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p1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4" name="Google Shape;3614;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15" name="Google Shape;3615;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p1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8" name="Google Shape;3628;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29" name="Google Shape;3629;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p1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2" name="Google Shape;3642;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43" name="Google Shape;3643;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p1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0" name="Google Shape;3660;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61" name="Google Shape;3661;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p1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8" name="Google Shape;3678;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79" name="Google Shape;3679;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p1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6" name="Google Shape;3696;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97" name="Google Shape;3697;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p1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4" name="Google Shape;3714;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15" name="Google Shape;3715;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p1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4" name="Google Shape;3734;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35" name="Google Shape;3735;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p1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8" name="Google Shape;3748;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49" name="Google Shape;3749;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p1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1" name="Google Shape;3761;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62" name="Google Shape;3762;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24" name="Google Shape;82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p1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4" name="Google Shape;3774;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75" name="Google Shape;3775;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p2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0" name="Google Shape;3790;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91" name="Google Shape;3791;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1" name="Shape 3801"/>
        <p:cNvGrpSpPr/>
        <p:nvPr/>
      </p:nvGrpSpPr>
      <p:grpSpPr>
        <a:xfrm>
          <a:off x="0" y="0"/>
          <a:ext cx="0" cy="0"/>
          <a:chOff x="0" y="0"/>
          <a:chExt cx="0" cy="0"/>
        </a:xfrm>
      </p:grpSpPr>
      <p:sp>
        <p:nvSpPr>
          <p:cNvPr id="3802" name="Google Shape;3802;p2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3" name="Google Shape;3803;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04" name="Google Shape;3804;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p2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7" name="Google Shape;3817;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18" name="Google Shape;3818;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p2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0" name="Google Shape;3830;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31" name="Google Shape;3831;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2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4" name="Google Shape;3844;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45" name="Google Shape;3845;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2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6" name="Google Shape;3856;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57" name="Google Shape;3857;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p2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4" name="Google Shape;3874;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75" name="Google Shape;3875;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p2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7" name="Google Shape;3887;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88" name="Google Shape;3888;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p2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1" name="Google Shape;3901;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02" name="Google Shape;3902;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9e6927df2_0_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79e6927df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Malgun Gothic"/>
                <a:ea typeface="Malgun Gothic"/>
                <a:cs typeface="Malgun Gothic"/>
                <a:sym typeface="Malgun Gothic"/>
              </a:rPr>
              <a:t>Note:</a:t>
            </a:r>
            <a:endParaRPr/>
          </a:p>
        </p:txBody>
      </p:sp>
      <p:sp>
        <p:nvSpPr>
          <p:cNvPr id="280" name="Google Shape;280;g279e6927df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Malgun Gothic"/>
                <a:ea typeface="Malgun Gothic"/>
                <a:cs typeface="Malgun Gothic"/>
                <a:sym typeface="Malgun Gothic"/>
              </a:rPr>
              <a:t>Note:</a:t>
            </a:r>
            <a:endParaRPr/>
          </a:p>
        </p:txBody>
      </p:sp>
      <p:sp>
        <p:nvSpPr>
          <p:cNvPr id="836" name="Google Shape;83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3" name="Shape 3913"/>
        <p:cNvGrpSpPr/>
        <p:nvPr/>
      </p:nvGrpSpPr>
      <p:grpSpPr>
        <a:xfrm>
          <a:off x="0" y="0"/>
          <a:ext cx="0" cy="0"/>
          <a:chOff x="0" y="0"/>
          <a:chExt cx="0" cy="0"/>
        </a:xfrm>
      </p:grpSpPr>
      <p:sp>
        <p:nvSpPr>
          <p:cNvPr id="3914" name="Google Shape;3914;p2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5" name="Google Shape;3915;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16" name="Google Shape;3916;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p2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4" name="Google Shape;3934;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35" name="Google Shape;3935;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2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8" name="Google Shape;3948;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49" name="Google Shape;3949;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p2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1" name="Google Shape;3961;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62" name="Google Shape;3962;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p2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0" name="Google Shape;3980;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81" name="Google Shape;3981;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p2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4" name="Google Shape;3994;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95" name="Google Shape;3995;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1" name="Shape 4011"/>
        <p:cNvGrpSpPr/>
        <p:nvPr/>
      </p:nvGrpSpPr>
      <p:grpSpPr>
        <a:xfrm>
          <a:off x="0" y="0"/>
          <a:ext cx="0" cy="0"/>
          <a:chOff x="0" y="0"/>
          <a:chExt cx="0" cy="0"/>
        </a:xfrm>
      </p:grpSpPr>
      <p:sp>
        <p:nvSpPr>
          <p:cNvPr id="4012" name="Google Shape;4012;p2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3" name="Google Shape;4013;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14" name="Google Shape;4014;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6" name="Shape 4026"/>
        <p:cNvGrpSpPr/>
        <p:nvPr/>
      </p:nvGrpSpPr>
      <p:grpSpPr>
        <a:xfrm>
          <a:off x="0" y="0"/>
          <a:ext cx="0" cy="0"/>
          <a:chOff x="0" y="0"/>
          <a:chExt cx="0" cy="0"/>
        </a:xfrm>
      </p:grpSpPr>
      <p:sp>
        <p:nvSpPr>
          <p:cNvPr id="4027" name="Google Shape;4027;p2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8" name="Google Shape;4028;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29" name="Google Shape;4029;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0" name="Shape 4040"/>
        <p:cNvGrpSpPr/>
        <p:nvPr/>
      </p:nvGrpSpPr>
      <p:grpSpPr>
        <a:xfrm>
          <a:off x="0" y="0"/>
          <a:ext cx="0" cy="0"/>
          <a:chOff x="0" y="0"/>
          <a:chExt cx="0" cy="0"/>
        </a:xfrm>
      </p:grpSpPr>
      <p:sp>
        <p:nvSpPr>
          <p:cNvPr id="4041" name="Google Shape;4041;p2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2" name="Google Shape;4042;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43" name="Google Shape;4043;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5" name="Shape 4055"/>
        <p:cNvGrpSpPr/>
        <p:nvPr/>
      </p:nvGrpSpPr>
      <p:grpSpPr>
        <a:xfrm>
          <a:off x="0" y="0"/>
          <a:ext cx="0" cy="0"/>
          <a:chOff x="0" y="0"/>
          <a:chExt cx="0" cy="0"/>
        </a:xfrm>
      </p:grpSpPr>
      <p:sp>
        <p:nvSpPr>
          <p:cNvPr id="4056" name="Google Shape;4056;p2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7" name="Google Shape;4057;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58" name="Google Shape;4058;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857" name="Google Shape;85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p2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0" name="Google Shape;4080;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81" name="Google Shape;4081;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p2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4" name="Google Shape;4094;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95" name="Google Shape;4095;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p2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8" name="Google Shape;4108;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09" name="Google Shape;4109;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2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6" name="Google Shape;4126;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27" name="Google Shape;4127;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2" name="Shape 4142"/>
        <p:cNvGrpSpPr/>
        <p:nvPr/>
      </p:nvGrpSpPr>
      <p:grpSpPr>
        <a:xfrm>
          <a:off x="0" y="0"/>
          <a:ext cx="0" cy="0"/>
          <a:chOff x="0" y="0"/>
          <a:chExt cx="0" cy="0"/>
        </a:xfrm>
      </p:grpSpPr>
      <p:sp>
        <p:nvSpPr>
          <p:cNvPr id="4143" name="Google Shape;4143;p2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4" name="Google Shape;4144;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45" name="Google Shape;4145;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2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8" name="Google Shape;4158;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59" name="Google Shape;4159;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p2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2" name="Google Shape;4172;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73" name="Google Shape;4173;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3" name="Shape 4183"/>
        <p:cNvGrpSpPr/>
        <p:nvPr/>
      </p:nvGrpSpPr>
      <p:grpSpPr>
        <a:xfrm>
          <a:off x="0" y="0"/>
          <a:ext cx="0" cy="0"/>
          <a:chOff x="0" y="0"/>
          <a:chExt cx="0" cy="0"/>
        </a:xfrm>
      </p:grpSpPr>
      <p:sp>
        <p:nvSpPr>
          <p:cNvPr id="4184" name="Google Shape;4184;p2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5" name="Google Shape;4185;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86" name="Google Shape;4186;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3" name="Shape 4203"/>
        <p:cNvGrpSpPr/>
        <p:nvPr/>
      </p:nvGrpSpPr>
      <p:grpSpPr>
        <a:xfrm>
          <a:off x="0" y="0"/>
          <a:ext cx="0" cy="0"/>
          <a:chOff x="0" y="0"/>
          <a:chExt cx="0" cy="0"/>
        </a:xfrm>
      </p:grpSpPr>
      <p:sp>
        <p:nvSpPr>
          <p:cNvPr id="4204" name="Google Shape;4204;p2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5" name="Google Shape;4205;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06" name="Google Shape;4206;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p2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3" name="Google Shape;4223;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24" name="Google Shape;4224;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NumPy arrays can be created in many different ways.</a:t>
            </a:r>
            <a:endParaRPr/>
          </a:p>
          <a:p>
            <a:pPr indent="0" lvl="0" marL="0" marR="0" rtl="0" algn="l">
              <a:lnSpc>
                <a:spcPct val="100000"/>
              </a:lnSpc>
              <a:spcBef>
                <a:spcPts val="0"/>
              </a:spcBef>
              <a:spcAft>
                <a:spcPts val="0"/>
              </a:spcAft>
              <a:buClr>
                <a:schemeClr val="dk1"/>
              </a:buClr>
              <a:buSzPts val="1200"/>
              <a:buFont typeface="Malgun Gothic"/>
              <a:buNone/>
            </a:pPr>
            <a:r>
              <a:rPr lang="en-US"/>
              <a:t>Be careful to avoid simple assignments. You are not creating a new object.</a:t>
            </a:r>
            <a:endParaRPr/>
          </a:p>
          <a:p>
            <a:pPr indent="0" lvl="0" marL="0" marR="0" rtl="0" algn="l">
              <a:lnSpc>
                <a:spcPct val="100000"/>
              </a:lnSpc>
              <a:spcBef>
                <a:spcPts val="0"/>
              </a:spcBef>
              <a:spcAft>
                <a:spcPts val="0"/>
              </a:spcAft>
              <a:buClr>
                <a:schemeClr val="dk1"/>
              </a:buClr>
              <a:buSzPts val="1200"/>
              <a:buFont typeface="Malgun Gothic"/>
              <a:buNone/>
            </a:pPr>
            <a:r>
              <a:rPr lang="en-US"/>
              <a:t>Instead, you are creating a different name for the same object. </a:t>
            </a:r>
            <a:endParaRPr/>
          </a:p>
        </p:txBody>
      </p:sp>
      <p:sp>
        <p:nvSpPr>
          <p:cNvPr id="881" name="Google Shape;88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2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1" name="Google Shape;4241;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42" name="Google Shape;4242;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p2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9" name="Google Shape;4259;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60" name="Google Shape;4260;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p2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7" name="Google Shape;4277;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78" name="Google Shape;4278;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8" name="Shape 4288"/>
        <p:cNvGrpSpPr/>
        <p:nvPr/>
      </p:nvGrpSpPr>
      <p:grpSpPr>
        <a:xfrm>
          <a:off x="0" y="0"/>
          <a:ext cx="0" cy="0"/>
          <a:chOff x="0" y="0"/>
          <a:chExt cx="0" cy="0"/>
        </a:xfrm>
      </p:grpSpPr>
      <p:sp>
        <p:nvSpPr>
          <p:cNvPr id="4289" name="Google Shape;4289;p2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0" name="Google Shape;4290;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91" name="Google Shape;4291;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p2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8" name="Google Shape;4308;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09" name="Google Shape;4309;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9" name="Shape 4319"/>
        <p:cNvGrpSpPr/>
        <p:nvPr/>
      </p:nvGrpSpPr>
      <p:grpSpPr>
        <a:xfrm>
          <a:off x="0" y="0"/>
          <a:ext cx="0" cy="0"/>
          <a:chOff x="0" y="0"/>
          <a:chExt cx="0" cy="0"/>
        </a:xfrm>
      </p:grpSpPr>
      <p:sp>
        <p:nvSpPr>
          <p:cNvPr id="4320" name="Google Shape;4320;p2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1" name="Google Shape;4321;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22" name="Google Shape;4322;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2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4" name="Google Shape;4334;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35" name="Google Shape;4335;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5" name="Shape 4345"/>
        <p:cNvGrpSpPr/>
        <p:nvPr/>
      </p:nvGrpSpPr>
      <p:grpSpPr>
        <a:xfrm>
          <a:off x="0" y="0"/>
          <a:ext cx="0" cy="0"/>
          <a:chOff x="0" y="0"/>
          <a:chExt cx="0" cy="0"/>
        </a:xfrm>
      </p:grpSpPr>
      <p:sp>
        <p:nvSpPr>
          <p:cNvPr id="4346" name="Google Shape;4346;p2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7" name="Google Shape;4347;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48" name="Google Shape;4348;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p2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5" name="Google Shape;4365;p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66" name="Google Shape;4366;p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p2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8" name="Google Shape;4378;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79" name="Google Shape;4379;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99" name="Google Shape;89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p2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6" name="Google Shape;4396;p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97" name="Google Shape;4397;p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p2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4" name="Google Shape;4414;p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15" name="Google Shape;4415;p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5" name="Shape 4425"/>
        <p:cNvGrpSpPr/>
        <p:nvPr/>
      </p:nvGrpSpPr>
      <p:grpSpPr>
        <a:xfrm>
          <a:off x="0" y="0"/>
          <a:ext cx="0" cy="0"/>
          <a:chOff x="0" y="0"/>
          <a:chExt cx="0" cy="0"/>
        </a:xfrm>
      </p:grpSpPr>
      <p:sp>
        <p:nvSpPr>
          <p:cNvPr id="4426" name="Google Shape;4426;p2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7" name="Google Shape;4427;p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28" name="Google Shape;4428;p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p2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1" name="Google Shape;4441;p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42" name="Google Shape;4442;p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2" name="Shape 4452"/>
        <p:cNvGrpSpPr/>
        <p:nvPr/>
      </p:nvGrpSpPr>
      <p:grpSpPr>
        <a:xfrm>
          <a:off x="0" y="0"/>
          <a:ext cx="0" cy="0"/>
          <a:chOff x="0" y="0"/>
          <a:chExt cx="0" cy="0"/>
        </a:xfrm>
      </p:grpSpPr>
      <p:sp>
        <p:nvSpPr>
          <p:cNvPr id="4453" name="Google Shape;4453;p2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4" name="Google Shape;4454;p2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55" name="Google Shape;4455;p2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1" name="Shape 4471"/>
        <p:cNvGrpSpPr/>
        <p:nvPr/>
      </p:nvGrpSpPr>
      <p:grpSpPr>
        <a:xfrm>
          <a:off x="0" y="0"/>
          <a:ext cx="0" cy="0"/>
          <a:chOff x="0" y="0"/>
          <a:chExt cx="0" cy="0"/>
        </a:xfrm>
      </p:grpSpPr>
      <p:sp>
        <p:nvSpPr>
          <p:cNvPr id="4472" name="Google Shape;4472;p2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3" name="Google Shape;4473;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74" name="Google Shape;4474;p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p2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7" name="Google Shape;4487;p2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88" name="Google Shape;4488;p2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2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5" name="Google Shape;4505;p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06" name="Google Shape;4506;p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1" name="Shape 4521"/>
        <p:cNvGrpSpPr/>
        <p:nvPr/>
      </p:nvGrpSpPr>
      <p:grpSpPr>
        <a:xfrm>
          <a:off x="0" y="0"/>
          <a:ext cx="0" cy="0"/>
          <a:chOff x="0" y="0"/>
          <a:chExt cx="0" cy="0"/>
        </a:xfrm>
      </p:grpSpPr>
      <p:sp>
        <p:nvSpPr>
          <p:cNvPr id="4522" name="Google Shape;4522;p2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3" name="Google Shape;4523;p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24" name="Google Shape;4524;p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p2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6" name="Google Shape;4536;p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37" name="Google Shape;4537;p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각 자의 컴퓨터에서의 주소값은 위의 값과 다르게 나오므로 유의한다.</a:t>
            </a:r>
            <a:endParaRPr/>
          </a:p>
        </p:txBody>
      </p:sp>
      <p:sp>
        <p:nvSpPr>
          <p:cNvPr id="917" name="Google Shape;91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p2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9" name="Google Shape;4549;p2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50" name="Google Shape;4550;p2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5" name="Shape 4565"/>
        <p:cNvGrpSpPr/>
        <p:nvPr/>
      </p:nvGrpSpPr>
      <p:grpSpPr>
        <a:xfrm>
          <a:off x="0" y="0"/>
          <a:ext cx="0" cy="0"/>
          <a:chOff x="0" y="0"/>
          <a:chExt cx="0" cy="0"/>
        </a:xfrm>
      </p:grpSpPr>
      <p:sp>
        <p:nvSpPr>
          <p:cNvPr id="4566" name="Google Shape;4566;p2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7" name="Google Shape;4567;p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68" name="Google Shape;4568;p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p2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0" name="Google Shape;4580;p2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81" name="Google Shape;4581;p2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p2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3" name="Google Shape;4593;p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94" name="Google Shape;4594;p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9" name="Shape 4609"/>
        <p:cNvGrpSpPr/>
        <p:nvPr/>
      </p:nvGrpSpPr>
      <p:grpSpPr>
        <a:xfrm>
          <a:off x="0" y="0"/>
          <a:ext cx="0" cy="0"/>
          <a:chOff x="0" y="0"/>
          <a:chExt cx="0" cy="0"/>
        </a:xfrm>
      </p:grpSpPr>
      <p:sp>
        <p:nvSpPr>
          <p:cNvPr id="4610" name="Google Shape;4610;p2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1" name="Google Shape;4611;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12" name="Google Shape;4612;p2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7" name="Shape 4627"/>
        <p:cNvGrpSpPr/>
        <p:nvPr/>
      </p:nvGrpSpPr>
      <p:grpSpPr>
        <a:xfrm>
          <a:off x="0" y="0"/>
          <a:ext cx="0" cy="0"/>
          <a:chOff x="0" y="0"/>
          <a:chExt cx="0" cy="0"/>
        </a:xfrm>
      </p:grpSpPr>
      <p:sp>
        <p:nvSpPr>
          <p:cNvPr id="4628" name="Google Shape;4628;p2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9" name="Google Shape;4629;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30" name="Google Shape;4630;p2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p2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8" name="Google Shape;4648;p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49" name="Google Shape;4649;p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p2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1" name="Google Shape;4661;p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62" name="Google Shape;4662;p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p2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9" name="Google Shape;4679;p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80" name="Google Shape;4680;p2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9" name="Shape 4699"/>
        <p:cNvGrpSpPr/>
        <p:nvPr/>
      </p:nvGrpSpPr>
      <p:grpSpPr>
        <a:xfrm>
          <a:off x="0" y="0"/>
          <a:ext cx="0" cy="0"/>
          <a:chOff x="0" y="0"/>
          <a:chExt cx="0" cy="0"/>
        </a:xfrm>
      </p:grpSpPr>
      <p:sp>
        <p:nvSpPr>
          <p:cNvPr id="4700" name="Google Shape;4700;p2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1" name="Google Shape;4701;p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02" name="Google Shape;4702;p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33" name="Google Shape;93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p2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9" name="Google Shape;4719;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20" name="Google Shape;4720;p2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p2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7" name="Google Shape;4737;p2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38" name="Google Shape;4738;p2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p2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8" name="Google Shape;4758;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59" name="Google Shape;4759;p2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p2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6" name="Google Shape;4776;p2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77" name="Google Shape;4777;p2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p2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7" name="Google Shape;4797;p2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98" name="Google Shape;4798;p2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3" name="Shape 4813"/>
        <p:cNvGrpSpPr/>
        <p:nvPr/>
      </p:nvGrpSpPr>
      <p:grpSpPr>
        <a:xfrm>
          <a:off x="0" y="0"/>
          <a:ext cx="0" cy="0"/>
          <a:chOff x="0" y="0"/>
          <a:chExt cx="0" cy="0"/>
        </a:xfrm>
      </p:grpSpPr>
      <p:sp>
        <p:nvSpPr>
          <p:cNvPr id="4814" name="Google Shape;4814;p2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5" name="Google Shape;4815;p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16" name="Google Shape;4816;p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4" name="Shape 4834"/>
        <p:cNvGrpSpPr/>
        <p:nvPr/>
      </p:nvGrpSpPr>
      <p:grpSpPr>
        <a:xfrm>
          <a:off x="0" y="0"/>
          <a:ext cx="0" cy="0"/>
          <a:chOff x="0" y="0"/>
          <a:chExt cx="0" cy="0"/>
        </a:xfrm>
      </p:grpSpPr>
      <p:sp>
        <p:nvSpPr>
          <p:cNvPr id="4835" name="Google Shape;4835;p2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6" name="Google Shape;4836;p2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37" name="Google Shape;4837;p2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2" name="Shape 4852"/>
        <p:cNvGrpSpPr/>
        <p:nvPr/>
      </p:nvGrpSpPr>
      <p:grpSpPr>
        <a:xfrm>
          <a:off x="0" y="0"/>
          <a:ext cx="0" cy="0"/>
          <a:chOff x="0" y="0"/>
          <a:chExt cx="0" cy="0"/>
        </a:xfrm>
      </p:grpSpPr>
      <p:sp>
        <p:nvSpPr>
          <p:cNvPr id="4853" name="Google Shape;4853;p2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4" name="Google Shape;4854;p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is a must have library when dealing with data.</a:t>
            </a:r>
            <a:endParaRPr/>
          </a:p>
          <a:p>
            <a:pPr indent="0" lvl="0" marL="0" marR="0" rtl="0" algn="l">
              <a:lnSpc>
                <a:spcPct val="100000"/>
              </a:lnSpc>
              <a:spcBef>
                <a:spcPts val="0"/>
              </a:spcBef>
              <a:spcAft>
                <a:spcPts val="0"/>
              </a:spcAft>
              <a:buClr>
                <a:schemeClr val="dk1"/>
              </a:buClr>
              <a:buSzPts val="1200"/>
              <a:buFont typeface="Malgun Gothic"/>
              <a:buNone/>
            </a:pPr>
            <a:r>
              <a:rPr lang="en-US"/>
              <a:t>It is versatile and powerful. It is packed full of useful features. </a:t>
            </a:r>
            <a:endParaRPr/>
          </a:p>
          <a:p>
            <a:pPr indent="0" lvl="0" marL="0" marR="0" rtl="0" algn="l">
              <a:lnSpc>
                <a:spcPct val="100000"/>
              </a:lnSpc>
              <a:spcBef>
                <a:spcPts val="0"/>
              </a:spcBef>
              <a:spcAft>
                <a:spcPts val="0"/>
              </a:spcAft>
              <a:buClr>
                <a:schemeClr val="dk1"/>
              </a:buClr>
              <a:buSzPts val="1200"/>
              <a:buFont typeface="Malgun Gothic"/>
              <a:buNone/>
            </a:pPr>
            <a:r>
              <a:rPr lang="en-US"/>
              <a:t>It is no overstatement to say that you begin our journey in data science with the pandas library!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b="1" i="0" lang="en-US" sz="1200" u="none" strike="noStrike">
                <a:solidFill>
                  <a:schemeClr val="dk1"/>
                </a:solidFill>
                <a:latin typeface="Malgun Gothic"/>
                <a:ea typeface="Malgun Gothic"/>
                <a:cs typeface="Malgun Gothic"/>
                <a:sym typeface="Malgun Gothic"/>
              </a:rPr>
              <a:t>데이터 랭글링</a:t>
            </a:r>
            <a:r>
              <a:rPr b="0" i="0" lang="en-US" sz="1200" u="none" strike="noStrike">
                <a:solidFill>
                  <a:schemeClr val="dk1"/>
                </a:solidFill>
                <a:latin typeface="Malgun Gothic"/>
                <a:ea typeface="Malgun Gothic"/>
                <a:cs typeface="Malgun Gothic"/>
                <a:sym typeface="Malgun Gothic"/>
              </a:rPr>
              <a:t>(Data Wrangling) 혹은 데이터 먼징(Data Munging)은 원자료(raw data)를 또 다른 형태로 전환하거나 수작업으로 매핑하는 과정이다. </a:t>
            </a:r>
            <a:endParaRPr/>
          </a:p>
        </p:txBody>
      </p:sp>
      <p:sp>
        <p:nvSpPr>
          <p:cNvPr id="4855" name="Google Shape;4855;p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6" name="Shape 4866"/>
        <p:cNvGrpSpPr/>
        <p:nvPr/>
      </p:nvGrpSpPr>
      <p:grpSpPr>
        <a:xfrm>
          <a:off x="0" y="0"/>
          <a:ext cx="0" cy="0"/>
          <a:chOff x="0" y="0"/>
          <a:chExt cx="0" cy="0"/>
        </a:xfrm>
      </p:grpSpPr>
      <p:sp>
        <p:nvSpPr>
          <p:cNvPr id="4867" name="Google Shape;4867;p2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8" name="Google Shape;4868;p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69" name="Google Shape;4869;p2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8" name="Shape 4888"/>
        <p:cNvGrpSpPr/>
        <p:nvPr/>
      </p:nvGrpSpPr>
      <p:grpSpPr>
        <a:xfrm>
          <a:off x="0" y="0"/>
          <a:ext cx="0" cy="0"/>
          <a:chOff x="0" y="0"/>
          <a:chExt cx="0" cy="0"/>
        </a:xfrm>
      </p:grpSpPr>
      <p:sp>
        <p:nvSpPr>
          <p:cNvPr id="4889" name="Google Shape;4889;p2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0" name="Google Shape;4890;p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91" name="Google Shape;4891;p2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53" name="Google Shape;95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p2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2" name="Google Shape;4912;p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13" name="Google Shape;4913;p2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p2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1" name="Google Shape;4931;p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32" name="Google Shape;4932;p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1" name="Shape 4951"/>
        <p:cNvGrpSpPr/>
        <p:nvPr/>
      </p:nvGrpSpPr>
      <p:grpSpPr>
        <a:xfrm>
          <a:off x="0" y="0"/>
          <a:ext cx="0" cy="0"/>
          <a:chOff x="0" y="0"/>
          <a:chExt cx="0" cy="0"/>
        </a:xfrm>
      </p:grpSpPr>
      <p:sp>
        <p:nvSpPr>
          <p:cNvPr id="4952" name="Google Shape;4952;p2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3" name="Google Shape;4953;p2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54" name="Google Shape;4954;p2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p2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1" name="Google Shape;4971;p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72" name="Google Shape;4972;p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1" name="Shape 4991"/>
        <p:cNvGrpSpPr/>
        <p:nvPr/>
      </p:nvGrpSpPr>
      <p:grpSpPr>
        <a:xfrm>
          <a:off x="0" y="0"/>
          <a:ext cx="0" cy="0"/>
          <a:chOff x="0" y="0"/>
          <a:chExt cx="0" cy="0"/>
        </a:xfrm>
      </p:grpSpPr>
      <p:sp>
        <p:nvSpPr>
          <p:cNvPr id="4992" name="Google Shape;4992;p2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3" name="Google Shape;4993;p2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94" name="Google Shape;4994;p2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p2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1" name="Google Shape;5011;p2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is a must have library when dealing with data.</a:t>
            </a:r>
            <a:endParaRPr/>
          </a:p>
          <a:p>
            <a:pPr indent="0" lvl="0" marL="0" marR="0" rtl="0" algn="l">
              <a:lnSpc>
                <a:spcPct val="100000"/>
              </a:lnSpc>
              <a:spcBef>
                <a:spcPts val="0"/>
              </a:spcBef>
              <a:spcAft>
                <a:spcPts val="0"/>
              </a:spcAft>
              <a:buClr>
                <a:schemeClr val="dk1"/>
              </a:buClr>
              <a:buSzPts val="1200"/>
              <a:buFont typeface="Malgun Gothic"/>
              <a:buNone/>
            </a:pPr>
            <a:r>
              <a:rPr lang="en-US"/>
              <a:t>It is versatile and powerful. It is packed full of useful features. </a:t>
            </a:r>
            <a:endParaRPr/>
          </a:p>
          <a:p>
            <a:pPr indent="0" lvl="0" marL="0" marR="0" rtl="0" algn="l">
              <a:lnSpc>
                <a:spcPct val="100000"/>
              </a:lnSpc>
              <a:spcBef>
                <a:spcPts val="0"/>
              </a:spcBef>
              <a:spcAft>
                <a:spcPts val="0"/>
              </a:spcAft>
              <a:buClr>
                <a:schemeClr val="dk1"/>
              </a:buClr>
              <a:buSzPts val="1200"/>
              <a:buFont typeface="Malgun Gothic"/>
              <a:buNone/>
            </a:pPr>
            <a:r>
              <a:rPr lang="en-US"/>
              <a:t>It is no overstatement to say that you begin our journey in data science with the pandas library!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b="1" i="0" lang="en-US" sz="1200" u="none" strike="noStrike">
                <a:solidFill>
                  <a:schemeClr val="dk1"/>
                </a:solidFill>
                <a:latin typeface="Malgun Gothic"/>
                <a:ea typeface="Malgun Gothic"/>
                <a:cs typeface="Malgun Gothic"/>
                <a:sym typeface="Malgun Gothic"/>
              </a:rPr>
              <a:t>데이터 랭글링</a:t>
            </a:r>
            <a:r>
              <a:rPr b="0" i="0" lang="en-US" sz="1200" u="none" strike="noStrike">
                <a:solidFill>
                  <a:schemeClr val="dk1"/>
                </a:solidFill>
                <a:latin typeface="Malgun Gothic"/>
                <a:ea typeface="Malgun Gothic"/>
                <a:cs typeface="Malgun Gothic"/>
                <a:sym typeface="Malgun Gothic"/>
              </a:rPr>
              <a:t>(Data Wrangling) 혹은 데이터 먼징(Data Munging)은 원자료(raw data)를 또 다른 형태로 전환하거나 수작업으로 매핑하는 과정이다. </a:t>
            </a:r>
            <a:endParaRPr/>
          </a:p>
        </p:txBody>
      </p:sp>
      <p:sp>
        <p:nvSpPr>
          <p:cNvPr id="5012" name="Google Shape;5012;p2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p2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2" name="Google Shape;5022;p2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23" name="Google Shape;5023;p2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p2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1" name="Google Shape;5041;p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42" name="Google Shape;5042;p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0" name="Shape 5060"/>
        <p:cNvGrpSpPr/>
        <p:nvPr/>
      </p:nvGrpSpPr>
      <p:grpSpPr>
        <a:xfrm>
          <a:off x="0" y="0"/>
          <a:ext cx="0" cy="0"/>
          <a:chOff x="0" y="0"/>
          <a:chExt cx="0" cy="0"/>
        </a:xfrm>
      </p:grpSpPr>
      <p:sp>
        <p:nvSpPr>
          <p:cNvPr id="5061" name="Google Shape;5061;p2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2" name="Google Shape;5062;p2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63" name="Google Shape;5063;p2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2" name="Shape 5082"/>
        <p:cNvGrpSpPr/>
        <p:nvPr/>
      </p:nvGrpSpPr>
      <p:grpSpPr>
        <a:xfrm>
          <a:off x="0" y="0"/>
          <a:ext cx="0" cy="0"/>
          <a:chOff x="0" y="0"/>
          <a:chExt cx="0" cy="0"/>
        </a:xfrm>
      </p:grpSpPr>
      <p:sp>
        <p:nvSpPr>
          <p:cNvPr id="5083" name="Google Shape;5083;p2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4" name="Google Shape;5084;p2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85" name="Google Shape;5085;p2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71" name="Google Shape;97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1" name="Shape 5101"/>
        <p:cNvGrpSpPr/>
        <p:nvPr/>
      </p:nvGrpSpPr>
      <p:grpSpPr>
        <a:xfrm>
          <a:off x="0" y="0"/>
          <a:ext cx="0" cy="0"/>
          <a:chOff x="0" y="0"/>
          <a:chExt cx="0" cy="0"/>
        </a:xfrm>
      </p:grpSpPr>
      <p:sp>
        <p:nvSpPr>
          <p:cNvPr id="5102" name="Google Shape;5102;p2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3" name="Google Shape;5103;p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104" name="Google Shape;5104;p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9" name="Shape 5119"/>
        <p:cNvGrpSpPr/>
        <p:nvPr/>
      </p:nvGrpSpPr>
      <p:grpSpPr>
        <a:xfrm>
          <a:off x="0" y="0"/>
          <a:ext cx="0" cy="0"/>
          <a:chOff x="0" y="0"/>
          <a:chExt cx="0" cy="0"/>
        </a:xfrm>
      </p:grpSpPr>
      <p:sp>
        <p:nvSpPr>
          <p:cNvPr id="5120" name="Google Shape;5120;p2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1" name="Google Shape;5121;p2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122" name="Google Shape;5122;p2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0" name="Shape 5140"/>
        <p:cNvGrpSpPr/>
        <p:nvPr/>
      </p:nvGrpSpPr>
      <p:grpSpPr>
        <a:xfrm>
          <a:off x="0" y="0"/>
          <a:ext cx="0" cy="0"/>
          <a:chOff x="0" y="0"/>
          <a:chExt cx="0" cy="0"/>
        </a:xfrm>
      </p:grpSpPr>
      <p:sp>
        <p:nvSpPr>
          <p:cNvPr id="5141" name="Google Shape;5141;p2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2" name="Google Shape;5142;p2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are introduced to the pandas library. More specifically, you create Series objects and then do some basic operations with them. Also, you try out some of the useful methods that the Series objects come with.</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ex_0204.ipynb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chemeClr val="dk1"/>
              </a:solidFill>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pandas Series.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Series objects.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Series attributes and indexing.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Series operations.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Series methods.</a:t>
            </a:r>
            <a:endParaRPr i="1" sz="1200">
              <a:solidFill>
                <a:schemeClr val="dk1"/>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143" name="Google Shape;5143;p2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p2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7" name="Google Shape;5157;p2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try out the basic operations with pandas DataFrame.</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ex_0205.ipynb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chemeClr val="dk1"/>
              </a:solidFill>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pandas DataFrame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a new DataFrame.</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Reading data into a DataFrame.</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File reading and writing.</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158" name="Google Shape;5158;p2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0" name="Shape 5170"/>
        <p:cNvGrpSpPr/>
        <p:nvPr/>
      </p:nvGrpSpPr>
      <p:grpSpPr>
        <a:xfrm>
          <a:off x="0" y="0"/>
          <a:ext cx="0" cy="0"/>
          <a:chOff x="0" y="0"/>
          <a:chExt cx="0" cy="0"/>
        </a:xfrm>
      </p:grpSpPr>
      <p:sp>
        <p:nvSpPr>
          <p:cNvPr id="5171" name="Google Shape;5171;p2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2" name="Google Shape;5172;p2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173" name="Google Shape;5173;p2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p2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3" name="Google Shape;5193;p2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Suppose that you have two data tables or DataFrames.</a:t>
            </a:r>
            <a:endParaRPr/>
          </a:p>
          <a:p>
            <a:pPr indent="0" lvl="0" marL="0" marR="0" rtl="0" algn="l">
              <a:lnSpc>
                <a:spcPct val="100000"/>
              </a:lnSpc>
              <a:spcBef>
                <a:spcPts val="0"/>
              </a:spcBef>
              <a:spcAft>
                <a:spcPts val="0"/>
              </a:spcAft>
              <a:buClr>
                <a:schemeClr val="dk1"/>
              </a:buClr>
              <a:buSzPts val="1200"/>
              <a:buFont typeface="Malgun Gothic"/>
              <a:buNone/>
            </a:pPr>
            <a:r>
              <a:rPr lang="en-US"/>
              <a:t>You would like to merge (join) them side by side.</a:t>
            </a:r>
            <a:endParaRPr/>
          </a:p>
        </p:txBody>
      </p:sp>
      <p:sp>
        <p:nvSpPr>
          <p:cNvPr id="5194" name="Google Shape;5194;p2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p2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3" name="Google Shape;5213;p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merge the DataFrames by using a common key variable.</a:t>
            </a:r>
            <a:endParaRPr/>
          </a:p>
          <a:p>
            <a:pPr indent="0" lvl="0" marL="0" marR="0" rtl="0" algn="l">
              <a:lnSpc>
                <a:spcPct val="100000"/>
              </a:lnSpc>
              <a:spcBef>
                <a:spcPts val="0"/>
              </a:spcBef>
              <a:spcAft>
                <a:spcPts val="0"/>
              </a:spcAft>
              <a:buClr>
                <a:schemeClr val="dk1"/>
              </a:buClr>
              <a:buSzPts val="1200"/>
              <a:buFont typeface="Malgun Gothic"/>
              <a:buNone/>
            </a:pPr>
            <a:r>
              <a:rPr lang="en-US"/>
              <a:t>In this example, “Name” is a variable that is shared by the DataFrames A (left) and B (right).</a:t>
            </a:r>
            <a:endParaRPr/>
          </a:p>
          <a:p>
            <a:pPr indent="0" lvl="0" marL="0" marR="0" rtl="0" algn="l">
              <a:lnSpc>
                <a:spcPct val="100000"/>
              </a:lnSpc>
              <a:spcBef>
                <a:spcPts val="0"/>
              </a:spcBef>
              <a:spcAft>
                <a:spcPts val="0"/>
              </a:spcAft>
              <a:buClr>
                <a:schemeClr val="dk1"/>
              </a:buClr>
              <a:buSzPts val="1200"/>
              <a:buFont typeface="Malgun Gothic"/>
              <a:buNone/>
            </a:pPr>
            <a:r>
              <a:rPr lang="en-US"/>
              <a:t>You can identify the rows (observations) where the key variable has the same value. </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5214" name="Google Shape;5214;p2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0" name="Shape 5230"/>
        <p:cNvGrpSpPr/>
        <p:nvPr/>
      </p:nvGrpSpPr>
      <p:grpSpPr>
        <a:xfrm>
          <a:off x="0" y="0"/>
          <a:ext cx="0" cy="0"/>
          <a:chOff x="0" y="0"/>
          <a:chExt cx="0" cy="0"/>
        </a:xfrm>
      </p:grpSpPr>
      <p:sp>
        <p:nvSpPr>
          <p:cNvPr id="5231" name="Google Shape;5231;p2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2" name="Google Shape;5232;p2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Inner join means merging the DataFrames only for those rows (observations) where the key variable has the same values.</a:t>
            </a:r>
            <a:endParaRPr/>
          </a:p>
        </p:txBody>
      </p:sp>
      <p:sp>
        <p:nvSpPr>
          <p:cNvPr id="5233" name="Google Shape;5233;p2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6" name="Shape 5256"/>
        <p:cNvGrpSpPr/>
        <p:nvPr/>
      </p:nvGrpSpPr>
      <p:grpSpPr>
        <a:xfrm>
          <a:off x="0" y="0"/>
          <a:ext cx="0" cy="0"/>
          <a:chOff x="0" y="0"/>
          <a:chExt cx="0" cy="0"/>
        </a:xfrm>
      </p:grpSpPr>
      <p:sp>
        <p:nvSpPr>
          <p:cNvPr id="5257" name="Google Shape;5257;p2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8" name="Google Shape;5258;p2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After the inner join, the resulting DataFrame is composed of the intersection of A and B.</a:t>
            </a:r>
            <a:endParaRPr/>
          </a:p>
        </p:txBody>
      </p:sp>
      <p:sp>
        <p:nvSpPr>
          <p:cNvPr id="5259" name="Google Shape;5259;p2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3" name="Shape 5273"/>
        <p:cNvGrpSpPr/>
        <p:nvPr/>
      </p:nvGrpSpPr>
      <p:grpSpPr>
        <a:xfrm>
          <a:off x="0" y="0"/>
          <a:ext cx="0" cy="0"/>
          <a:chOff x="0" y="0"/>
          <a:chExt cx="0" cy="0"/>
        </a:xfrm>
      </p:grpSpPr>
      <p:sp>
        <p:nvSpPr>
          <p:cNvPr id="5274" name="Google Shape;5274;p2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5" name="Google Shape;5275;p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For the left join, all the rows of the A (left) are kept. </a:t>
            </a:r>
            <a:endParaRPr/>
          </a:p>
          <a:p>
            <a:pPr indent="0" lvl="0" marL="0" marR="0" rtl="0" algn="l">
              <a:lnSpc>
                <a:spcPct val="100000"/>
              </a:lnSpc>
              <a:spcBef>
                <a:spcPts val="0"/>
              </a:spcBef>
              <a:spcAft>
                <a:spcPts val="0"/>
              </a:spcAft>
              <a:buClr>
                <a:schemeClr val="dk1"/>
              </a:buClr>
              <a:buSzPts val="1200"/>
              <a:buFont typeface="Malgun Gothic"/>
              <a:buNone/>
            </a:pPr>
            <a:r>
              <a:rPr lang="en-US"/>
              <a:t>While from the B (right), only the intersection (by the key variable) is brought in for merging.</a:t>
            </a:r>
            <a:endParaRPr/>
          </a:p>
        </p:txBody>
      </p:sp>
      <p:sp>
        <p:nvSpPr>
          <p:cNvPr id="5276" name="Google Shape;5276;p2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96" name="Google Shape;99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6" name="Shape 5296"/>
        <p:cNvGrpSpPr/>
        <p:nvPr/>
      </p:nvGrpSpPr>
      <p:grpSpPr>
        <a:xfrm>
          <a:off x="0" y="0"/>
          <a:ext cx="0" cy="0"/>
          <a:chOff x="0" y="0"/>
          <a:chExt cx="0" cy="0"/>
        </a:xfrm>
      </p:grpSpPr>
      <p:sp>
        <p:nvSpPr>
          <p:cNvPr id="5297" name="Google Shape;5297;p2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8" name="Google Shape;5298;p2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After the left join, the resulting DataFrame may have missing values on the right hand side. </a:t>
            </a:r>
            <a:endParaRPr/>
          </a:p>
        </p:txBody>
      </p:sp>
      <p:sp>
        <p:nvSpPr>
          <p:cNvPr id="5299" name="Google Shape;5299;p2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1" name="Shape 5311"/>
        <p:cNvGrpSpPr/>
        <p:nvPr/>
      </p:nvGrpSpPr>
      <p:grpSpPr>
        <a:xfrm>
          <a:off x="0" y="0"/>
          <a:ext cx="0" cy="0"/>
          <a:chOff x="0" y="0"/>
          <a:chExt cx="0" cy="0"/>
        </a:xfrm>
      </p:grpSpPr>
      <p:sp>
        <p:nvSpPr>
          <p:cNvPr id="5312" name="Google Shape;5312;p2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3" name="Google Shape;5313;p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For the right join, all the rows of the B (right) are kept. </a:t>
            </a:r>
            <a:endParaRPr/>
          </a:p>
          <a:p>
            <a:pPr indent="0" lvl="0" marL="0" marR="0" rtl="0" algn="l">
              <a:lnSpc>
                <a:spcPct val="100000"/>
              </a:lnSpc>
              <a:spcBef>
                <a:spcPts val="0"/>
              </a:spcBef>
              <a:spcAft>
                <a:spcPts val="0"/>
              </a:spcAft>
              <a:buClr>
                <a:schemeClr val="dk1"/>
              </a:buClr>
              <a:buSzPts val="1200"/>
              <a:buFont typeface="Malgun Gothic"/>
              <a:buNone/>
            </a:pPr>
            <a:r>
              <a:rPr lang="en-US"/>
              <a:t>While from the A (left), only the intersection (by the key variable) is brought in for merging.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14" name="Google Shape;5314;p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p2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7" name="Google Shape;5337;p2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After the right join, the resulting DataFrame may have missing values on the left hand side.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38" name="Google Shape;5338;p2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p2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2" name="Google Shape;5352;p2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For the full outer join, all the rows of the A (left) and the B (right) are kept.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53" name="Google Shape;5353;p2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p2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3" name="Google Shape;5373;p2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After the full outer join, the resulting DataFrame may have missing values on the left as well as on the right.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74" name="Google Shape;5374;p2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p2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8" name="Google Shape;5388;p2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389" name="Google Shape;5389;p2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p2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3" name="Google Shape;5423;p2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424" name="Google Shape;5424;p2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p2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8" name="Google Shape;5448;p2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449" name="Google Shape;5449;p2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0" name="Shape 5460"/>
        <p:cNvGrpSpPr/>
        <p:nvPr/>
      </p:nvGrpSpPr>
      <p:grpSpPr>
        <a:xfrm>
          <a:off x="0" y="0"/>
          <a:ext cx="0" cy="0"/>
          <a:chOff x="0" y="0"/>
          <a:chExt cx="0" cy="0"/>
        </a:xfrm>
      </p:grpSpPr>
      <p:sp>
        <p:nvSpPr>
          <p:cNvPr id="5461" name="Google Shape;5461;p2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2" name="Google Shape;5462;p2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463" name="Google Shape;5463;p2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p2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5" name="Google Shape;5475;p2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476" name="Google Shape;5476;p2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14" name="Google Shape;101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2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9" name="Google Shape;5489;p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490" name="Google Shape;5490;p2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p3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3" name="Google Shape;5503;p3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04" name="Google Shape;5504;p3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5" name="Shape 5515"/>
        <p:cNvGrpSpPr/>
        <p:nvPr/>
      </p:nvGrpSpPr>
      <p:grpSpPr>
        <a:xfrm>
          <a:off x="0" y="0"/>
          <a:ext cx="0" cy="0"/>
          <a:chOff x="0" y="0"/>
          <a:chExt cx="0" cy="0"/>
        </a:xfrm>
      </p:grpSpPr>
      <p:sp>
        <p:nvSpPr>
          <p:cNvPr id="5516" name="Google Shape;5516;p3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7" name="Google Shape;5517;p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18" name="Google Shape;5518;p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9" name="Shape 5529"/>
        <p:cNvGrpSpPr/>
        <p:nvPr/>
      </p:nvGrpSpPr>
      <p:grpSpPr>
        <a:xfrm>
          <a:off x="0" y="0"/>
          <a:ext cx="0" cy="0"/>
          <a:chOff x="0" y="0"/>
          <a:chExt cx="0" cy="0"/>
        </a:xfrm>
      </p:grpSpPr>
      <p:sp>
        <p:nvSpPr>
          <p:cNvPr id="5530" name="Google Shape;5530;p3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1" name="Google Shape;5531;p3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32" name="Google Shape;5532;p3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2" name="Shape 5542"/>
        <p:cNvGrpSpPr/>
        <p:nvPr/>
      </p:nvGrpSpPr>
      <p:grpSpPr>
        <a:xfrm>
          <a:off x="0" y="0"/>
          <a:ext cx="0" cy="0"/>
          <a:chOff x="0" y="0"/>
          <a:chExt cx="0" cy="0"/>
        </a:xfrm>
      </p:grpSpPr>
      <p:sp>
        <p:nvSpPr>
          <p:cNvPr id="5543" name="Google Shape;5543;p3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4" name="Google Shape;5544;p3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45" name="Google Shape;5545;p3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6" name="Shape 5556"/>
        <p:cNvGrpSpPr/>
        <p:nvPr/>
      </p:nvGrpSpPr>
      <p:grpSpPr>
        <a:xfrm>
          <a:off x="0" y="0"/>
          <a:ext cx="0" cy="0"/>
          <a:chOff x="0" y="0"/>
          <a:chExt cx="0" cy="0"/>
        </a:xfrm>
      </p:grpSpPr>
      <p:sp>
        <p:nvSpPr>
          <p:cNvPr id="5557" name="Google Shape;5557;p3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8" name="Google Shape;5558;p3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59" name="Google Shape;5559;p3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0" name="Shape 5570"/>
        <p:cNvGrpSpPr/>
        <p:nvPr/>
      </p:nvGrpSpPr>
      <p:grpSpPr>
        <a:xfrm>
          <a:off x="0" y="0"/>
          <a:ext cx="0" cy="0"/>
          <a:chOff x="0" y="0"/>
          <a:chExt cx="0" cy="0"/>
        </a:xfrm>
      </p:grpSpPr>
      <p:sp>
        <p:nvSpPr>
          <p:cNvPr id="5571" name="Google Shape;5571;p3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2" name="Google Shape;5572;p3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73" name="Google Shape;5573;p3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4" name="Shape 5584"/>
        <p:cNvGrpSpPr/>
        <p:nvPr/>
      </p:nvGrpSpPr>
      <p:grpSpPr>
        <a:xfrm>
          <a:off x="0" y="0"/>
          <a:ext cx="0" cy="0"/>
          <a:chOff x="0" y="0"/>
          <a:chExt cx="0" cy="0"/>
        </a:xfrm>
      </p:grpSpPr>
      <p:sp>
        <p:nvSpPr>
          <p:cNvPr id="5585" name="Google Shape;5585;p3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6" name="Google Shape;5586;p3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587" name="Google Shape;5587;p3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8" name="Shape 5598"/>
        <p:cNvGrpSpPr/>
        <p:nvPr/>
      </p:nvGrpSpPr>
      <p:grpSpPr>
        <a:xfrm>
          <a:off x="0" y="0"/>
          <a:ext cx="0" cy="0"/>
          <a:chOff x="0" y="0"/>
          <a:chExt cx="0" cy="0"/>
        </a:xfrm>
      </p:grpSpPr>
      <p:sp>
        <p:nvSpPr>
          <p:cNvPr id="5599" name="Google Shape;5599;p3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0" name="Google Shape;5600;p3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01" name="Google Shape;5601;p3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p3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4" name="Google Shape;5614;p3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15" name="Google Shape;5615;p3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1" name="Google Shape;3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28" name="Google Shape;102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p3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6" name="Google Shape;5626;p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27" name="Google Shape;5627;p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9" name="Shape 5639"/>
        <p:cNvGrpSpPr/>
        <p:nvPr/>
      </p:nvGrpSpPr>
      <p:grpSpPr>
        <a:xfrm>
          <a:off x="0" y="0"/>
          <a:ext cx="0" cy="0"/>
          <a:chOff x="0" y="0"/>
          <a:chExt cx="0" cy="0"/>
        </a:xfrm>
      </p:grpSpPr>
      <p:sp>
        <p:nvSpPr>
          <p:cNvPr id="5640" name="Google Shape;5640;p3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1" name="Google Shape;5641;p3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42" name="Google Shape;5642;p3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3" name="Shape 5653"/>
        <p:cNvGrpSpPr/>
        <p:nvPr/>
      </p:nvGrpSpPr>
      <p:grpSpPr>
        <a:xfrm>
          <a:off x="0" y="0"/>
          <a:ext cx="0" cy="0"/>
          <a:chOff x="0" y="0"/>
          <a:chExt cx="0" cy="0"/>
        </a:xfrm>
      </p:grpSpPr>
      <p:sp>
        <p:nvSpPr>
          <p:cNvPr id="5654" name="Google Shape;5654;p3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5" name="Google Shape;5655;p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56" name="Google Shape;5656;p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7" name="Shape 5667"/>
        <p:cNvGrpSpPr/>
        <p:nvPr/>
      </p:nvGrpSpPr>
      <p:grpSpPr>
        <a:xfrm>
          <a:off x="0" y="0"/>
          <a:ext cx="0" cy="0"/>
          <a:chOff x="0" y="0"/>
          <a:chExt cx="0" cy="0"/>
        </a:xfrm>
      </p:grpSpPr>
      <p:sp>
        <p:nvSpPr>
          <p:cNvPr id="5668" name="Google Shape;5668;p3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9" name="Google Shape;5669;p3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670" name="Google Shape;5670;p3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1" name="Shape 5681"/>
        <p:cNvGrpSpPr/>
        <p:nvPr/>
      </p:nvGrpSpPr>
      <p:grpSpPr>
        <a:xfrm>
          <a:off x="0" y="0"/>
          <a:ext cx="0" cy="0"/>
          <a:chOff x="0" y="0"/>
          <a:chExt cx="0" cy="0"/>
        </a:xfrm>
      </p:grpSpPr>
      <p:sp>
        <p:nvSpPr>
          <p:cNvPr id="5682" name="Google Shape;5682;p3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3" name="Google Shape;5683;p3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transform DataFrames. You can reshape, rearrange and merge in many different ways.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ex_0206.ipynb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Transforming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Adding and removing columns.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Merging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Binding DataFrames.</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684" name="Google Shape;5684;p3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6" name="Shape 5696"/>
        <p:cNvGrpSpPr/>
        <p:nvPr/>
      </p:nvGrpSpPr>
      <p:grpSpPr>
        <a:xfrm>
          <a:off x="0" y="0"/>
          <a:ext cx="0" cy="0"/>
          <a:chOff x="0" y="0"/>
          <a:chExt cx="0" cy="0"/>
        </a:xfrm>
      </p:grpSpPr>
      <p:sp>
        <p:nvSpPr>
          <p:cNvPr id="5697" name="Google Shape;5697;p3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8" name="Google Shape;5698;p3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transform DataFrames. You can reshape, rearrange and merge in many different ways.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ex_0206.ipynb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Transforming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Adding and removing columns.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Merging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Binding DataFrames.</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699" name="Google Shape;5699;p3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p3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3" name="Google Shape;5713;p3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714" name="Google Shape;5714;p3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2" name="Shape 5732"/>
        <p:cNvGrpSpPr/>
        <p:nvPr/>
      </p:nvGrpSpPr>
      <p:grpSpPr>
        <a:xfrm>
          <a:off x="0" y="0"/>
          <a:ext cx="0" cy="0"/>
          <a:chOff x="0" y="0"/>
          <a:chExt cx="0" cy="0"/>
        </a:xfrm>
      </p:grpSpPr>
      <p:sp>
        <p:nvSpPr>
          <p:cNvPr id="5733" name="Google Shape;5733;p3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4" name="Google Shape;5734;p3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sort a DataFrame with the sort_values() method.</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explore a variety of scenarios.</a:t>
            </a:r>
            <a:endParaRPr/>
          </a:p>
        </p:txBody>
      </p:sp>
      <p:sp>
        <p:nvSpPr>
          <p:cNvPr id="5735" name="Google Shape;5735;p3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4" name="Shape 5754"/>
        <p:cNvGrpSpPr/>
        <p:nvPr/>
      </p:nvGrpSpPr>
      <p:grpSpPr>
        <a:xfrm>
          <a:off x="0" y="0"/>
          <a:ext cx="0" cy="0"/>
          <a:chOff x="0" y="0"/>
          <a:chExt cx="0" cy="0"/>
        </a:xfrm>
      </p:grpSpPr>
      <p:sp>
        <p:nvSpPr>
          <p:cNvPr id="5755" name="Google Shape;5755;p3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6" name="Google Shape;5756;p3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sort a DataFrame with the sort_values() method.</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explore a variety of scenarios.</a:t>
            </a:r>
            <a:endParaRPr/>
          </a:p>
        </p:txBody>
      </p:sp>
      <p:sp>
        <p:nvSpPr>
          <p:cNvPr id="5757" name="Google Shape;5757;p3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5" name="Shape 5775"/>
        <p:cNvGrpSpPr/>
        <p:nvPr/>
      </p:nvGrpSpPr>
      <p:grpSpPr>
        <a:xfrm>
          <a:off x="0" y="0"/>
          <a:ext cx="0" cy="0"/>
          <a:chOff x="0" y="0"/>
          <a:chExt cx="0" cy="0"/>
        </a:xfrm>
      </p:grpSpPr>
      <p:sp>
        <p:nvSpPr>
          <p:cNvPr id="5776" name="Google Shape;5776;p3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7" name="Google Shape;5777;p3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sort a DataFrame with the sort_values() method.</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explore a variety of scenarios.</a:t>
            </a:r>
            <a:endParaRPr/>
          </a:p>
        </p:txBody>
      </p:sp>
      <p:sp>
        <p:nvSpPr>
          <p:cNvPr id="5778" name="Google Shape;5778;p3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44" name="Google Shape;104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6" name="Shape 5796"/>
        <p:cNvGrpSpPr/>
        <p:nvPr/>
      </p:nvGrpSpPr>
      <p:grpSpPr>
        <a:xfrm>
          <a:off x="0" y="0"/>
          <a:ext cx="0" cy="0"/>
          <a:chOff x="0" y="0"/>
          <a:chExt cx="0" cy="0"/>
        </a:xfrm>
      </p:grpSpPr>
      <p:sp>
        <p:nvSpPr>
          <p:cNvPr id="5797" name="Google Shape;5797;p3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8" name="Google Shape;5798;p3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799" name="Google Shape;5799;p3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6" name="Shape 5816"/>
        <p:cNvGrpSpPr/>
        <p:nvPr/>
      </p:nvGrpSpPr>
      <p:grpSpPr>
        <a:xfrm>
          <a:off x="0" y="0"/>
          <a:ext cx="0" cy="0"/>
          <a:chOff x="0" y="0"/>
          <a:chExt cx="0" cy="0"/>
        </a:xfrm>
      </p:grpSpPr>
      <p:sp>
        <p:nvSpPr>
          <p:cNvPr id="5817" name="Google Shape;5817;p3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8" name="Google Shape;5818;p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819" name="Google Shape;5819;p3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6" name="Shape 5836"/>
        <p:cNvGrpSpPr/>
        <p:nvPr/>
      </p:nvGrpSpPr>
      <p:grpSpPr>
        <a:xfrm>
          <a:off x="0" y="0"/>
          <a:ext cx="0" cy="0"/>
          <a:chOff x="0" y="0"/>
          <a:chExt cx="0" cy="0"/>
        </a:xfrm>
      </p:grpSpPr>
      <p:sp>
        <p:nvSpPr>
          <p:cNvPr id="5837" name="Google Shape;5837;p3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8" name="Google Shape;5838;p3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839" name="Google Shape;5839;p3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6" name="Shape 5856"/>
        <p:cNvGrpSpPr/>
        <p:nvPr/>
      </p:nvGrpSpPr>
      <p:grpSpPr>
        <a:xfrm>
          <a:off x="0" y="0"/>
          <a:ext cx="0" cy="0"/>
          <a:chOff x="0" y="0"/>
          <a:chExt cx="0" cy="0"/>
        </a:xfrm>
      </p:grpSpPr>
      <p:sp>
        <p:nvSpPr>
          <p:cNvPr id="5857" name="Google Shape;5857;p3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8" name="Google Shape;5858;p3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859" name="Google Shape;5859;p3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6" name="Shape 5876"/>
        <p:cNvGrpSpPr/>
        <p:nvPr/>
      </p:nvGrpSpPr>
      <p:grpSpPr>
        <a:xfrm>
          <a:off x="0" y="0"/>
          <a:ext cx="0" cy="0"/>
          <a:chOff x="0" y="0"/>
          <a:chExt cx="0" cy="0"/>
        </a:xfrm>
      </p:grpSpPr>
      <p:sp>
        <p:nvSpPr>
          <p:cNvPr id="5877" name="Google Shape;5877;p3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8" name="Google Shape;5878;p3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879" name="Google Shape;5879;p3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6" name="Shape 5896"/>
        <p:cNvGrpSpPr/>
        <p:nvPr/>
      </p:nvGrpSpPr>
      <p:grpSpPr>
        <a:xfrm>
          <a:off x="0" y="0"/>
          <a:ext cx="0" cy="0"/>
          <a:chOff x="0" y="0"/>
          <a:chExt cx="0" cy="0"/>
        </a:xfrm>
      </p:grpSpPr>
      <p:sp>
        <p:nvSpPr>
          <p:cNvPr id="5897" name="Google Shape;5897;p3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8" name="Google Shape;5898;p3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899" name="Google Shape;5899;p3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6" name="Shape 5916"/>
        <p:cNvGrpSpPr/>
        <p:nvPr/>
      </p:nvGrpSpPr>
      <p:grpSpPr>
        <a:xfrm>
          <a:off x="0" y="0"/>
          <a:ext cx="0" cy="0"/>
          <a:chOff x="0" y="0"/>
          <a:chExt cx="0" cy="0"/>
        </a:xfrm>
      </p:grpSpPr>
      <p:sp>
        <p:nvSpPr>
          <p:cNvPr id="5917" name="Google Shape;5917;p3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8" name="Google Shape;5918;p3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supports hierarchical indexing through MultiIndex. </a:t>
            </a:r>
            <a:endParaRPr/>
          </a:p>
          <a:p>
            <a:pPr indent="0" lvl="0" marL="0" marR="0" rtl="0" algn="l">
              <a:lnSpc>
                <a:spcPct val="100000"/>
              </a:lnSpc>
              <a:spcBef>
                <a:spcPts val="0"/>
              </a:spcBef>
              <a:spcAft>
                <a:spcPts val="0"/>
              </a:spcAft>
              <a:buClr>
                <a:schemeClr val="dk1"/>
              </a:buClr>
              <a:buSzPts val="1200"/>
              <a:buFont typeface="Malgun Gothic"/>
              <a:buNone/>
            </a:pPr>
            <a:r>
              <a:rPr lang="en-US"/>
              <a:t>This example shows step by step how to create a MultiIndex object. </a:t>
            </a:r>
            <a:endParaRPr/>
          </a:p>
          <a:p>
            <a:pPr indent="0" lvl="0" marL="0" marR="0" rtl="0" algn="l">
              <a:lnSpc>
                <a:spcPct val="100000"/>
              </a:lnSpc>
              <a:spcBef>
                <a:spcPts val="0"/>
              </a:spcBef>
              <a:spcAft>
                <a:spcPts val="0"/>
              </a:spcAft>
              <a:buClr>
                <a:schemeClr val="dk1"/>
              </a:buClr>
              <a:buSzPts val="1200"/>
              <a:buFont typeface="Malgun Gothic"/>
              <a:buNone/>
            </a:pPr>
            <a:r>
              <a:rPr lang="en-US"/>
              <a:t>This object can be passed as value for the </a:t>
            </a:r>
            <a:r>
              <a:rPr b="1" lang="en-US"/>
              <a:t>index</a:t>
            </a:r>
            <a:r>
              <a:rPr lang="en-US"/>
              <a:t> argument when creating a DataFrame.</a:t>
            </a:r>
            <a:endParaRPr/>
          </a:p>
        </p:txBody>
      </p:sp>
      <p:sp>
        <p:nvSpPr>
          <p:cNvPr id="5919" name="Google Shape;5919;p3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p3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2" name="Google Shape;5932;p3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933" name="Google Shape;5933;p3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1" name="Shape 5951"/>
        <p:cNvGrpSpPr/>
        <p:nvPr/>
      </p:nvGrpSpPr>
      <p:grpSpPr>
        <a:xfrm>
          <a:off x="0" y="0"/>
          <a:ext cx="0" cy="0"/>
          <a:chOff x="0" y="0"/>
          <a:chExt cx="0" cy="0"/>
        </a:xfrm>
      </p:grpSpPr>
      <p:sp>
        <p:nvSpPr>
          <p:cNvPr id="5952" name="Google Shape;5952;p3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3" name="Google Shape;5953;p3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pandas is a must have library when dealing with data.</a:t>
            </a:r>
            <a:endParaRPr/>
          </a:p>
          <a:p>
            <a:pPr indent="0" lvl="0" marL="0" marR="0" rtl="0" algn="l">
              <a:lnSpc>
                <a:spcPct val="100000"/>
              </a:lnSpc>
              <a:spcBef>
                <a:spcPts val="0"/>
              </a:spcBef>
              <a:spcAft>
                <a:spcPts val="0"/>
              </a:spcAft>
              <a:buClr>
                <a:schemeClr val="dk1"/>
              </a:buClr>
              <a:buSzPts val="1200"/>
              <a:buFont typeface="Malgun Gothic"/>
              <a:buNone/>
            </a:pPr>
            <a:r>
              <a:rPr lang="en-US"/>
              <a:t>It is versatile and powerful. It is packed full of useful features. </a:t>
            </a:r>
            <a:endParaRPr/>
          </a:p>
          <a:p>
            <a:pPr indent="0" lvl="0" marL="0" marR="0" rtl="0" algn="l">
              <a:lnSpc>
                <a:spcPct val="100000"/>
              </a:lnSpc>
              <a:spcBef>
                <a:spcPts val="0"/>
              </a:spcBef>
              <a:spcAft>
                <a:spcPts val="0"/>
              </a:spcAft>
              <a:buClr>
                <a:schemeClr val="dk1"/>
              </a:buClr>
              <a:buSzPts val="1200"/>
              <a:buFont typeface="Malgun Gothic"/>
              <a:buNone/>
            </a:pPr>
            <a:r>
              <a:rPr lang="en-US"/>
              <a:t>It is no overstatement to say that you begin our journey in data science with the pandas library!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b="1" i="0" lang="en-US" sz="1200" u="none" strike="noStrike">
                <a:solidFill>
                  <a:schemeClr val="dk1"/>
                </a:solidFill>
                <a:latin typeface="Malgun Gothic"/>
                <a:ea typeface="Malgun Gothic"/>
                <a:cs typeface="Malgun Gothic"/>
                <a:sym typeface="Malgun Gothic"/>
              </a:rPr>
              <a:t>데이터 랭글링</a:t>
            </a:r>
            <a:r>
              <a:rPr b="0" i="0" lang="en-US" sz="1200" u="none" strike="noStrike">
                <a:solidFill>
                  <a:schemeClr val="dk1"/>
                </a:solidFill>
                <a:latin typeface="Malgun Gothic"/>
                <a:ea typeface="Malgun Gothic"/>
                <a:cs typeface="Malgun Gothic"/>
                <a:sym typeface="Malgun Gothic"/>
              </a:rPr>
              <a:t>(Data Wrangling) 혹은 데이터 먼징(Data Munging)은 원자료(raw data)를 또 다른 형태로 전환하거나 수작업으로 매핑하는 과정이다. </a:t>
            </a:r>
            <a:endParaRPr/>
          </a:p>
        </p:txBody>
      </p:sp>
      <p:sp>
        <p:nvSpPr>
          <p:cNvPr id="5954" name="Google Shape;5954;p3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p3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6" name="Google Shape;5966;p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967" name="Google Shape;5967;p3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57" name="Google Shape;105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8" name="Shape 5978"/>
        <p:cNvGrpSpPr/>
        <p:nvPr/>
      </p:nvGrpSpPr>
      <p:grpSpPr>
        <a:xfrm>
          <a:off x="0" y="0"/>
          <a:ext cx="0" cy="0"/>
          <a:chOff x="0" y="0"/>
          <a:chExt cx="0" cy="0"/>
        </a:xfrm>
      </p:grpSpPr>
      <p:sp>
        <p:nvSpPr>
          <p:cNvPr id="5979" name="Google Shape;5979;p3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0" name="Google Shape;5980;p3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981" name="Google Shape;5981;p3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p3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4" name="Google Shape;5994;p3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5995" name="Google Shape;5995;p3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5" name="Shape 6005"/>
        <p:cNvGrpSpPr/>
        <p:nvPr/>
      </p:nvGrpSpPr>
      <p:grpSpPr>
        <a:xfrm>
          <a:off x="0" y="0"/>
          <a:ext cx="0" cy="0"/>
          <a:chOff x="0" y="0"/>
          <a:chExt cx="0" cy="0"/>
        </a:xfrm>
      </p:grpSpPr>
      <p:sp>
        <p:nvSpPr>
          <p:cNvPr id="6006" name="Google Shape;6006;p3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7" name="Google Shape;6007;p3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08" name="Google Shape;6008;p3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0" name="Shape 6020"/>
        <p:cNvGrpSpPr/>
        <p:nvPr/>
      </p:nvGrpSpPr>
      <p:grpSpPr>
        <a:xfrm>
          <a:off x="0" y="0"/>
          <a:ext cx="0" cy="0"/>
          <a:chOff x="0" y="0"/>
          <a:chExt cx="0" cy="0"/>
        </a:xfrm>
      </p:grpSpPr>
      <p:sp>
        <p:nvSpPr>
          <p:cNvPr id="6021" name="Google Shape;6021;p3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2" name="Google Shape;6022;p3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23" name="Google Shape;6023;p3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5" name="Shape 6035"/>
        <p:cNvGrpSpPr/>
        <p:nvPr/>
      </p:nvGrpSpPr>
      <p:grpSpPr>
        <a:xfrm>
          <a:off x="0" y="0"/>
          <a:ext cx="0" cy="0"/>
          <a:chOff x="0" y="0"/>
          <a:chExt cx="0" cy="0"/>
        </a:xfrm>
      </p:grpSpPr>
      <p:sp>
        <p:nvSpPr>
          <p:cNvPr id="6036" name="Google Shape;6036;p3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7" name="Google Shape;6037;p3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38" name="Google Shape;6038;p3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9" name="Shape 6049"/>
        <p:cNvGrpSpPr/>
        <p:nvPr/>
      </p:nvGrpSpPr>
      <p:grpSpPr>
        <a:xfrm>
          <a:off x="0" y="0"/>
          <a:ext cx="0" cy="0"/>
          <a:chOff x="0" y="0"/>
          <a:chExt cx="0" cy="0"/>
        </a:xfrm>
      </p:grpSpPr>
      <p:sp>
        <p:nvSpPr>
          <p:cNvPr id="6050" name="Google Shape;6050;p3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1" name="Google Shape;6051;p3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52" name="Google Shape;6052;p3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9" name="Shape 6069"/>
        <p:cNvGrpSpPr/>
        <p:nvPr/>
      </p:nvGrpSpPr>
      <p:grpSpPr>
        <a:xfrm>
          <a:off x="0" y="0"/>
          <a:ext cx="0" cy="0"/>
          <a:chOff x="0" y="0"/>
          <a:chExt cx="0" cy="0"/>
        </a:xfrm>
      </p:grpSpPr>
      <p:sp>
        <p:nvSpPr>
          <p:cNvPr id="6070" name="Google Shape;6070;p3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1" name="Google Shape;6071;p3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72" name="Google Shape;6072;p3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3" name="Shape 6083"/>
        <p:cNvGrpSpPr/>
        <p:nvPr/>
      </p:nvGrpSpPr>
      <p:grpSpPr>
        <a:xfrm>
          <a:off x="0" y="0"/>
          <a:ext cx="0" cy="0"/>
          <a:chOff x="0" y="0"/>
          <a:chExt cx="0" cy="0"/>
        </a:xfrm>
      </p:grpSpPr>
      <p:sp>
        <p:nvSpPr>
          <p:cNvPr id="6084" name="Google Shape;6084;p3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5" name="Google Shape;6085;p3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086" name="Google Shape;6086;p3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7" name="Shape 6097"/>
        <p:cNvGrpSpPr/>
        <p:nvPr/>
      </p:nvGrpSpPr>
      <p:grpSpPr>
        <a:xfrm>
          <a:off x="0" y="0"/>
          <a:ext cx="0" cy="0"/>
          <a:chOff x="0" y="0"/>
          <a:chExt cx="0" cy="0"/>
        </a:xfrm>
      </p:grpSpPr>
      <p:sp>
        <p:nvSpPr>
          <p:cNvPr id="6098" name="Google Shape;6098;p3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9" name="Google Shape;6099;p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100" name="Google Shape;6100;p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1" name="Shape 6111"/>
        <p:cNvGrpSpPr/>
        <p:nvPr/>
      </p:nvGrpSpPr>
      <p:grpSpPr>
        <a:xfrm>
          <a:off x="0" y="0"/>
          <a:ext cx="0" cy="0"/>
          <a:chOff x="0" y="0"/>
          <a:chExt cx="0" cy="0"/>
        </a:xfrm>
      </p:grpSpPr>
      <p:sp>
        <p:nvSpPr>
          <p:cNvPr id="6112" name="Google Shape;6112;p3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3" name="Google Shape;6113;p3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these examples, you join two DataFrames by using the pandas.merge() function.</a:t>
            </a:r>
            <a:endParaRPr/>
          </a:p>
          <a:p>
            <a:pPr indent="0" lvl="0" marL="0" marR="0" rtl="0" algn="l">
              <a:lnSpc>
                <a:spcPct val="100000"/>
              </a:lnSpc>
              <a:spcBef>
                <a:spcPts val="0"/>
              </a:spcBef>
              <a:spcAft>
                <a:spcPts val="0"/>
              </a:spcAft>
              <a:buClr>
                <a:schemeClr val="dk1"/>
              </a:buClr>
              <a:buSzPts val="1200"/>
              <a:buFont typeface="Malgun Gothic"/>
              <a:buNone/>
            </a:pPr>
            <a:r>
              <a:rPr lang="en-US"/>
              <a:t>Another way to bring together two DataFrames is to use the pandas.concat() function.</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there is no “key variable” that gives the matching criteria.</a:t>
            </a:r>
            <a:endParaRPr/>
          </a:p>
          <a:p>
            <a:pPr indent="0" lvl="0" marL="0" marR="0" rtl="0" algn="l">
              <a:lnSpc>
                <a:spcPct val="100000"/>
              </a:lnSpc>
              <a:spcBef>
                <a:spcPts val="0"/>
              </a:spcBef>
              <a:spcAft>
                <a:spcPts val="0"/>
              </a:spcAft>
              <a:buClr>
                <a:schemeClr val="dk1"/>
              </a:buClr>
              <a:buSzPts val="1200"/>
              <a:buFont typeface="Malgun Gothic"/>
              <a:buNone/>
            </a:pPr>
            <a:r>
              <a:rPr lang="en-US"/>
              <a:t>The DataFrames can be joined horizontally or vertically. </a:t>
            </a:r>
            <a:endParaRPr/>
          </a:p>
        </p:txBody>
      </p:sp>
      <p:sp>
        <p:nvSpPr>
          <p:cNvPr id="6114" name="Google Shape;6114;p3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77" name="Google Shape;107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5" name="Shape 6125"/>
        <p:cNvGrpSpPr/>
        <p:nvPr/>
      </p:nvGrpSpPr>
      <p:grpSpPr>
        <a:xfrm>
          <a:off x="0" y="0"/>
          <a:ext cx="0" cy="0"/>
          <a:chOff x="0" y="0"/>
          <a:chExt cx="0" cy="0"/>
        </a:xfrm>
      </p:grpSpPr>
      <p:sp>
        <p:nvSpPr>
          <p:cNvPr id="6126" name="Google Shape;6126;p3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7" name="Google Shape;6127;p3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128" name="Google Shape;6128;p3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5" name="Shape 6145"/>
        <p:cNvGrpSpPr/>
        <p:nvPr/>
      </p:nvGrpSpPr>
      <p:grpSpPr>
        <a:xfrm>
          <a:off x="0" y="0"/>
          <a:ext cx="0" cy="0"/>
          <a:chOff x="0" y="0"/>
          <a:chExt cx="0" cy="0"/>
        </a:xfrm>
      </p:grpSpPr>
      <p:sp>
        <p:nvSpPr>
          <p:cNvPr id="6146" name="Google Shape;6146;p3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7" name="Google Shape;6147;p3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148" name="Google Shape;6148;p3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5" name="Shape 6165"/>
        <p:cNvGrpSpPr/>
        <p:nvPr/>
      </p:nvGrpSpPr>
      <p:grpSpPr>
        <a:xfrm>
          <a:off x="0" y="0"/>
          <a:ext cx="0" cy="0"/>
          <a:chOff x="0" y="0"/>
          <a:chExt cx="0" cy="0"/>
        </a:xfrm>
      </p:grpSpPr>
      <p:sp>
        <p:nvSpPr>
          <p:cNvPr id="6166" name="Google Shape;6166;p3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7" name="Google Shape;6167;p3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168" name="Google Shape;6168;p3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5" name="Shape 6185"/>
        <p:cNvGrpSpPr/>
        <p:nvPr/>
      </p:nvGrpSpPr>
      <p:grpSpPr>
        <a:xfrm>
          <a:off x="0" y="0"/>
          <a:ext cx="0" cy="0"/>
          <a:chOff x="0" y="0"/>
          <a:chExt cx="0" cy="0"/>
        </a:xfrm>
      </p:grpSpPr>
      <p:sp>
        <p:nvSpPr>
          <p:cNvPr id="6186" name="Google Shape;6186;p3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7" name="Google Shape;6187;p3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188" name="Google Shape;6188;p3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5" name="Shape 6205"/>
        <p:cNvGrpSpPr/>
        <p:nvPr/>
      </p:nvGrpSpPr>
      <p:grpSpPr>
        <a:xfrm>
          <a:off x="0" y="0"/>
          <a:ext cx="0" cy="0"/>
          <a:chOff x="0" y="0"/>
          <a:chExt cx="0" cy="0"/>
        </a:xfrm>
      </p:grpSpPr>
      <p:sp>
        <p:nvSpPr>
          <p:cNvPr id="6206" name="Google Shape;6206;p3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7" name="Google Shape;6207;p3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208" name="Google Shape;6208;p3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5" name="Shape 6225"/>
        <p:cNvGrpSpPr/>
        <p:nvPr/>
      </p:nvGrpSpPr>
      <p:grpSpPr>
        <a:xfrm>
          <a:off x="0" y="0"/>
          <a:ext cx="0" cy="0"/>
          <a:chOff x="0" y="0"/>
          <a:chExt cx="0" cy="0"/>
        </a:xfrm>
      </p:grpSpPr>
      <p:sp>
        <p:nvSpPr>
          <p:cNvPr id="6226" name="Google Shape;6226;p3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7" name="Google Shape;6227;p3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228" name="Google Shape;6228;p3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5" name="Shape 6245"/>
        <p:cNvGrpSpPr/>
        <p:nvPr/>
      </p:nvGrpSpPr>
      <p:grpSpPr>
        <a:xfrm>
          <a:off x="0" y="0"/>
          <a:ext cx="0" cy="0"/>
          <a:chOff x="0" y="0"/>
          <a:chExt cx="0" cy="0"/>
        </a:xfrm>
      </p:grpSpPr>
      <p:sp>
        <p:nvSpPr>
          <p:cNvPr id="6246" name="Google Shape;6246;p3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7" name="Google Shape;6247;p3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248" name="Google Shape;6248;p3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5" name="Shape 6265"/>
        <p:cNvGrpSpPr/>
        <p:nvPr/>
      </p:nvGrpSpPr>
      <p:grpSpPr>
        <a:xfrm>
          <a:off x="0" y="0"/>
          <a:ext cx="0" cy="0"/>
          <a:chOff x="0" y="0"/>
          <a:chExt cx="0" cy="0"/>
        </a:xfrm>
      </p:grpSpPr>
      <p:sp>
        <p:nvSpPr>
          <p:cNvPr id="6266" name="Google Shape;6266;p3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7" name="Google Shape;6267;p3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DataFrame object comes with the standard set of statistical methods such as sum(), mean(), count(), corr(), etc.</a:t>
            </a:r>
            <a:endParaRPr/>
          </a:p>
        </p:txBody>
      </p:sp>
      <p:sp>
        <p:nvSpPr>
          <p:cNvPr id="6268" name="Google Shape;6268;p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5" name="Shape 6285"/>
        <p:cNvGrpSpPr/>
        <p:nvPr/>
      </p:nvGrpSpPr>
      <p:grpSpPr>
        <a:xfrm>
          <a:off x="0" y="0"/>
          <a:ext cx="0" cy="0"/>
          <a:chOff x="0" y="0"/>
          <a:chExt cx="0" cy="0"/>
        </a:xfrm>
      </p:grpSpPr>
      <p:sp>
        <p:nvSpPr>
          <p:cNvPr id="6286" name="Google Shape;6286;p3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7" name="Google Shape;6287;p3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288" name="Google Shape;6288;p3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5" name="Shape 6305"/>
        <p:cNvGrpSpPr/>
        <p:nvPr/>
      </p:nvGrpSpPr>
      <p:grpSpPr>
        <a:xfrm>
          <a:off x="0" y="0"/>
          <a:ext cx="0" cy="0"/>
          <a:chOff x="0" y="0"/>
          <a:chExt cx="0" cy="0"/>
        </a:xfrm>
      </p:grpSpPr>
      <p:sp>
        <p:nvSpPr>
          <p:cNvPr id="6306" name="Google Shape;6306;p3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7" name="Google Shape;6307;p3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308" name="Google Shape;6308;p3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01" name="Google Shape;110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5" name="Shape 6325"/>
        <p:cNvGrpSpPr/>
        <p:nvPr/>
      </p:nvGrpSpPr>
      <p:grpSpPr>
        <a:xfrm>
          <a:off x="0" y="0"/>
          <a:ext cx="0" cy="0"/>
          <a:chOff x="0" y="0"/>
          <a:chExt cx="0" cy="0"/>
        </a:xfrm>
      </p:grpSpPr>
      <p:sp>
        <p:nvSpPr>
          <p:cNvPr id="6326" name="Google Shape;6326;p3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7" name="Google Shape;6327;p3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328" name="Google Shape;6328;p3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5" name="Shape 6345"/>
        <p:cNvGrpSpPr/>
        <p:nvPr/>
      </p:nvGrpSpPr>
      <p:grpSpPr>
        <a:xfrm>
          <a:off x="0" y="0"/>
          <a:ext cx="0" cy="0"/>
          <a:chOff x="0" y="0"/>
          <a:chExt cx="0" cy="0"/>
        </a:xfrm>
      </p:grpSpPr>
      <p:sp>
        <p:nvSpPr>
          <p:cNvPr id="6346" name="Google Shape;6346;p3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7" name="Google Shape;6347;p3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348" name="Google Shape;6348;p3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5" name="Shape 6365"/>
        <p:cNvGrpSpPr/>
        <p:nvPr/>
      </p:nvGrpSpPr>
      <p:grpSpPr>
        <a:xfrm>
          <a:off x="0" y="0"/>
          <a:ext cx="0" cy="0"/>
          <a:chOff x="0" y="0"/>
          <a:chExt cx="0" cy="0"/>
        </a:xfrm>
      </p:grpSpPr>
      <p:sp>
        <p:nvSpPr>
          <p:cNvPr id="6366" name="Google Shape;6366;p3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7" name="Google Shape;6367;p3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368" name="Google Shape;6368;p3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5" name="Shape 6385"/>
        <p:cNvGrpSpPr/>
        <p:nvPr/>
      </p:nvGrpSpPr>
      <p:grpSpPr>
        <a:xfrm>
          <a:off x="0" y="0"/>
          <a:ext cx="0" cy="0"/>
          <a:chOff x="0" y="0"/>
          <a:chExt cx="0" cy="0"/>
        </a:xfrm>
      </p:grpSpPr>
      <p:sp>
        <p:nvSpPr>
          <p:cNvPr id="6386" name="Google Shape;6386;p3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7" name="Google Shape;6387;p3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388" name="Google Shape;6388;p3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5" name="Shape 6405"/>
        <p:cNvGrpSpPr/>
        <p:nvPr/>
      </p:nvGrpSpPr>
      <p:grpSpPr>
        <a:xfrm>
          <a:off x="0" y="0"/>
          <a:ext cx="0" cy="0"/>
          <a:chOff x="0" y="0"/>
          <a:chExt cx="0" cy="0"/>
        </a:xfrm>
      </p:grpSpPr>
      <p:sp>
        <p:nvSpPr>
          <p:cNvPr id="6406" name="Google Shape;6406;p3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7" name="Google Shape;6407;p3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There are useful methods that come with the DataFrame objects for the detection and processing of the missing values.</a:t>
            </a:r>
            <a:endParaRPr/>
          </a:p>
          <a:p>
            <a:pPr indent="0" lvl="0" marL="0" marR="0" rtl="0" algn="l">
              <a:lnSpc>
                <a:spcPct val="100000"/>
              </a:lnSpc>
              <a:spcBef>
                <a:spcPts val="0"/>
              </a:spcBef>
              <a:spcAft>
                <a:spcPts val="0"/>
              </a:spcAft>
              <a:buClr>
                <a:schemeClr val="dk1"/>
              </a:buClr>
              <a:buSzPts val="1200"/>
              <a:buFont typeface="Malgun Gothic"/>
              <a:buNone/>
            </a:pPr>
            <a:r>
              <a:rPr lang="en-US"/>
              <a:t>These examples are self-explanatory. </a:t>
            </a:r>
            <a:endParaRPr/>
          </a:p>
        </p:txBody>
      </p:sp>
      <p:sp>
        <p:nvSpPr>
          <p:cNvPr id="6408" name="Google Shape;6408;p3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5" name="Shape 6425"/>
        <p:cNvGrpSpPr/>
        <p:nvPr/>
      </p:nvGrpSpPr>
      <p:grpSpPr>
        <a:xfrm>
          <a:off x="0" y="0"/>
          <a:ext cx="0" cy="0"/>
          <a:chOff x="0" y="0"/>
          <a:chExt cx="0" cy="0"/>
        </a:xfrm>
      </p:grpSpPr>
      <p:sp>
        <p:nvSpPr>
          <p:cNvPr id="6426" name="Google Shape;6426;p3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7" name="Google Shape;6427;p3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do descriptive statistics with pandas. Also, you learn how to properly deal with the missing values.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ex_0207.ipynb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Statistics with pandas.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Read data into a DataFrame.</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Statistics using DataFrame methods.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Slice and then apply a statistic method.</a:t>
            </a:r>
            <a:endParaRPr i="1" sz="1000">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Statistics of the 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Detect and process the 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Fill the missing values.</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6428" name="Google Shape;6428;p3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0" name="Shape 6440"/>
        <p:cNvGrpSpPr/>
        <p:nvPr/>
      </p:nvGrpSpPr>
      <p:grpSpPr>
        <a:xfrm>
          <a:off x="0" y="0"/>
          <a:ext cx="0" cy="0"/>
          <a:chOff x="0" y="0"/>
          <a:chExt cx="0" cy="0"/>
        </a:xfrm>
      </p:grpSpPr>
      <p:sp>
        <p:nvSpPr>
          <p:cNvPr id="6441" name="Google Shape;6441;g2e3b08b2602_0_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2" name="Google Shape;6442;g2e3b08b260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do descriptive statistics with pandas. Also, you learn how to properly deal with the missing values.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ex_0207.ipynb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Statistics with pandas.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Read data into a DataFrame.</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Statistics using DataFrame methods.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Slice and then apply a statistic method.</a:t>
            </a:r>
            <a:endParaRPr i="1" sz="1000">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Statistics of the 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Detect and process the missing values.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Fill the missing values.</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6443" name="Google Shape;6443;g2e3b08b2602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p3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7" name="Google Shape;6457;p3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we learn about MultiIndex which is an advanced feature of DataFrame. You learn about methods and functions that are useful when summarizing data.</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ex_0208.ipynb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MultiIndex.</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a DataFrame with MultiIndex.</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DataFrames with MultiIndex.</a:t>
            </a:r>
            <a:endParaRPr i="1" sz="1000">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DataFrame summarization.</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Groupby method.</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DataFrame methods.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Pivoting.</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6458" name="Google Shape;6458;p3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0" name="Shape 6470"/>
        <p:cNvGrpSpPr/>
        <p:nvPr/>
      </p:nvGrpSpPr>
      <p:grpSpPr>
        <a:xfrm>
          <a:off x="0" y="0"/>
          <a:ext cx="0" cy="0"/>
          <a:chOff x="0" y="0"/>
          <a:chExt cx="0" cy="0"/>
        </a:xfrm>
      </p:grpSpPr>
      <p:sp>
        <p:nvSpPr>
          <p:cNvPr id="6471" name="Google Shape;6471;p35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2" name="Google Shape;6472;p3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473" name="Google Shape;6473;p3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1" name="Shape 6491"/>
        <p:cNvGrpSpPr/>
        <p:nvPr/>
      </p:nvGrpSpPr>
      <p:grpSpPr>
        <a:xfrm>
          <a:off x="0" y="0"/>
          <a:ext cx="0" cy="0"/>
          <a:chOff x="0" y="0"/>
          <a:chExt cx="0" cy="0"/>
        </a:xfrm>
      </p:grpSpPr>
      <p:sp>
        <p:nvSpPr>
          <p:cNvPr id="6492" name="Google Shape;6492;p3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3" name="Google Shape;6493;p3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According to a survey, data scientists spend most (~80%) of their time in tasks related to the data preparation.</a:t>
            </a:r>
            <a:endParaRPr/>
          </a:p>
          <a:p>
            <a:pPr indent="0" lvl="0" marL="0" marR="0" rtl="0" algn="l">
              <a:lnSpc>
                <a:spcPct val="100000"/>
              </a:lnSpc>
              <a:spcBef>
                <a:spcPts val="0"/>
              </a:spcBef>
              <a:spcAft>
                <a:spcPts val="0"/>
              </a:spcAft>
              <a:buClr>
                <a:schemeClr val="dk1"/>
              </a:buClr>
              <a:buSzPts val="1200"/>
              <a:buFont typeface="Malgun Gothic"/>
              <a:buNone/>
            </a:pPr>
            <a:r>
              <a:rPr lang="en-US"/>
              <a:t>Surprisingly, only a small proportion of time is spent in machine learning and modeling. </a:t>
            </a:r>
            <a:endParaRPr/>
          </a:p>
          <a:p>
            <a:pPr indent="0" lvl="0" marL="0" marR="38100" rtl="0" algn="l">
              <a:lnSpc>
                <a:spcPct val="114285"/>
              </a:lnSpc>
              <a:spcBef>
                <a:spcPts val="0"/>
              </a:spcBef>
              <a:spcAft>
                <a:spcPts val="0"/>
              </a:spcAft>
              <a:buClr>
                <a:schemeClr val="dk1"/>
              </a:buClr>
              <a:buSzPts val="1100"/>
              <a:buFont typeface="Arial"/>
              <a:buNone/>
            </a:pPr>
            <a:r>
              <a:rPr lang="en-US" sz="1100">
                <a:solidFill>
                  <a:srgbClr val="202124"/>
                </a:solidFill>
                <a:highlight>
                  <a:srgbClr val="F8F9FA"/>
                </a:highlight>
                <a:latin typeface="Arial"/>
                <a:ea typeface="Arial"/>
                <a:cs typeface="Arial"/>
                <a:sym typeface="Arial"/>
              </a:rPr>
              <a:t>시간이 가장 많이 소요되고 가장 재미가 없는 데이터 과학 작업 : Cleaning Big Data</a:t>
            </a:r>
            <a:endParaRPr sz="1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500">
                <a:solidFill>
                  <a:srgbClr val="202124"/>
                </a:solidFill>
                <a:highlight>
                  <a:srgbClr val="F8F9FA"/>
                </a:highlight>
                <a:latin typeface="Arial"/>
                <a:ea typeface="Arial"/>
                <a:cs typeface="Arial"/>
                <a:sym typeface="Arial"/>
              </a:rPr>
              <a:t>데이터 과학자를 대상으로 한 새로운 조사에 따르면 그들은 데이터를 마이닝하거나 모델링하는 것보다 정제하는데 대부분의 시간을 소비하는 것으로 나타났습니다. 그럼에도 불구하고 대부분의 사람들은 21세기 가장 섹시한 직업을 갖는 것에 만족합니다. 데이터 과학자를 위한 '데이터 강화' 플랫폼 제공업체인 CrowdFlower가 약 80명의 데이터 과학자를 대상으로 한 설문조사를 2년 연속으로 실시했습니다.</a:t>
            </a:r>
            <a:endParaRPr sz="15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300">
                <a:solidFill>
                  <a:srgbClr val="202124"/>
                </a:solidFill>
                <a:highlight>
                  <a:srgbClr val="F8F9FA"/>
                </a:highlight>
                <a:latin typeface="Arial"/>
                <a:ea typeface="Arial"/>
                <a:cs typeface="Arial"/>
                <a:sym typeface="Arial"/>
              </a:rPr>
              <a:t>데이터 과학자는 데이터 정리 및 정리에 업무 시간의 60%를 소비합니다. 데이터 세트 수집은 작업 시간의 19%로 두 번째로 차지합니다. 이는 데이터 과학자가 분석용 데이터를 준비하고 관리하는 데 시간의 약 80%를 소비한다는 의미입니다.</a:t>
            </a:r>
            <a:endParaRPr sz="13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3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494" name="Google Shape;6494;p3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19" name="Google Shape;111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8" name="Shape 6518"/>
        <p:cNvGrpSpPr/>
        <p:nvPr/>
      </p:nvGrpSpPr>
      <p:grpSpPr>
        <a:xfrm>
          <a:off x="0" y="0"/>
          <a:ext cx="0" cy="0"/>
          <a:chOff x="0" y="0"/>
          <a:chExt cx="0" cy="0"/>
        </a:xfrm>
      </p:grpSpPr>
      <p:sp>
        <p:nvSpPr>
          <p:cNvPr id="6519" name="Google Shape;6519;p3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0" name="Google Shape;6520;p3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It is true that data preparation tasks are seen less “appealing” to most data scientists.</a:t>
            </a:r>
            <a:endParaRPr/>
          </a:p>
          <a:p>
            <a:pPr indent="0" lvl="0" marL="0" marR="0" rtl="0" algn="l">
              <a:lnSpc>
                <a:spcPct val="100000"/>
              </a:lnSpc>
              <a:spcBef>
                <a:spcPts val="0"/>
              </a:spcBef>
              <a:spcAft>
                <a:spcPts val="0"/>
              </a:spcAft>
              <a:buClr>
                <a:schemeClr val="dk1"/>
              </a:buClr>
              <a:buSzPts val="1200"/>
              <a:buFont typeface="Malgun Gothic"/>
              <a:buNone/>
            </a:pPr>
            <a:r>
              <a:rPr lang="en-US"/>
              <a:t>However, we cannot emphasize enough on the importance of the data preparation (preprocessing, feature engineering, etc.)</a:t>
            </a:r>
            <a:endParaRPr/>
          </a:p>
          <a:p>
            <a:pPr indent="0" lvl="0" marL="0" marR="0" rtl="0" algn="l">
              <a:lnSpc>
                <a:spcPct val="100000"/>
              </a:lnSpc>
              <a:spcBef>
                <a:spcPts val="0"/>
              </a:spcBef>
              <a:spcAft>
                <a:spcPts val="0"/>
              </a:spcAft>
              <a:buClr>
                <a:schemeClr val="dk1"/>
              </a:buClr>
              <a:buSzPts val="1200"/>
              <a:buFont typeface="Malgun Gothic"/>
              <a:buNone/>
            </a:pPr>
            <a:r>
              <a:rPr lang="en-US"/>
              <a:t>The machine learning performance largely depends how well the input data is prepared.</a:t>
            </a:r>
            <a:endParaRPr/>
          </a:p>
          <a:p>
            <a:pPr indent="0" lvl="0" marL="0" marR="0" rtl="0" algn="l">
              <a:lnSpc>
                <a:spcPct val="100000"/>
              </a:lnSpc>
              <a:spcBef>
                <a:spcPts val="0"/>
              </a:spcBef>
              <a:spcAft>
                <a:spcPts val="0"/>
              </a:spcAft>
              <a:buClr>
                <a:schemeClr val="dk1"/>
              </a:buClr>
              <a:buSzPts val="1200"/>
              <a:buFont typeface="Malgun Gothic"/>
              <a:buNone/>
            </a:pPr>
            <a:r>
              <a:rPr lang="en-US"/>
              <a:t>Remember “Garbage in and Garbage out” and the opposite is also true!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1000">
                <a:solidFill>
                  <a:srgbClr val="202124"/>
                </a:solidFill>
                <a:highlight>
                  <a:srgbClr val="F8F9FA"/>
                </a:highlight>
                <a:latin typeface="Arial"/>
                <a:ea typeface="Arial"/>
                <a:cs typeface="Arial"/>
                <a:sym typeface="Arial"/>
              </a:rPr>
              <a:t>대부분의 데이터 과학자에게 데이터 준비 작업이 덜 "매력적"인 것으로 보이는 것은 사실입니다.</a:t>
            </a:r>
            <a:endParaRPr sz="10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000">
                <a:solidFill>
                  <a:srgbClr val="202124"/>
                </a:solidFill>
                <a:highlight>
                  <a:srgbClr val="F8F9FA"/>
                </a:highlight>
                <a:latin typeface="Arial"/>
                <a:ea typeface="Arial"/>
                <a:cs typeface="Arial"/>
                <a:sym typeface="Arial"/>
              </a:rPr>
              <a:t>그러나 데이터 준비(전처리, 기능 엔지니어링 등)의 중요성은 아무리 강조해도 지나치지 않습니다.</a:t>
            </a:r>
            <a:endParaRPr sz="10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000">
                <a:solidFill>
                  <a:srgbClr val="202124"/>
                </a:solidFill>
                <a:highlight>
                  <a:srgbClr val="F8F9FA"/>
                </a:highlight>
                <a:latin typeface="Arial"/>
                <a:ea typeface="Arial"/>
                <a:cs typeface="Arial"/>
                <a:sym typeface="Arial"/>
              </a:rPr>
              <a:t>머신러닝 성능은 입력 데이터가 얼마나 잘 준비되었는지에 따라 크게 좌우됩니다.</a:t>
            </a:r>
            <a:endParaRPr sz="10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000">
                <a:solidFill>
                  <a:srgbClr val="202124"/>
                </a:solidFill>
                <a:highlight>
                  <a:srgbClr val="F8F9FA"/>
                </a:highlight>
                <a:latin typeface="Arial"/>
                <a:ea typeface="Arial"/>
                <a:cs typeface="Arial"/>
                <a:sym typeface="Arial"/>
              </a:rPr>
              <a:t>“</a:t>
            </a:r>
            <a:r>
              <a:rPr lang="en-US" sz="1000"/>
              <a:t>Garbage in and Garbage out</a:t>
            </a:r>
            <a:r>
              <a:rPr lang="en-US" sz="1000">
                <a:solidFill>
                  <a:srgbClr val="202124"/>
                </a:solidFill>
                <a:highlight>
                  <a:srgbClr val="F8F9FA"/>
                </a:highlight>
                <a:latin typeface="Arial"/>
                <a:ea typeface="Arial"/>
                <a:cs typeface="Arial"/>
                <a:sym typeface="Arial"/>
              </a:rPr>
              <a:t>”을 기억하세요. 그 반대도 마찬가지입니다!</a:t>
            </a:r>
            <a:endParaRPr sz="10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000"/>
          </a:p>
          <a:p>
            <a:pPr indent="0" lvl="0" marL="0" marR="38100" rtl="0" algn="l">
              <a:lnSpc>
                <a:spcPct val="114285"/>
              </a:lnSpc>
              <a:spcBef>
                <a:spcPts val="0"/>
              </a:spcBef>
              <a:spcAft>
                <a:spcPts val="0"/>
              </a:spcAft>
              <a:buClr>
                <a:schemeClr val="dk1"/>
              </a:buClr>
              <a:buSzPts val="1100"/>
              <a:buFont typeface="Arial"/>
              <a:buNone/>
            </a:pPr>
            <a:r>
              <a:rPr lang="en-US" sz="1000">
                <a:solidFill>
                  <a:srgbClr val="202124"/>
                </a:solidFill>
                <a:highlight>
                  <a:srgbClr val="F8F9FA"/>
                </a:highlight>
                <a:latin typeface="Arial"/>
                <a:ea typeface="Arial"/>
                <a:cs typeface="Arial"/>
                <a:sym typeface="Arial"/>
              </a:rPr>
              <a:t>데이터 과학자의 76%는 데이터 준비를 작업에서 가장 즐겁지 않은 부분으로 간주합니다.</a:t>
            </a:r>
            <a:endParaRPr sz="10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000">
                <a:solidFill>
                  <a:srgbClr val="202124"/>
                </a:solidFill>
                <a:highlight>
                  <a:srgbClr val="F8F9FA"/>
                </a:highlight>
                <a:latin typeface="Arial"/>
                <a:ea typeface="Arial"/>
                <a:cs typeface="Arial"/>
                <a:sym typeface="Arial"/>
              </a:rPr>
              <a:t>이러한 발견은 데이터 과학자의 업무 경험에 대해 매우 널리 알려져 있고 안타까운 사실임을 다시 한 번 확인해 줍니다. 2009년 데이터 과학자 Mike Driscoll은 "데이터 정리, 구문 분석 및 교정의 고통스러운 프로세스"를 데이터 괴짜의 세 가지 섹시한 기술 중 하나로 설명하면서 "데이터 녹징(data munging)"이라는 용어를 대중화했습니다. 2013년에 Josh Wills(당시 Cloudera의 데이터 과학 이사, 현재 Slack의 데이터 엔지니어링 이사)는 Technology Review에 “저는 데이터 관리인입니다. 21세기 가장 섹시한 직업이군요. 매우 기분 좋은 일이지만 조금 당황스럽기도 합니다.” 그리고 빅 데이터 Borat는 “데이터 과학은 99% 준비, 1% 오해”라고 트윗했습니다.</a:t>
            </a:r>
            <a:endParaRPr sz="10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데이터 과학자에게 꼭 필요한 상위 10가지 기술은 다음과 같습니다.</a:t>
            </a:r>
            <a:endParaRPr sz="2100">
              <a:solidFill>
                <a:srgbClr val="202124"/>
              </a:solidFill>
              <a:highlight>
                <a:srgbClr val="F8F9FA"/>
              </a:highlight>
              <a:latin typeface="Arial"/>
              <a:ea typeface="Arial"/>
              <a:cs typeface="Arial"/>
              <a:sym typeface="Arial"/>
            </a:endParaRPr>
          </a:p>
          <a:p>
            <a:pPr indent="0" lvl="0" marL="0" rtl="0" algn="l">
              <a:lnSpc>
                <a:spcPct val="115000"/>
              </a:lnSpc>
              <a:spcBef>
                <a:spcPts val="0"/>
              </a:spcBef>
              <a:spcAft>
                <a:spcPts val="0"/>
              </a:spcAft>
              <a:buNone/>
            </a:pPr>
            <a:r>
              <a:rPr b="1" lang="en-US" sz="1000">
                <a:solidFill>
                  <a:srgbClr val="333333"/>
                </a:solidFill>
                <a:highlight>
                  <a:srgbClr val="FFFFFF"/>
                </a:highlight>
                <a:latin typeface="Georgia"/>
                <a:ea typeface="Georgia"/>
                <a:cs typeface="Georgia"/>
                <a:sym typeface="Georgia"/>
              </a:rPr>
              <a:t> Skills</a:t>
            </a:r>
            <a:endParaRPr b="1"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en-US" sz="1000">
                <a:solidFill>
                  <a:srgbClr val="333333"/>
                </a:solidFill>
                <a:highlight>
                  <a:srgbClr val="FFFFFF"/>
                </a:highlight>
                <a:latin typeface="Georgia"/>
                <a:ea typeface="Georgia"/>
                <a:cs typeface="Georgia"/>
                <a:sym typeface="Georgia"/>
              </a:rPr>
              <a:t> </a:t>
            </a:r>
            <a:endParaRPr b="1"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en-US" sz="1000">
                <a:solidFill>
                  <a:srgbClr val="333333"/>
                </a:solidFill>
                <a:highlight>
                  <a:srgbClr val="FFFFFF"/>
                </a:highlight>
                <a:latin typeface="Georgia"/>
                <a:ea typeface="Georgia"/>
                <a:cs typeface="Georgia"/>
                <a:sym typeface="Georgia"/>
              </a:rPr>
              <a:t>% of jobs with skill</a:t>
            </a:r>
            <a:endParaRPr b="1"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SQL 56%</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Hadoop 49%</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Python 39%</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Java 36%</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R 32%</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Hive 31%</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Mapreduce 22%</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NoSQL 18%</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333333"/>
                </a:solidFill>
                <a:highlight>
                  <a:srgbClr val="FFFFFF"/>
                </a:highlight>
                <a:latin typeface="Georgia"/>
                <a:ea typeface="Georgia"/>
                <a:cs typeface="Georgia"/>
                <a:sym typeface="Georgia"/>
              </a:rPr>
              <a:t>Pig 16%</a:t>
            </a:r>
            <a:endParaRPr sz="10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US" sz="1000">
                <a:solidFill>
                  <a:srgbClr val="003891"/>
                </a:solidFill>
                <a:highlight>
                  <a:srgbClr val="FFFFFF"/>
                </a:highlight>
                <a:uFill>
                  <a:noFill/>
                </a:uFill>
                <a:latin typeface="Georgia"/>
                <a:ea typeface="Georgia"/>
                <a:cs typeface="Georgia"/>
                <a:sym typeface="Georgia"/>
                <a:hlinkClick r:id="rId2">
                  <a:extLst>
                    <a:ext uri="{A12FA001-AC4F-418D-AE19-62706E023703}">
                      <ahyp:hlinkClr val="tx"/>
                    </a:ext>
                  </a:extLst>
                </a:hlinkClick>
              </a:rPr>
              <a:t>SAS</a:t>
            </a:r>
            <a:r>
              <a:rPr lang="en-US" sz="1000">
                <a:solidFill>
                  <a:srgbClr val="003891"/>
                </a:solidFill>
                <a:highlight>
                  <a:srgbClr val="FFFFFF"/>
                </a:highlight>
                <a:latin typeface="Georgia"/>
                <a:ea typeface="Georgia"/>
                <a:cs typeface="Georgia"/>
                <a:sym typeface="Georgia"/>
              </a:rPr>
              <a:t> </a:t>
            </a:r>
            <a:r>
              <a:rPr lang="en-US" sz="1000">
                <a:solidFill>
                  <a:srgbClr val="333333"/>
                </a:solidFill>
                <a:highlight>
                  <a:srgbClr val="FFFFFF"/>
                </a:highlight>
                <a:latin typeface="Georgia"/>
                <a:ea typeface="Georgia"/>
                <a:cs typeface="Georgia"/>
                <a:sym typeface="Georgia"/>
              </a:rPr>
              <a:t>16%</a:t>
            </a:r>
            <a:endParaRPr sz="1000">
              <a:solidFill>
                <a:srgbClr val="333333"/>
              </a:solidFill>
              <a:highlight>
                <a:srgbClr val="FFFFFF"/>
              </a:highlight>
              <a:latin typeface="Georgia"/>
              <a:ea typeface="Georgia"/>
              <a:cs typeface="Georgia"/>
              <a:sym typeface="Georgia"/>
            </a:endParaRPr>
          </a:p>
          <a:p>
            <a:pPr indent="0" lvl="0" marL="0" marR="38100" rtl="0" algn="l">
              <a:lnSpc>
                <a:spcPct val="114285"/>
              </a:lnSpc>
              <a:spcBef>
                <a:spcPts val="0"/>
              </a:spcBef>
              <a:spcAft>
                <a:spcPts val="0"/>
              </a:spcAft>
              <a:buClr>
                <a:schemeClr val="dk1"/>
              </a:buClr>
              <a:buSzPts val="1100"/>
              <a:buFont typeface="Arial"/>
              <a:buNone/>
            </a:pPr>
            <a:r>
              <a:t/>
            </a:r>
            <a:endParaRPr sz="1000">
              <a:solidFill>
                <a:srgbClr val="202124"/>
              </a:solidFill>
              <a:highlight>
                <a:srgbClr val="F8F9FA"/>
              </a:highlight>
              <a:latin typeface="Arial"/>
              <a:ea typeface="Arial"/>
              <a:cs typeface="Arial"/>
              <a:sym typeface="Arial"/>
            </a:endParaRPr>
          </a:p>
        </p:txBody>
      </p:sp>
      <p:sp>
        <p:nvSpPr>
          <p:cNvPr id="6521" name="Google Shape;6521;p3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p3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7" name="Google Shape;6547;p3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Data preprocessing is comprised of several tasks, many of which have been already covered in the context of pandas library.</a:t>
            </a:r>
            <a:endParaRPr/>
          </a:p>
          <a:p>
            <a:pPr indent="0" lvl="0" marL="0" marR="0" rtl="0" algn="l">
              <a:lnSpc>
                <a:spcPct val="100000"/>
              </a:lnSpc>
              <a:spcBef>
                <a:spcPts val="0"/>
              </a:spcBef>
              <a:spcAft>
                <a:spcPts val="0"/>
              </a:spcAft>
              <a:buClr>
                <a:schemeClr val="dk1"/>
              </a:buClr>
              <a:buSzPts val="1200"/>
              <a:buFont typeface="Malgun Gothic"/>
              <a:buNone/>
            </a:pPr>
            <a:r>
              <a:rPr lang="en-US"/>
              <a:t>+Data cleaning: Get rid of redundant, repeated and unnecessary features. </a:t>
            </a:r>
            <a:endParaRPr/>
          </a:p>
          <a:p>
            <a:pPr indent="0" lvl="0" marL="0" marR="0" rtl="0" algn="l">
              <a:lnSpc>
                <a:spcPct val="100000"/>
              </a:lnSpc>
              <a:spcBef>
                <a:spcPts val="0"/>
              </a:spcBef>
              <a:spcAft>
                <a:spcPts val="0"/>
              </a:spcAft>
              <a:buClr>
                <a:schemeClr val="dk1"/>
              </a:buClr>
              <a:buSzPts val="1200"/>
              <a:buFont typeface="Malgun Gothic"/>
              <a:buNone/>
            </a:pPr>
            <a:r>
              <a:rPr lang="en-US"/>
              <a:t>+Data transformation: Pivoting, reshaping, etc.</a:t>
            </a:r>
            <a:endParaRPr/>
          </a:p>
          <a:p>
            <a:pPr indent="0" lvl="0" marL="0" marR="0" rtl="0" algn="l">
              <a:lnSpc>
                <a:spcPct val="100000"/>
              </a:lnSpc>
              <a:spcBef>
                <a:spcPts val="0"/>
              </a:spcBef>
              <a:spcAft>
                <a:spcPts val="0"/>
              </a:spcAft>
              <a:buClr>
                <a:schemeClr val="dk1"/>
              </a:buClr>
              <a:buSzPts val="1200"/>
              <a:buFont typeface="Malgun Gothic"/>
              <a:buNone/>
            </a:pPr>
            <a:r>
              <a:rPr lang="en-US"/>
              <a:t>+Data integration and joining: Concatenation, binding and merging of tables, etc.</a:t>
            </a:r>
            <a:endParaRPr/>
          </a:p>
          <a:p>
            <a:pPr indent="0" lvl="0" marL="0" marR="0" rtl="0" algn="l">
              <a:lnSpc>
                <a:spcPct val="100000"/>
              </a:lnSpc>
              <a:spcBef>
                <a:spcPts val="0"/>
              </a:spcBef>
              <a:spcAft>
                <a:spcPts val="0"/>
              </a:spcAft>
              <a:buClr>
                <a:schemeClr val="dk1"/>
              </a:buClr>
              <a:buSzPts val="1200"/>
              <a:buFont typeface="Malgun Gothic"/>
              <a:buNone/>
            </a:pPr>
            <a:r>
              <a:rPr lang="en-US"/>
              <a:t>&lt;To continue in the next slide.&gt;</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데이터 전처리는 여러 작업으로 구성되며, 그 중 많은 작업이 이미 Pandas 라이브러리의 맥락에서 다루어졌습니다.</a:t>
            </a:r>
            <a:endParaRPr sz="14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+데이터 정리: 중복되고 반복되며 불필요한 기능을 제거합니다. </a:t>
            </a:r>
            <a:endParaRPr sz="14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+데이터 변환: 피벗, 재구성 등</a:t>
            </a:r>
            <a:endParaRPr sz="14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solidFill>
                  <a:srgbClr val="202124"/>
                </a:solidFill>
                <a:highlight>
                  <a:srgbClr val="F8F9FA"/>
                </a:highlight>
                <a:latin typeface="Arial"/>
                <a:ea typeface="Arial"/>
                <a:cs typeface="Arial"/>
                <a:sym typeface="Arial"/>
              </a:rPr>
              <a:t>+데이터 통합 ​​및 조인: 테이블 연결, 바인딩 및 병합 등</a:t>
            </a:r>
            <a:endParaRPr sz="14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48" name="Google Shape;6548;p3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5" name="Shape 6575"/>
        <p:cNvGrpSpPr/>
        <p:nvPr/>
      </p:nvGrpSpPr>
      <p:grpSpPr>
        <a:xfrm>
          <a:off x="0" y="0"/>
          <a:ext cx="0" cy="0"/>
          <a:chOff x="0" y="0"/>
          <a:chExt cx="0" cy="0"/>
        </a:xfrm>
      </p:grpSpPr>
      <p:sp>
        <p:nvSpPr>
          <p:cNvPr id="6576" name="Google Shape;6576;p3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7" name="Google Shape;6577;p3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&lt;Continues from the previous slide.&gt;</a:t>
            </a:r>
            <a:endParaRPr/>
          </a:p>
          <a:p>
            <a:pPr indent="0" lvl="0" marL="0" marR="0" rtl="0" algn="l">
              <a:lnSpc>
                <a:spcPct val="100000"/>
              </a:lnSpc>
              <a:spcBef>
                <a:spcPts val="0"/>
              </a:spcBef>
              <a:spcAft>
                <a:spcPts val="0"/>
              </a:spcAft>
              <a:buClr>
                <a:schemeClr val="dk1"/>
              </a:buClr>
              <a:buSzPts val="1200"/>
              <a:buFont typeface="Malgun Gothic"/>
              <a:buNone/>
            </a:pPr>
            <a:r>
              <a:rPr lang="en-US"/>
              <a:t>+Scaling and normalization: sometimes it is necessary to match the variable scales.</a:t>
            </a:r>
            <a:endParaRPr/>
          </a:p>
          <a:p>
            <a:pPr indent="0" lvl="0" marL="0" marR="0" rtl="0" algn="l">
              <a:lnSpc>
                <a:spcPct val="100000"/>
              </a:lnSpc>
              <a:spcBef>
                <a:spcPts val="0"/>
              </a:spcBef>
              <a:spcAft>
                <a:spcPts val="0"/>
              </a:spcAft>
              <a:buClr>
                <a:schemeClr val="dk1"/>
              </a:buClr>
              <a:buSzPts val="1200"/>
              <a:buFont typeface="Malgun Gothic"/>
              <a:buNone/>
            </a:pPr>
            <a:r>
              <a:rPr lang="en-US"/>
              <a:t>+Imputation of missing values: filling in for the NAs.</a:t>
            </a:r>
            <a:endParaRPr/>
          </a:p>
          <a:p>
            <a:pPr indent="0" lvl="0" marL="0" marR="0" rtl="0" algn="l">
              <a:lnSpc>
                <a:spcPct val="100000"/>
              </a:lnSpc>
              <a:spcBef>
                <a:spcPts val="0"/>
              </a:spcBef>
              <a:spcAft>
                <a:spcPts val="0"/>
              </a:spcAft>
              <a:buClr>
                <a:schemeClr val="dk1"/>
              </a:buClr>
              <a:buSzPts val="1200"/>
              <a:buFont typeface="Malgun Gothic"/>
              <a:buNone/>
            </a:pPr>
            <a:r>
              <a:rPr lang="en-US"/>
              <a:t>+Outlier treatment: we can identify the outliers and then trim or adjust (winsorize). </a:t>
            </a:r>
            <a:endParaRPr/>
          </a:p>
          <a:p>
            <a:pPr indent="0" lvl="0" marL="0" marR="0" rtl="0" algn="l">
              <a:lnSpc>
                <a:spcPct val="100000"/>
              </a:lnSpc>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+스케일링 및 정규화: 때로는 변수 스케일을 일치시키는 것이 필요합니다.</a:t>
            </a:r>
            <a:endParaRPr sz="14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 결측값 대치: NA를 채웁니다.</a:t>
            </a:r>
            <a:endParaRPr sz="14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400">
                <a:solidFill>
                  <a:srgbClr val="202124"/>
                </a:solidFill>
                <a:highlight>
                  <a:srgbClr val="F8F9FA"/>
                </a:highlight>
                <a:latin typeface="Arial"/>
                <a:ea typeface="Arial"/>
                <a:cs typeface="Arial"/>
                <a:sym typeface="Arial"/>
              </a:rPr>
              <a:t>+이상값 처리: 이상값을 식별한 다음 잘라내거나 조정할 수 있습니다(winsorize, </a:t>
            </a:r>
            <a:r>
              <a:rPr lang="en-US" sz="1050">
                <a:solidFill>
                  <a:srgbClr val="333333"/>
                </a:solidFill>
                <a:highlight>
                  <a:srgbClr val="FFFFFF"/>
                </a:highlight>
                <a:latin typeface="Arial"/>
                <a:ea typeface="Arial"/>
                <a:cs typeface="Arial"/>
                <a:sym typeface="Arial"/>
              </a:rPr>
              <a:t>[Verb] (statistics) To transform statistics of a batch or sample by transforming extreme values.</a:t>
            </a:r>
            <a:r>
              <a:rPr lang="en-US" sz="1400">
                <a:solidFill>
                  <a:srgbClr val="202124"/>
                </a:solidFill>
                <a:highlight>
                  <a:srgbClr val="F8F9FA"/>
                </a:highlight>
                <a:latin typeface="Arial"/>
                <a:ea typeface="Arial"/>
                <a:cs typeface="Arial"/>
                <a:sym typeface="Arial"/>
              </a:rPr>
              <a:t>).</a:t>
            </a:r>
            <a:endParaRPr sz="1400">
              <a:solidFill>
                <a:srgbClr val="202124"/>
              </a:solidFill>
              <a:highlight>
                <a:srgbClr val="F8F9FA"/>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윈저화(Winsorize)는 통계학 및 데이터 분석에서 이상치(outlier)를 다루는 방법 중 하나입니다. 이 기법의 목적은 극단값이 분석 결과에 미치는 영향을 줄이기 위해 데이터의 극단값을 덜 극단적인 값으로 변환하는 것입니다. 윈저화는 보통 데이터의 상위 및 하위 일정 비율을 절단하고 그 절단된 값들을 극단적인 값들로 대체하는 방식으로 이루어집니다.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윈저화는 다음과 같은 단계로 이루어집니다:</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데이터의 정렬:</a:t>
            </a:r>
            <a:r>
              <a:rPr lang="en-US" sz="1100">
                <a:latin typeface="Arial"/>
                <a:ea typeface="Arial"/>
                <a:cs typeface="Arial"/>
                <a:sym typeface="Arial"/>
              </a:rPr>
              <a:t> 데이터를 오름차순으로 정렬합니다.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절단 비율 설정:</a:t>
            </a:r>
            <a:r>
              <a:rPr lang="en-US" sz="1100">
                <a:latin typeface="Arial"/>
                <a:ea typeface="Arial"/>
                <a:cs typeface="Arial"/>
                <a:sym typeface="Arial"/>
              </a:rPr>
              <a:t> 데이터의 상위 및 하위에서 절단할 비율을 설정합니다. 예를 들어, 5%의 윈저화를 수행한다면 상위 5%와 하위 5%의 데이터를 절단합니다.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절단 값 계산:</a:t>
            </a:r>
            <a:r>
              <a:rPr lang="en-US" sz="1100">
                <a:latin typeface="Arial"/>
                <a:ea typeface="Arial"/>
                <a:cs typeface="Arial"/>
                <a:sym typeface="Arial"/>
              </a:rPr>
              <a:t> 설정된 절단 비율에 해당하는 값을 계산합니다.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데이터 변환:</a:t>
            </a:r>
            <a:r>
              <a:rPr lang="en-US" sz="1100">
                <a:latin typeface="Arial"/>
                <a:ea typeface="Arial"/>
                <a:cs typeface="Arial"/>
                <a:sym typeface="Arial"/>
              </a:rPr>
              <a:t> 상위 절단 값보다 큰 데이터 포인트는 상위 절단 값으로, 하위 절단 값보다 작은 데이터 포인트는 하위 절단 값으로 대체합니다.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예를 들어, 다음과 같은 데이터가 있다고 가정해 보겠습니다: [1, 2, 3, 4, 5, 100]. 여기서 상위 및 하위 10%를 윈저화한다고 가정하면, 하위 10%에 해당하는 값은 1이고 상위 10%에 해당하는 값은 100이 될 것입니다. 따라서 이 데이터는 윈저화 후 다음과 같이 변환될 수 있습니다: [2, 2, 3, 4, 5, 5].</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윈저화는 특히 데이터 분포가 비정상적이거나 극단값이 많은 경우에 유용하며, 이러한 극단값이 분석의 결과에 불균형한 영향을 미치지 않도록 하기 위해 사용됩니다.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윈저화(Winsorize)와 절사평균(trimmed mean)은 둘 다 이상치(outlier)를 다루기 위한 통계 기법이지만, 사용하는 방법과 목적이 다릅니다.</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윈저화(Winsorize)</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정의:</a:t>
            </a:r>
            <a:r>
              <a:rPr lang="en-US" sz="1100">
                <a:latin typeface="Arial"/>
                <a:ea typeface="Arial"/>
                <a:cs typeface="Arial"/>
                <a:sym typeface="Arial"/>
              </a:rPr>
              <a:t> 데이터의 극단값을 덜 극단적인 값으로 대체하는 방법입니다.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절단 비율 설정:</a:t>
            </a:r>
            <a:r>
              <a:rPr lang="en-US" sz="1100">
                <a:latin typeface="Arial"/>
                <a:ea typeface="Arial"/>
                <a:cs typeface="Arial"/>
                <a:sym typeface="Arial"/>
              </a:rPr>
              <a:t> 데이터의 상위 및 하위에서 일정 비율을 절단합니다. 예를 들어, 5% 윈저화는 상위 5%와 하위 5%의 값을 절단합니다.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변환:</a:t>
            </a:r>
            <a:r>
              <a:rPr lang="en-US" sz="1100">
                <a:latin typeface="Arial"/>
                <a:ea typeface="Arial"/>
                <a:cs typeface="Arial"/>
                <a:sym typeface="Arial"/>
              </a:rPr>
              <a:t> 절단된 상위 값보다 큰 값은 상위 절단 값으로, 하위 값보다 작은 값은 하위 절단 값으로 대체됩니다.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결과:</a:t>
            </a:r>
            <a:r>
              <a:rPr lang="en-US" sz="1100">
                <a:latin typeface="Arial"/>
                <a:ea typeface="Arial"/>
                <a:cs typeface="Arial"/>
                <a:sym typeface="Arial"/>
              </a:rPr>
              <a:t> 극단값을 덜 극단적인 값으로 바꿔서 데이터의 분포를 수정합니다.</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절사평균(Trimmed Mean)</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정의:</a:t>
            </a:r>
            <a:r>
              <a:rPr lang="en-US" sz="1100">
                <a:latin typeface="Arial"/>
                <a:ea typeface="Arial"/>
                <a:cs typeface="Arial"/>
                <a:sym typeface="Arial"/>
              </a:rPr>
              <a:t> 데이터의 극단값을 완전히 제외하고 나머지 값들의 평균을 구하는 방법입니다.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절단 비율 설정:</a:t>
            </a:r>
            <a:r>
              <a:rPr lang="en-US" sz="1100">
                <a:latin typeface="Arial"/>
                <a:ea typeface="Arial"/>
                <a:cs typeface="Arial"/>
                <a:sym typeface="Arial"/>
              </a:rPr>
              <a:t> 데이터의 상위 및 하위에서 일정 비율을 절단합니다. 예를 들어, 10% 절사평균은 상위 10%와 하위 10%의 값을 제거합니다.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제거:</a:t>
            </a:r>
            <a:r>
              <a:rPr lang="en-US" sz="1100">
                <a:latin typeface="Arial"/>
                <a:ea typeface="Arial"/>
                <a:cs typeface="Arial"/>
                <a:sym typeface="Arial"/>
              </a:rPr>
              <a:t> 절단된 값들은 분석에서 완전히 제외됩니다.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평균 계산:</a:t>
            </a:r>
            <a:r>
              <a:rPr lang="en-US" sz="1100">
                <a:latin typeface="Arial"/>
                <a:ea typeface="Arial"/>
                <a:cs typeface="Arial"/>
                <a:sym typeface="Arial"/>
              </a:rPr>
              <a:t> 나머지 값들로만 평균을 계산합니다.</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예시를 통한 비교</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데이터: [1, 2, 3, 4, 5, 100]</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윈저화 (예: 상위 및 하위 10%)</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절단 값 설정:</a:t>
            </a:r>
            <a:r>
              <a:rPr lang="en-US" sz="1100">
                <a:latin typeface="Arial"/>
                <a:ea typeface="Arial"/>
                <a:cs typeface="Arial"/>
                <a:sym typeface="Arial"/>
              </a:rPr>
              <a:t> 하위 10%에 해당하는 값은 1, 상위 10%에 해당하는 값은 100</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변환 후 데이터:</a:t>
            </a:r>
            <a:r>
              <a:rPr lang="en-US" sz="1100">
                <a:latin typeface="Arial"/>
                <a:ea typeface="Arial"/>
                <a:cs typeface="Arial"/>
                <a:sym typeface="Arial"/>
              </a:rPr>
              <a:t> [2, 2, 3, 4, 5, 5] (1이 2로, 100이 5로 대체됨)</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절사평균 (예: 상위 및 하위 10%)</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절단 값 제거:</a:t>
            </a:r>
            <a:r>
              <a:rPr lang="en-US" sz="1100">
                <a:latin typeface="Arial"/>
                <a:ea typeface="Arial"/>
                <a:cs typeface="Arial"/>
                <a:sym typeface="Arial"/>
              </a:rPr>
              <a:t> 1과 100 제거</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남은 데이터:</a:t>
            </a:r>
            <a:r>
              <a:rPr lang="en-US" sz="1100">
                <a:latin typeface="Arial"/>
                <a:ea typeface="Arial"/>
                <a:cs typeface="Arial"/>
                <a:sym typeface="Arial"/>
              </a:rPr>
              <a:t> [2, 3, 4, 5]</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평균 계산:</a:t>
            </a:r>
            <a:r>
              <a:rPr lang="en-US" sz="1100">
                <a:latin typeface="Arial"/>
                <a:ea typeface="Arial"/>
                <a:cs typeface="Arial"/>
                <a:sym typeface="Arial"/>
              </a:rPr>
              <a:t> (2 + 3 + 4 + 5) / 4 = 3.5</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따라서, 윈저화와 절사평균은 모두 극단값의 영향을 줄이기 위한 방법이지만, 윈저화는 극단값을 대체하여 데이터를 수정하고, 절사평균은 극단값을 제거하여 나머지 값들의 평균을 계산합니다.</a:t>
            </a:r>
            <a:endParaRPr sz="1100">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78" name="Google Shape;6578;p3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6" name="Shape 6626"/>
        <p:cNvGrpSpPr/>
        <p:nvPr/>
      </p:nvGrpSpPr>
      <p:grpSpPr>
        <a:xfrm>
          <a:off x="0" y="0"/>
          <a:ext cx="0" cy="0"/>
          <a:chOff x="0" y="0"/>
          <a:chExt cx="0" cy="0"/>
        </a:xfrm>
      </p:grpSpPr>
      <p:sp>
        <p:nvSpPr>
          <p:cNvPr id="6627" name="Google Shape;6627;p3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8" name="Google Shape;6628;p3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very broad strokes, </a:t>
            </a:r>
            <a:r>
              <a:rPr lang="en-US" sz="1200">
                <a:latin typeface="Times New Roman"/>
                <a:ea typeface="Times New Roman"/>
                <a:cs typeface="Times New Roman"/>
                <a:sym typeface="Times New Roman"/>
              </a:rPr>
              <a:t>machine learning algorithms can be categorized into “Tree-like” and “non-Tree-like”.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 difference will become more evident once we cover them in detail.</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For the time being we should know that preprocessing may depend on the kind of machine learning algorithm.</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종종 기계 학습 알고리즘은 "Tree-like"와 "Non-Tree-like"로 분류될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a) 트리형 알고리즘: Tree, Random Forest, AdaBoost(수학백업참조), XGBoost</a:t>
            </a:r>
            <a:r>
              <a:rPr lang="en-US" sz="2100">
                <a:solidFill>
                  <a:srgbClr val="202124"/>
                </a:solidFill>
                <a:highlight>
                  <a:srgbClr val="F8F9FA"/>
                </a:highlight>
                <a:latin typeface="Arial"/>
                <a:ea typeface="Arial"/>
                <a:cs typeface="Arial"/>
                <a:sym typeface="Arial"/>
              </a:rPr>
              <a:t>(수학백업참조)</a:t>
            </a:r>
            <a:r>
              <a:rPr lang="en-US" sz="2100">
                <a:solidFill>
                  <a:srgbClr val="202124"/>
                </a:solidFill>
                <a:highlight>
                  <a:srgbClr val="F8F9FA"/>
                </a:highlight>
                <a:latin typeface="Arial"/>
                <a:ea typeface="Arial"/>
                <a:cs typeface="Arial"/>
                <a:sym typeface="Arial"/>
              </a:rPr>
              <a:t> 등</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b) 비트리형 알고리즘: 선형 회귀, 로지스틱 회귀, SVM, 신경망 등</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비트리형 알고리즘에는 스케일링/정규화 및 이상값 처리가 필요할 수 있지만 트리형 알고리즘에는 그렇지 않습니다. </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이는 트리형 알고리즘이 구성 공간을 대부분 규모나 이상치의 영향을 받지 않는 "패치"로 분할하기 때문입니다.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다른 전처리 작업은 Tree-like와 Non-Tree-like 모두에 동일하게 적용됩니다.</a:t>
            </a:r>
            <a:endParaRPr sz="2100">
              <a:solidFill>
                <a:srgbClr val="202124"/>
              </a:solidFill>
              <a:highlight>
                <a:srgbClr val="F8F9FA"/>
              </a:highlight>
              <a:latin typeface="Arial"/>
              <a:ea typeface="Arial"/>
              <a:cs typeface="Arial"/>
              <a:sym typeface="Arial"/>
            </a:endParaRPr>
          </a:p>
          <a:p>
            <a:pPr indent="0" lvl="0" marL="0" rtl="0" algn="l">
              <a:lnSpc>
                <a:spcPct val="115000"/>
              </a:lnSpc>
              <a:spcBef>
                <a:spcPts val="2100"/>
              </a:spcBef>
              <a:spcAft>
                <a:spcPts val="0"/>
              </a:spcAft>
              <a:buClr>
                <a:schemeClr val="dk1"/>
              </a:buClr>
              <a:buSzPts val="1100"/>
              <a:buFont typeface="Arial"/>
              <a:buNone/>
            </a:pPr>
            <a:r>
              <a:rPr lang="en-US" sz="1500">
                <a:latin typeface="Arial"/>
                <a:ea typeface="Arial"/>
                <a:cs typeface="Arial"/>
                <a:sym typeface="Arial"/>
              </a:rPr>
              <a:t>"패치"는 트리형 알고리즘이 데이터 공간을 분할하는 방법을 설명하는 용어입니다. 트리형 알고리즘, 예를 들어 결정 트리(Decision Tree)나 랜덤 포레스트(Random Forest)는 데이터 공간을 여러 구역으로 나누는데, 이러한 구역을 "패치"라고 표현할 수 있습니다.</a:t>
            </a:r>
            <a:endParaRPr sz="1500">
              <a:latin typeface="Arial"/>
              <a:ea typeface="Arial"/>
              <a:cs typeface="Arial"/>
              <a:sym typeface="Arial"/>
            </a:endParaRPr>
          </a:p>
          <a:p>
            <a:pPr indent="0" lvl="0" marL="0" rtl="0" algn="l">
              <a:lnSpc>
                <a:spcPct val="115000"/>
              </a:lnSpc>
              <a:spcBef>
                <a:spcPts val="2100"/>
              </a:spcBef>
              <a:spcAft>
                <a:spcPts val="0"/>
              </a:spcAft>
              <a:buClr>
                <a:schemeClr val="dk1"/>
              </a:buClr>
              <a:buSzPts val="1100"/>
              <a:buFont typeface="Arial"/>
              <a:buNone/>
            </a:pPr>
            <a:r>
              <a:rPr lang="en-US" sz="1500">
                <a:latin typeface="Arial"/>
                <a:ea typeface="Arial"/>
                <a:cs typeface="Arial"/>
                <a:sym typeface="Arial"/>
              </a:rPr>
              <a:t>이 패치는 데이터의 특정 부분을 가리키며, 트리형 알고리즘이 데이터의 특정 특성을 기준으로 구역을 나누어 그 구역 내에서 예측을 수행하는 방식을 의미합니다. 이런 방식으로 구역을 나누면, 전체 데이터 공간이 여러 개의 작은 "패치"로 나뉘어지게 됩니다.</a:t>
            </a:r>
            <a:endParaRPr sz="1500">
              <a:latin typeface="Arial"/>
              <a:ea typeface="Arial"/>
              <a:cs typeface="Arial"/>
              <a:sym typeface="Arial"/>
            </a:endParaRPr>
          </a:p>
          <a:p>
            <a:pPr indent="0" lvl="0" marL="0" rtl="0" algn="l">
              <a:lnSpc>
                <a:spcPct val="115000"/>
              </a:lnSpc>
              <a:spcBef>
                <a:spcPts val="2100"/>
              </a:spcBef>
              <a:spcAft>
                <a:spcPts val="0"/>
              </a:spcAft>
              <a:buClr>
                <a:schemeClr val="dk1"/>
              </a:buClr>
              <a:buSzPts val="1100"/>
              <a:buFont typeface="Arial"/>
              <a:buNone/>
            </a:pPr>
            <a:r>
              <a:rPr lang="en-US" sz="1500">
                <a:latin typeface="Arial"/>
                <a:ea typeface="Arial"/>
                <a:cs typeface="Arial"/>
                <a:sym typeface="Arial"/>
              </a:rPr>
              <a:t>이와 같은 분할 방식의 장점 중 하나는 트리형 알고리즘이 데이터의 크기나 이상치(outlier)에 덜 민감하다는 것입니다. 왜냐하면 트리형 알고리즘은 각 노드에서 특정 기준을 사용해 데이터를 분할하고, 이상치나 큰 값들이 전체 모델에 큰 영향을 미치지 않도록 하기 때문입니다.</a:t>
            </a:r>
            <a:endParaRPr sz="1500">
              <a:latin typeface="Arial"/>
              <a:ea typeface="Arial"/>
              <a:cs typeface="Arial"/>
              <a:sym typeface="Arial"/>
            </a:endParaRPr>
          </a:p>
          <a:p>
            <a:pPr indent="0" lvl="0" marL="0" rtl="0" algn="l">
              <a:lnSpc>
                <a:spcPct val="115000"/>
              </a:lnSpc>
              <a:spcBef>
                <a:spcPts val="2100"/>
              </a:spcBef>
              <a:spcAft>
                <a:spcPts val="0"/>
              </a:spcAft>
              <a:buClr>
                <a:schemeClr val="dk1"/>
              </a:buClr>
              <a:buSzPts val="1100"/>
              <a:buFont typeface="Arial"/>
              <a:buNone/>
            </a:pPr>
            <a:r>
              <a:rPr lang="en-US" sz="1500">
                <a:latin typeface="Arial"/>
                <a:ea typeface="Arial"/>
                <a:cs typeface="Arial"/>
                <a:sym typeface="Arial"/>
              </a:rPr>
              <a:t>따라서 "패치"는 트리형 알고리즘이 데이터를 분할하여 처리하는 작은 구역을 의미하며, 이 구역들로 인해 트리형 알고리즘이 데이터의 특성과 이상치에 강건한 성질을 갖게 되는 것입니다.</a:t>
            </a:r>
            <a:endParaRPr sz="1500">
              <a:latin typeface="Arial"/>
              <a:ea typeface="Arial"/>
              <a:cs typeface="Arial"/>
              <a:sym typeface="Arial"/>
            </a:endParaRPr>
          </a:p>
          <a:p>
            <a:pPr indent="0" lvl="0" marL="0" marR="0" rtl="0" algn="l">
              <a:lnSpc>
                <a:spcPct val="100000"/>
              </a:lnSpc>
              <a:spcBef>
                <a:spcPts val="2100"/>
              </a:spcBef>
              <a:spcAft>
                <a:spcPts val="0"/>
              </a:spcAft>
              <a:buClr>
                <a:schemeClr val="dk1"/>
              </a:buClr>
              <a:buSzPts val="1200"/>
              <a:buFont typeface="Malgun Gothic"/>
              <a:buNone/>
            </a:pPr>
            <a:r>
              <a:t/>
            </a:r>
            <a:endParaRPr/>
          </a:p>
        </p:txBody>
      </p:sp>
      <p:sp>
        <p:nvSpPr>
          <p:cNvPr id="6629" name="Google Shape;6629;p3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8" name="Shape 6638"/>
        <p:cNvGrpSpPr/>
        <p:nvPr/>
      </p:nvGrpSpPr>
      <p:grpSpPr>
        <a:xfrm>
          <a:off x="0" y="0"/>
          <a:ext cx="0" cy="0"/>
          <a:chOff x="0" y="0"/>
          <a:chExt cx="0" cy="0"/>
        </a:xfrm>
      </p:grpSpPr>
      <p:sp>
        <p:nvSpPr>
          <p:cNvPr id="6639" name="Google Shape;6639;p3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0" name="Google Shape;6640;p3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641" name="Google Shape;6641;p3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9" name="Shape 6659"/>
        <p:cNvGrpSpPr/>
        <p:nvPr/>
      </p:nvGrpSpPr>
      <p:grpSpPr>
        <a:xfrm>
          <a:off x="0" y="0"/>
          <a:ext cx="0" cy="0"/>
          <a:chOff x="0" y="0"/>
          <a:chExt cx="0" cy="0"/>
        </a:xfrm>
      </p:grpSpPr>
      <p:sp>
        <p:nvSpPr>
          <p:cNvPr id="6660" name="Google Shape;6660;p3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1" name="Google Shape;6661;p3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p:txBody>
      </p:sp>
      <p:sp>
        <p:nvSpPr>
          <p:cNvPr id="6662" name="Google Shape;6662;p3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1" name="Shape 6671"/>
        <p:cNvGrpSpPr/>
        <p:nvPr/>
      </p:nvGrpSpPr>
      <p:grpSpPr>
        <a:xfrm>
          <a:off x="0" y="0"/>
          <a:ext cx="0" cy="0"/>
          <a:chOff x="0" y="0"/>
          <a:chExt cx="0" cy="0"/>
        </a:xfrm>
      </p:grpSpPr>
      <p:sp>
        <p:nvSpPr>
          <p:cNvPr id="6672" name="Google Shape;6672;p3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3" name="Google Shape;6673;p3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p:txBody>
      </p:sp>
      <p:sp>
        <p:nvSpPr>
          <p:cNvPr id="6674" name="Google Shape;6674;p3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3" name="Shape 6683"/>
        <p:cNvGrpSpPr/>
        <p:nvPr/>
      </p:nvGrpSpPr>
      <p:grpSpPr>
        <a:xfrm>
          <a:off x="0" y="0"/>
          <a:ext cx="0" cy="0"/>
          <a:chOff x="0" y="0"/>
          <a:chExt cx="0" cy="0"/>
        </a:xfrm>
      </p:grpSpPr>
      <p:sp>
        <p:nvSpPr>
          <p:cNvPr id="6684" name="Google Shape;6684;p3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5" name="Google Shape;6685;p3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686" name="Google Shape;6686;p3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4" name="Shape 6704"/>
        <p:cNvGrpSpPr/>
        <p:nvPr/>
      </p:nvGrpSpPr>
      <p:grpSpPr>
        <a:xfrm>
          <a:off x="0" y="0"/>
          <a:ext cx="0" cy="0"/>
          <a:chOff x="0" y="0"/>
          <a:chExt cx="0" cy="0"/>
        </a:xfrm>
      </p:grpSpPr>
      <p:sp>
        <p:nvSpPr>
          <p:cNvPr id="6705" name="Google Shape;6705;p3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6" name="Google Shape;6706;p3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07" name="Google Shape;6707;p3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7" name="Shape 6717"/>
        <p:cNvGrpSpPr/>
        <p:nvPr/>
      </p:nvGrpSpPr>
      <p:grpSpPr>
        <a:xfrm>
          <a:off x="0" y="0"/>
          <a:ext cx="0" cy="0"/>
          <a:chOff x="0" y="0"/>
          <a:chExt cx="0" cy="0"/>
        </a:xfrm>
      </p:grpSpPr>
      <p:sp>
        <p:nvSpPr>
          <p:cNvPr id="6718" name="Google Shape;6718;p3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9" name="Google Shape;6719;p3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G:\내 드라이브\플레이데이터\데이터 분석과 머신러닝·딥러닝\데이터분석\실습다시데이터까지있는것</a:t>
            </a:r>
            <a:r>
              <a:rPr lang="en-US" sz="2100">
                <a:latin typeface="Arial"/>
                <a:ea typeface="Arial"/>
                <a:cs typeface="Arial"/>
                <a:sym typeface="Arial"/>
              </a:rPr>
              <a:t>. </a:t>
            </a:r>
            <a:endParaRPr sz="21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2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타이타닉 데이터셋은 머신러닝 및 데이터 분석에서 가장 유명한 데이터셋 중 하나입니다. 이 데이터셋은 타이타닉호 승객들의 정보를 담고 있으며, 생존 여부를 예측하는 것이 주요 목표입니다. 일반적으로 타이타닉 데이터셋은 머신러닝과 데이터 분석의 기초 학습에 사용되며, 데이터 전처리, 시각화, 특성 엔지니어링, 모델 학습 등 다양한 기술을 연습하기에 이상적입니다.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 데이터셋에는 다음과 같은 정보가 포함될 수 있습니다:</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생존 여부 (Survived):</a:t>
            </a:r>
            <a:r>
              <a:rPr lang="en-US" sz="1100">
                <a:latin typeface="Arial"/>
                <a:ea typeface="Arial"/>
                <a:cs typeface="Arial"/>
                <a:sym typeface="Arial"/>
              </a:rPr>
              <a:t> 타이타닉 여행 중 승객의 생존 여부를 나타냅니다. (0 = 사망, 1 = 생존)</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등급 (Pclass):</a:t>
            </a:r>
            <a:r>
              <a:rPr lang="en-US" sz="1100">
                <a:latin typeface="Arial"/>
                <a:ea typeface="Arial"/>
                <a:cs typeface="Arial"/>
                <a:sym typeface="Arial"/>
              </a:rPr>
              <a:t> 승객의 티켓 등급입니다. (1 = 1등석, 2 = 2등석, 3 = 3등석)</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성별 (Sex):</a:t>
            </a:r>
            <a:r>
              <a:rPr lang="en-US" sz="1100">
                <a:latin typeface="Arial"/>
                <a:ea typeface="Arial"/>
                <a:cs typeface="Arial"/>
                <a:sym typeface="Arial"/>
              </a:rPr>
              <a:t> 승객의 성별입니다.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나이 (Age):</a:t>
            </a:r>
            <a:r>
              <a:rPr lang="en-US" sz="1100">
                <a:latin typeface="Arial"/>
                <a:ea typeface="Arial"/>
                <a:cs typeface="Arial"/>
                <a:sym typeface="Arial"/>
              </a:rPr>
              <a:t> 승객의 나이입니다.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형제자매 및 배우자의 수 (SibSp):</a:t>
            </a:r>
            <a:r>
              <a:rPr lang="en-US" sz="1100">
                <a:latin typeface="Arial"/>
                <a:ea typeface="Arial"/>
                <a:cs typeface="Arial"/>
                <a:sym typeface="Arial"/>
              </a:rPr>
              <a:t> 함께 탑승한 형제자매나 배우자의 수를 나타냅니다.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부모 및 자녀의 수 (Parch):</a:t>
            </a:r>
            <a:r>
              <a:rPr lang="en-US" sz="1100">
                <a:latin typeface="Arial"/>
                <a:ea typeface="Arial"/>
                <a:cs typeface="Arial"/>
                <a:sym typeface="Arial"/>
              </a:rPr>
              <a:t> 함께 탑승한 부모나 자녀의 수를 나타냅니다.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티켓 번호 (Ticket):</a:t>
            </a:r>
            <a:r>
              <a:rPr lang="en-US" sz="1100">
                <a:latin typeface="Arial"/>
                <a:ea typeface="Arial"/>
                <a:cs typeface="Arial"/>
                <a:sym typeface="Arial"/>
              </a:rPr>
              <a:t> 승객의 티켓 번호입니다.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요금 (Fare):</a:t>
            </a:r>
            <a:r>
              <a:rPr lang="en-US" sz="1100">
                <a:latin typeface="Arial"/>
                <a:ea typeface="Arial"/>
                <a:cs typeface="Arial"/>
                <a:sym typeface="Arial"/>
              </a:rPr>
              <a:t> 승객이 지불한 요금입니다.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객실 번호 (Cabin):</a:t>
            </a:r>
            <a:r>
              <a:rPr lang="en-US" sz="1100">
                <a:latin typeface="Arial"/>
                <a:ea typeface="Arial"/>
                <a:cs typeface="Arial"/>
                <a:sym typeface="Arial"/>
              </a:rPr>
              <a:t> 승객의 객실 번호입니다. (일부 데이터는 결측값일 수 있습니다.)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승선 항구 (Embarked):</a:t>
            </a:r>
            <a:r>
              <a:rPr lang="en-US" sz="1100">
                <a:latin typeface="Arial"/>
                <a:ea typeface="Arial"/>
                <a:cs typeface="Arial"/>
                <a:sym typeface="Arial"/>
              </a:rPr>
              <a:t> 승객이 탑승한 항구를 나타냅니다. (C = Cherbourg, Q = Queenstown, S = Southampton)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이러한 정보를 사용하여 생존 여부를 예측하는 머신러닝 모델을 구축할 수 있습니다. 또한 데이터를 분석하여 생존과 관련된 요인을 파악하고 시각화할 수 있습니다.</a:t>
            </a:r>
            <a:endParaRPr sz="1100">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Malgun Gothic"/>
              <a:buNone/>
            </a:pPr>
            <a:r>
              <a:t/>
            </a:r>
            <a:endParaRPr sz="2100">
              <a:latin typeface="Arial"/>
              <a:ea typeface="Arial"/>
              <a:cs typeface="Arial"/>
              <a:sym typeface="Arial"/>
            </a:endParaRPr>
          </a:p>
        </p:txBody>
      </p:sp>
      <p:sp>
        <p:nvSpPr>
          <p:cNvPr id="6720" name="Google Shape;6720;p3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33" name="Google Shape;113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8" name="Shape 6738"/>
        <p:cNvGrpSpPr/>
        <p:nvPr/>
      </p:nvGrpSpPr>
      <p:grpSpPr>
        <a:xfrm>
          <a:off x="0" y="0"/>
          <a:ext cx="0" cy="0"/>
          <a:chOff x="0" y="0"/>
          <a:chExt cx="0" cy="0"/>
        </a:xfrm>
      </p:grpSpPr>
      <p:sp>
        <p:nvSpPr>
          <p:cNvPr id="6739" name="Google Shape;6739;p3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0" name="Google Shape;6740;p3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p:txBody>
      </p:sp>
      <p:sp>
        <p:nvSpPr>
          <p:cNvPr id="6741" name="Google Shape;6741;p3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0" name="Shape 6760"/>
        <p:cNvGrpSpPr/>
        <p:nvPr/>
      </p:nvGrpSpPr>
      <p:grpSpPr>
        <a:xfrm>
          <a:off x="0" y="0"/>
          <a:ext cx="0" cy="0"/>
          <a:chOff x="0" y="0"/>
          <a:chExt cx="0" cy="0"/>
        </a:xfrm>
      </p:grpSpPr>
      <p:sp>
        <p:nvSpPr>
          <p:cNvPr id="6761" name="Google Shape;6761;p3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2" name="Google Shape;6762;p3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p:txBody>
      </p:sp>
      <p:sp>
        <p:nvSpPr>
          <p:cNvPr id="6763" name="Google Shape;6763;p3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1" name="Shape 6781"/>
        <p:cNvGrpSpPr/>
        <p:nvPr/>
      </p:nvGrpSpPr>
      <p:grpSpPr>
        <a:xfrm>
          <a:off x="0" y="0"/>
          <a:ext cx="0" cy="0"/>
          <a:chOff x="0" y="0"/>
          <a:chExt cx="0" cy="0"/>
        </a:xfrm>
      </p:grpSpPr>
      <p:sp>
        <p:nvSpPr>
          <p:cNvPr id="6782" name="Google Shape;6782;p3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3" name="Google Shape;6783;p3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p:txBody>
      </p:sp>
      <p:sp>
        <p:nvSpPr>
          <p:cNvPr id="6784" name="Google Shape;6784;p3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1" name="Shape 6801"/>
        <p:cNvGrpSpPr/>
        <p:nvPr/>
      </p:nvGrpSpPr>
      <p:grpSpPr>
        <a:xfrm>
          <a:off x="0" y="0"/>
          <a:ext cx="0" cy="0"/>
          <a:chOff x="0" y="0"/>
          <a:chExt cx="0" cy="0"/>
        </a:xfrm>
      </p:grpSpPr>
      <p:sp>
        <p:nvSpPr>
          <p:cNvPr id="6802" name="Google Shape;6802;p3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3" name="Google Shape;6803;p3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누락 데이터의 개수는 isnull() 메소드와 notnull() 메소드 사용</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04" name="Google Shape;6804;p3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2" name="Shape 6822"/>
        <p:cNvGrpSpPr/>
        <p:nvPr/>
      </p:nvGrpSpPr>
      <p:grpSpPr>
        <a:xfrm>
          <a:off x="0" y="0"/>
          <a:ext cx="0" cy="0"/>
          <a:chOff x="0" y="0"/>
          <a:chExt cx="0" cy="0"/>
        </a:xfrm>
      </p:grpSpPr>
      <p:sp>
        <p:nvSpPr>
          <p:cNvPr id="6823" name="Google Shape;6823;p3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4" name="Google Shape;6824;p3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Isnull() 메소드의 경우 반환되는 값이 참이면 1이고 거짓이면 0이 됨. 따라서 isnull()메소드와 sum(axis=0)메소드를 이용하여 참(1)의 합을 구할 수 있다.</a:t>
            </a:r>
            <a:endParaRPr/>
          </a:p>
        </p:txBody>
      </p:sp>
      <p:sp>
        <p:nvSpPr>
          <p:cNvPr id="6825" name="Google Shape;6825;p3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2" name="Shape 6842"/>
        <p:cNvGrpSpPr/>
        <p:nvPr/>
      </p:nvGrpSpPr>
      <p:grpSpPr>
        <a:xfrm>
          <a:off x="0" y="0"/>
          <a:ext cx="0" cy="0"/>
          <a:chOff x="0" y="0"/>
          <a:chExt cx="0" cy="0"/>
        </a:xfrm>
      </p:grpSpPr>
      <p:sp>
        <p:nvSpPr>
          <p:cNvPr id="6843" name="Google Shape;6843;p3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4" name="Google Shape;6844;p3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전체 891명의 승객 중에서 688명의 데크(‘deck’ 열) 데이터가 누락됨.</a:t>
            </a:r>
            <a:endParaRPr/>
          </a:p>
          <a:p>
            <a:pPr indent="0" lvl="0" marL="0" marR="0" rtl="0" algn="l">
              <a:lnSpc>
                <a:spcPct val="100000"/>
              </a:lnSpc>
              <a:spcBef>
                <a:spcPts val="0"/>
              </a:spcBef>
              <a:spcAft>
                <a:spcPts val="0"/>
              </a:spcAft>
              <a:buClr>
                <a:schemeClr val="dk1"/>
              </a:buClr>
              <a:buSzPts val="1200"/>
              <a:buFont typeface="Malgun Gothic"/>
              <a:buNone/>
            </a:pPr>
            <a:r>
              <a:rPr lang="en-US"/>
              <a:t>누락된 비율이 높기에 누락 데이터 삭제하여 분석하는 것이 좋다고 판단됨.</a:t>
            </a:r>
            <a:endParaRPr/>
          </a:p>
          <a:p>
            <a:pPr indent="0" lvl="0" marL="0" marR="0" rtl="0" algn="l">
              <a:lnSpc>
                <a:spcPct val="100000"/>
              </a:lnSpc>
              <a:spcBef>
                <a:spcPts val="0"/>
              </a:spcBef>
              <a:spcAft>
                <a:spcPts val="0"/>
              </a:spcAft>
              <a:buClr>
                <a:schemeClr val="dk1"/>
              </a:buClr>
              <a:buSzPts val="1200"/>
              <a:buFont typeface="Malgun Gothic"/>
              <a:buNone/>
            </a:pPr>
            <a:r>
              <a:rPr lang="en-US"/>
              <a:t>‘deck’ 열만 이 조건에 해당되어 제거됨</a:t>
            </a:r>
            <a:endParaRPr/>
          </a:p>
        </p:txBody>
      </p:sp>
      <p:sp>
        <p:nvSpPr>
          <p:cNvPr id="6845" name="Google Shape;6845;p3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3" name="Shape 6863"/>
        <p:cNvGrpSpPr/>
        <p:nvPr/>
      </p:nvGrpSpPr>
      <p:grpSpPr>
        <a:xfrm>
          <a:off x="0" y="0"/>
          <a:ext cx="0" cy="0"/>
          <a:chOff x="0" y="0"/>
          <a:chExt cx="0" cy="0"/>
        </a:xfrm>
      </p:grpSpPr>
      <p:sp>
        <p:nvSpPr>
          <p:cNvPr id="6864" name="Google Shape;6864;p3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5" name="Google Shape;6865;p3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how=any 옵션은 NaN값이 하나라도 존재하면 삭제함</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66" name="Google Shape;6866;p3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5" name="Shape 6885"/>
        <p:cNvGrpSpPr/>
        <p:nvPr/>
      </p:nvGrpSpPr>
      <p:grpSpPr>
        <a:xfrm>
          <a:off x="0" y="0"/>
          <a:ext cx="0" cy="0"/>
          <a:chOff x="0" y="0"/>
          <a:chExt cx="0" cy="0"/>
        </a:xfrm>
      </p:grpSpPr>
      <p:sp>
        <p:nvSpPr>
          <p:cNvPr id="6886" name="Google Shape;6886;p3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7" name="Google Shape;6887;p3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누락데이터의 양이 많을 경우 삭제하면 데이터 분석의 정확도는 떨어진다. 따라서 데이터의 일부가 누락되더라도 나머지를 살려서 데이터 분석 시 활용하는 것이 좋다.</a:t>
            </a:r>
            <a:endParaRPr/>
          </a:p>
          <a:p>
            <a:pPr indent="0" lvl="0" marL="0" marR="0" rtl="0" algn="l">
              <a:lnSpc>
                <a:spcPct val="100000"/>
              </a:lnSpc>
              <a:spcBef>
                <a:spcPts val="0"/>
              </a:spcBef>
              <a:spcAft>
                <a:spcPts val="0"/>
              </a:spcAft>
              <a:buClr>
                <a:schemeClr val="dk1"/>
              </a:buClr>
              <a:buSzPts val="1200"/>
              <a:buFont typeface="Malgun Gothic"/>
              <a:buNone/>
            </a:pPr>
            <a:r>
              <a:rPr lang="en-US"/>
              <a:t>누락 데이터를 바꿔서 대체할 수도 있다. 이 때 대체할 값으로는 데이터 분포의 특성을 잘 나타내는 평균값, 최빈값 등을 활용</a:t>
            </a:r>
            <a:endParaRPr/>
          </a:p>
        </p:txBody>
      </p:sp>
      <p:sp>
        <p:nvSpPr>
          <p:cNvPr id="6888" name="Google Shape;6888;p3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7" name="Shape 6907"/>
        <p:cNvGrpSpPr/>
        <p:nvPr/>
      </p:nvGrpSpPr>
      <p:grpSpPr>
        <a:xfrm>
          <a:off x="0" y="0"/>
          <a:ext cx="0" cy="0"/>
          <a:chOff x="0" y="0"/>
          <a:chExt cx="0" cy="0"/>
        </a:xfrm>
      </p:grpSpPr>
      <p:sp>
        <p:nvSpPr>
          <p:cNvPr id="6908" name="Google Shape;6908;p3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9" name="Google Shape;6909;p3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누락데이터의 양이 많을 경우 삭제하면 데이터 분석의 정확도는 떨어진다. 따라서 데이터의 일부가 누락되더라도 나머지를 살려서 데이터 분석 시 활용하는 것이 좋다.</a:t>
            </a:r>
            <a:endParaRPr/>
          </a:p>
          <a:p>
            <a:pPr indent="0" lvl="0" marL="0" marR="0" rtl="0" algn="l">
              <a:lnSpc>
                <a:spcPct val="100000"/>
              </a:lnSpc>
              <a:spcBef>
                <a:spcPts val="0"/>
              </a:spcBef>
              <a:spcAft>
                <a:spcPts val="0"/>
              </a:spcAft>
              <a:buClr>
                <a:schemeClr val="dk1"/>
              </a:buClr>
              <a:buSzPts val="1200"/>
              <a:buFont typeface="Malgun Gothic"/>
              <a:buNone/>
            </a:pPr>
            <a:r>
              <a:rPr lang="en-US"/>
              <a:t>누락 데이터를 바꿔서 대체할 수도 있다. 이 때 대체할 값으로는 데이터 분포의 특성을 잘 나타내는 평균값, 최빈값 등을 활용</a:t>
            </a:r>
            <a:endParaRPr/>
          </a:p>
        </p:txBody>
      </p:sp>
      <p:sp>
        <p:nvSpPr>
          <p:cNvPr id="6910" name="Google Shape;6910;p3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8" name="Shape 6928"/>
        <p:cNvGrpSpPr/>
        <p:nvPr/>
      </p:nvGrpSpPr>
      <p:grpSpPr>
        <a:xfrm>
          <a:off x="0" y="0"/>
          <a:ext cx="0" cy="0"/>
          <a:chOff x="0" y="0"/>
          <a:chExt cx="0" cy="0"/>
        </a:xfrm>
      </p:grpSpPr>
      <p:sp>
        <p:nvSpPr>
          <p:cNvPr id="6929" name="Google Shape;6929;p3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0" name="Google Shape;6930;p3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누락데이터의 양이 많을 경우 삭제하면 데이터 분석의 정확도는 떨어진다. 따라서 데이터의 일부가 누락되더라도 나머지를 살려서 데이터 분석 시 활용하는 것이 좋다.</a:t>
            </a:r>
            <a:endParaRPr/>
          </a:p>
          <a:p>
            <a:pPr indent="0" lvl="0" marL="0" marR="0" rtl="0" algn="l">
              <a:lnSpc>
                <a:spcPct val="100000"/>
              </a:lnSpc>
              <a:spcBef>
                <a:spcPts val="0"/>
              </a:spcBef>
              <a:spcAft>
                <a:spcPts val="0"/>
              </a:spcAft>
              <a:buClr>
                <a:schemeClr val="dk1"/>
              </a:buClr>
              <a:buSzPts val="1200"/>
              <a:buFont typeface="Malgun Gothic"/>
              <a:buNone/>
            </a:pPr>
            <a:r>
              <a:rPr lang="en-US"/>
              <a:t>누락 데이터를 바꿔서 대체할 수도 있다. 이 때 대체할 값으로는 데이터 분포의 특성을 잘 나타내는 평균값, 최빈값 등을 활용</a:t>
            </a:r>
            <a:endParaRPr/>
          </a:p>
        </p:txBody>
      </p:sp>
      <p:sp>
        <p:nvSpPr>
          <p:cNvPr id="6931" name="Google Shape;6931;p3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47" name="Google Shape;1147;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9" name="Shape 6949"/>
        <p:cNvGrpSpPr/>
        <p:nvPr/>
      </p:nvGrpSpPr>
      <p:grpSpPr>
        <a:xfrm>
          <a:off x="0" y="0"/>
          <a:ext cx="0" cy="0"/>
          <a:chOff x="0" y="0"/>
          <a:chExt cx="0" cy="0"/>
        </a:xfrm>
      </p:grpSpPr>
      <p:sp>
        <p:nvSpPr>
          <p:cNvPr id="6950" name="Google Shape;6950;p3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1" name="Google Shape;6951;p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승선 도시를 나타내는 ‘embark_town’열의 일부 확인</a:t>
            </a:r>
            <a:endParaRPr/>
          </a:p>
        </p:txBody>
      </p:sp>
      <p:sp>
        <p:nvSpPr>
          <p:cNvPr id="6952" name="Google Shape;6952;p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1" name="Shape 6971"/>
        <p:cNvGrpSpPr/>
        <p:nvPr/>
      </p:nvGrpSpPr>
      <p:grpSpPr>
        <a:xfrm>
          <a:off x="0" y="0"/>
          <a:ext cx="0" cy="0"/>
          <a:chOff x="0" y="0"/>
          <a:chExt cx="0" cy="0"/>
        </a:xfrm>
      </p:grpSpPr>
      <p:sp>
        <p:nvSpPr>
          <p:cNvPr id="6972" name="Google Shape;6972;p3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3" name="Google Shape;6973;p3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승선 도시를 나타내는 ‘embark_town’열의 일부 확인</a:t>
            </a:r>
            <a:endParaRPr/>
          </a:p>
        </p:txBody>
      </p:sp>
      <p:sp>
        <p:nvSpPr>
          <p:cNvPr id="6974" name="Google Shape;6974;p3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2" name="Shape 6992"/>
        <p:cNvGrpSpPr/>
        <p:nvPr/>
      </p:nvGrpSpPr>
      <p:grpSpPr>
        <a:xfrm>
          <a:off x="0" y="0"/>
          <a:ext cx="0" cy="0"/>
          <a:chOff x="0" y="0"/>
          <a:chExt cx="0" cy="0"/>
        </a:xfrm>
      </p:grpSpPr>
      <p:sp>
        <p:nvSpPr>
          <p:cNvPr id="6993" name="Google Shape;6993;p3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4" name="Google Shape;6994;p3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 value_counts() 메소드를 사용하면 승선도시별 승객 수를 찾을 수 있다.</a:t>
            </a:r>
            <a:endParaRPr/>
          </a:p>
          <a:p>
            <a:pPr indent="0" lvl="0" marL="0" marR="0" rtl="0" algn="l">
              <a:lnSpc>
                <a:spcPct val="100000"/>
              </a:lnSpc>
              <a:spcBef>
                <a:spcPts val="0"/>
              </a:spcBef>
              <a:spcAft>
                <a:spcPts val="0"/>
              </a:spcAft>
              <a:buClr>
                <a:schemeClr val="dk1"/>
              </a:buClr>
              <a:buSzPts val="1200"/>
              <a:buFont typeface="Malgun Gothic"/>
              <a:buNone/>
            </a:pPr>
            <a:r>
              <a:rPr lang="en-US"/>
              <a:t> idxmax()메소드로 가장 큰 값을 갖는 도시를 찾는다.</a:t>
            </a:r>
            <a:endParaRPr/>
          </a:p>
          <a:p>
            <a:pPr indent="0" lvl="0" marL="0" marR="0" rtl="0" algn="l">
              <a:lnSpc>
                <a:spcPct val="100000"/>
              </a:lnSpc>
              <a:spcBef>
                <a:spcPts val="0"/>
              </a:spcBef>
              <a:spcAft>
                <a:spcPts val="0"/>
              </a:spcAft>
              <a:buClr>
                <a:schemeClr val="dk1"/>
              </a:buClr>
              <a:buSzPts val="1200"/>
              <a:buFont typeface="Malgun Gothic"/>
              <a:buNone/>
            </a:pPr>
            <a:r>
              <a:rPr lang="en-US"/>
              <a:t> 누락 데이터들은 최빈값(Southampton)으로 변경됨</a:t>
            </a:r>
            <a:endParaRPr/>
          </a:p>
        </p:txBody>
      </p:sp>
      <p:sp>
        <p:nvSpPr>
          <p:cNvPr id="6995" name="Google Shape;6995;p3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3" name="Shape 7013"/>
        <p:cNvGrpSpPr/>
        <p:nvPr/>
      </p:nvGrpSpPr>
      <p:grpSpPr>
        <a:xfrm>
          <a:off x="0" y="0"/>
          <a:ext cx="0" cy="0"/>
          <a:chOff x="0" y="0"/>
          <a:chExt cx="0" cy="0"/>
        </a:xfrm>
      </p:grpSpPr>
      <p:sp>
        <p:nvSpPr>
          <p:cNvPr id="7014" name="Google Shape;7014;p3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5" name="Google Shape;7015;p3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rPr lang="en-US"/>
              <a:t> value_counts() 메소드를 사용하면 승선도시별 승객 수를 찾을 수 있다.</a:t>
            </a:r>
            <a:endParaRPr/>
          </a:p>
          <a:p>
            <a:pPr indent="0" lvl="0" marL="0" marR="0" rtl="0" algn="l">
              <a:lnSpc>
                <a:spcPct val="100000"/>
              </a:lnSpc>
              <a:spcBef>
                <a:spcPts val="0"/>
              </a:spcBef>
              <a:spcAft>
                <a:spcPts val="0"/>
              </a:spcAft>
              <a:buClr>
                <a:schemeClr val="dk1"/>
              </a:buClr>
              <a:buSzPts val="1200"/>
              <a:buFont typeface="Malgun Gothic"/>
              <a:buNone/>
            </a:pPr>
            <a:r>
              <a:rPr lang="en-US"/>
              <a:t> idxmax()메소드로 가장 큰 값을 갖는 도시를 찾는다.</a:t>
            </a:r>
            <a:endParaRPr/>
          </a:p>
          <a:p>
            <a:pPr indent="0" lvl="0" marL="0" marR="0" rtl="0" algn="l">
              <a:lnSpc>
                <a:spcPct val="100000"/>
              </a:lnSpc>
              <a:spcBef>
                <a:spcPts val="0"/>
              </a:spcBef>
              <a:spcAft>
                <a:spcPts val="0"/>
              </a:spcAft>
              <a:buClr>
                <a:schemeClr val="dk1"/>
              </a:buClr>
              <a:buSzPts val="1200"/>
              <a:buFont typeface="Malgun Gothic"/>
              <a:buNone/>
            </a:pPr>
            <a:r>
              <a:rPr lang="en-US"/>
              <a:t> 누락 데이터들은 최빈값(Southampton)으로 변경됨</a:t>
            </a:r>
            <a:endParaRPr/>
          </a:p>
        </p:txBody>
      </p:sp>
      <p:sp>
        <p:nvSpPr>
          <p:cNvPr id="7016" name="Google Shape;7016;p3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p3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5" name="Google Shape;7035;p3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fillna() 메소드에 method=‘ffill’ 옵션을 추가하면 NaN이 있는 행의 직전 행에 있는 값으로 바꿈</a:t>
            </a:r>
            <a:endParaRPr/>
          </a:p>
          <a:p>
            <a:pPr indent="0" lvl="0" marL="0" marR="0" rtl="0" algn="l">
              <a:lnSpc>
                <a:spcPct val="100000"/>
              </a:lnSpc>
              <a:spcBef>
                <a:spcPts val="0"/>
              </a:spcBef>
              <a:spcAft>
                <a:spcPts val="0"/>
              </a:spcAft>
              <a:buClr>
                <a:schemeClr val="dk1"/>
              </a:buClr>
              <a:buSzPts val="1200"/>
              <a:buFont typeface="Malgun Gothic"/>
              <a:buNone/>
            </a:pPr>
            <a:r>
              <a:rPr lang="en-US"/>
              <a:t>method=‘bfill’ 옵션은 NaN이 있는 행의 바로 다음 행에 있는 값으로 바꿈</a:t>
            </a:r>
            <a:endParaRPr/>
          </a:p>
        </p:txBody>
      </p:sp>
      <p:sp>
        <p:nvSpPr>
          <p:cNvPr id="7036" name="Google Shape;7036;p3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0" name="Shape 7050"/>
        <p:cNvGrpSpPr/>
        <p:nvPr/>
      </p:nvGrpSpPr>
      <p:grpSpPr>
        <a:xfrm>
          <a:off x="0" y="0"/>
          <a:ext cx="0" cy="0"/>
          <a:chOff x="0" y="0"/>
          <a:chExt cx="0" cy="0"/>
        </a:xfrm>
      </p:grpSpPr>
      <p:sp>
        <p:nvSpPr>
          <p:cNvPr id="7051" name="Google Shape;7051;p3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2" name="Google Shape;7052;p3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053" name="Google Shape;7053;p3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1" name="Shape 7071"/>
        <p:cNvGrpSpPr/>
        <p:nvPr/>
      </p:nvGrpSpPr>
      <p:grpSpPr>
        <a:xfrm>
          <a:off x="0" y="0"/>
          <a:ext cx="0" cy="0"/>
          <a:chOff x="0" y="0"/>
          <a:chExt cx="0" cy="0"/>
        </a:xfrm>
      </p:grpSpPr>
      <p:sp>
        <p:nvSpPr>
          <p:cNvPr id="7072" name="Google Shape;7072;p3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3" name="Google Shape;7073;p3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074" name="Google Shape;7074;p3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2" name="Shape 7092"/>
        <p:cNvGrpSpPr/>
        <p:nvPr/>
      </p:nvGrpSpPr>
      <p:grpSpPr>
        <a:xfrm>
          <a:off x="0" y="0"/>
          <a:ext cx="0" cy="0"/>
          <a:chOff x="0" y="0"/>
          <a:chExt cx="0" cy="0"/>
        </a:xfrm>
      </p:grpSpPr>
      <p:sp>
        <p:nvSpPr>
          <p:cNvPr id="7093" name="Google Shape;7093;p3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4" name="Google Shape;7094;p3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095" name="Google Shape;7095;p3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2" name="Shape 7112"/>
        <p:cNvGrpSpPr/>
        <p:nvPr/>
      </p:nvGrpSpPr>
      <p:grpSpPr>
        <a:xfrm>
          <a:off x="0" y="0"/>
          <a:ext cx="0" cy="0"/>
          <a:chOff x="0" y="0"/>
          <a:chExt cx="0" cy="0"/>
        </a:xfrm>
      </p:grpSpPr>
      <p:sp>
        <p:nvSpPr>
          <p:cNvPr id="7113" name="Google Shape;7113;p3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4" name="Google Shape;7114;p3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0행의 데이터는 뒤에 나오는 1행의 데이터와 같지만 처음 나오는 값이다. 즉 비교할 데이터가 없기에 중복이 아니라는 점에서 False임</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15" name="Google Shape;7115;p3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3" name="Shape 7133"/>
        <p:cNvGrpSpPr/>
        <p:nvPr/>
      </p:nvGrpSpPr>
      <p:grpSpPr>
        <a:xfrm>
          <a:off x="0" y="0"/>
          <a:ext cx="0" cy="0"/>
          <a:chOff x="0" y="0"/>
          <a:chExt cx="0" cy="0"/>
        </a:xfrm>
      </p:grpSpPr>
      <p:sp>
        <p:nvSpPr>
          <p:cNvPr id="7134" name="Google Shape;7134;p3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5" name="Google Shape;7135;p3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원본 객체를 변경하려면 inplace=True 옵션을 추가한다.</a:t>
            </a:r>
            <a:endParaRPr/>
          </a:p>
        </p:txBody>
      </p:sp>
      <p:sp>
        <p:nvSpPr>
          <p:cNvPr id="7136" name="Google Shape;7136;p3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66" name="Google Shape;116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4" name="Shape 7154"/>
        <p:cNvGrpSpPr/>
        <p:nvPr/>
      </p:nvGrpSpPr>
      <p:grpSpPr>
        <a:xfrm>
          <a:off x="0" y="0"/>
          <a:ext cx="0" cy="0"/>
          <a:chOff x="0" y="0"/>
          <a:chExt cx="0" cy="0"/>
        </a:xfrm>
      </p:grpSpPr>
      <p:sp>
        <p:nvSpPr>
          <p:cNvPr id="7155" name="Google Shape;7155;p3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6" name="Google Shape;7156;p3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157" name="Google Shape;7157;p3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4" name="Shape 7174"/>
        <p:cNvGrpSpPr/>
        <p:nvPr/>
      </p:nvGrpSpPr>
      <p:grpSpPr>
        <a:xfrm>
          <a:off x="0" y="0"/>
          <a:ext cx="0" cy="0"/>
          <a:chOff x="0" y="0"/>
          <a:chExt cx="0" cy="0"/>
        </a:xfrm>
      </p:grpSpPr>
      <p:sp>
        <p:nvSpPr>
          <p:cNvPr id="7175" name="Google Shape;7175;p38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6" name="Google Shape;7176;p3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177" name="Google Shape;7177;p3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5" name="Shape 7195"/>
        <p:cNvGrpSpPr/>
        <p:nvPr/>
      </p:nvGrpSpPr>
      <p:grpSpPr>
        <a:xfrm>
          <a:off x="0" y="0"/>
          <a:ext cx="0" cy="0"/>
          <a:chOff x="0" y="0"/>
          <a:chExt cx="0" cy="0"/>
        </a:xfrm>
      </p:grpSpPr>
      <p:sp>
        <p:nvSpPr>
          <p:cNvPr id="7196" name="Google Shape;7196;p3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7" name="Google Shape;7197;p3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we have an example of derived variables.</a:t>
            </a:r>
            <a:endParaRPr/>
          </a:p>
          <a:p>
            <a:pPr indent="0" lvl="0" marL="0" marR="0" rtl="0" algn="l">
              <a:lnSpc>
                <a:spcPct val="100000"/>
              </a:lnSpc>
              <a:spcBef>
                <a:spcPts val="0"/>
              </a:spcBef>
              <a:spcAft>
                <a:spcPts val="0"/>
              </a:spcAft>
              <a:buClr>
                <a:schemeClr val="dk1"/>
              </a:buClr>
              <a:buSzPts val="1200"/>
              <a:buFont typeface="Malgun Gothic"/>
              <a:buNone/>
            </a:pPr>
            <a:r>
              <a:rPr lang="en-US"/>
              <a:t>Similarly, we can make derived variables out of the “Time” variable: we could create “Hour”, “Minute”, “Second” derived variables. </a:t>
            </a:r>
            <a:endParaRPr/>
          </a:p>
        </p:txBody>
      </p:sp>
      <p:sp>
        <p:nvSpPr>
          <p:cNvPr id="7198" name="Google Shape;7198;p3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2" name="Shape 7212"/>
        <p:cNvGrpSpPr/>
        <p:nvPr/>
      </p:nvGrpSpPr>
      <p:grpSpPr>
        <a:xfrm>
          <a:off x="0" y="0"/>
          <a:ext cx="0" cy="0"/>
          <a:chOff x="0" y="0"/>
          <a:chExt cx="0" cy="0"/>
        </a:xfrm>
      </p:grpSpPr>
      <p:sp>
        <p:nvSpPr>
          <p:cNvPr id="7213" name="Google Shape;7213;p3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4" name="Google Shape;7214;p3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mbria Math"/>
              <a:buNone/>
            </a:pPr>
            <a:r>
              <a:t/>
            </a:r>
            <a:endParaRPr/>
          </a:p>
        </p:txBody>
      </p:sp>
      <p:sp>
        <p:nvSpPr>
          <p:cNvPr id="7215" name="Google Shape;7215;p3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9" name="Shape 7229"/>
        <p:cNvGrpSpPr/>
        <p:nvPr/>
      </p:nvGrpSpPr>
      <p:grpSpPr>
        <a:xfrm>
          <a:off x="0" y="0"/>
          <a:ext cx="0" cy="0"/>
          <a:chOff x="0" y="0"/>
          <a:chExt cx="0" cy="0"/>
        </a:xfrm>
      </p:grpSpPr>
      <p:sp>
        <p:nvSpPr>
          <p:cNvPr id="7230" name="Google Shape;7230;p3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1" name="Google Shape;7231;p3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Cambria Math"/>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7232" name="Google Shape;7232;p3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5" name="Shape 7245"/>
        <p:cNvGrpSpPr/>
        <p:nvPr/>
      </p:nvGrpSpPr>
      <p:grpSpPr>
        <a:xfrm>
          <a:off x="0" y="0"/>
          <a:ext cx="0" cy="0"/>
          <a:chOff x="0" y="0"/>
          <a:chExt cx="0" cy="0"/>
        </a:xfrm>
      </p:grpSpPr>
      <p:sp>
        <p:nvSpPr>
          <p:cNvPr id="7246" name="Google Shape;7246;p3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7" name="Google Shape;7247;p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100"/>
              <a:buFont typeface="Arial"/>
              <a:buNone/>
            </a:pPr>
            <a:r>
              <a:t/>
            </a:r>
            <a:endParaRPr/>
          </a:p>
          <a:p>
            <a:pPr indent="-182525" lvl="0" marL="182525" rtl="0" algn="l">
              <a:spcBef>
                <a:spcPts val="0"/>
              </a:spcBef>
              <a:spcAft>
                <a:spcPts val="0"/>
              </a:spcAft>
              <a:buClr>
                <a:srgbClr val="193EB0"/>
              </a:buClr>
              <a:buSzPts val="1300"/>
              <a:buChar char="‣"/>
            </a:pPr>
            <a:r>
              <a:rPr lang="en-US" sz="1300">
                <a:solidFill>
                  <a:srgbClr val="262626"/>
                </a:solidFill>
                <a:latin typeface="Arial"/>
                <a:ea typeface="Arial"/>
                <a:cs typeface="Arial"/>
                <a:sym typeface="Arial"/>
              </a:rPr>
              <a:t>Principal components with or without dimensional reduction can be regarded derived variables.       </a:t>
            </a:r>
            <a:endParaRPr sz="1400">
              <a:latin typeface="Arial"/>
              <a:ea typeface="Arial"/>
              <a:cs typeface="Arial"/>
              <a:sym typeface="Arial"/>
            </a:endParaRPr>
          </a:p>
          <a:p>
            <a:pPr indent="-182525" lvl="0" marL="182525" rtl="0" algn="l">
              <a:spcBef>
                <a:spcPts val="800"/>
              </a:spcBef>
              <a:spcAft>
                <a:spcPts val="0"/>
              </a:spcAft>
              <a:buClr>
                <a:srgbClr val="193EB0"/>
              </a:buClr>
              <a:buSzPts val="1300"/>
              <a:buChar char="‣"/>
            </a:pPr>
            <a:r>
              <a:rPr lang="en-US" sz="1300">
                <a:solidFill>
                  <a:srgbClr val="262626"/>
                </a:solidFill>
                <a:latin typeface="Arial"/>
                <a:ea typeface="Arial"/>
                <a:cs typeface="Arial"/>
                <a:sym typeface="Arial"/>
              </a:rPr>
              <a:t>In general, rotated coordinates can be regarded as derived variables.</a:t>
            </a:r>
            <a:endParaRPr sz="1400">
              <a:latin typeface="Arial"/>
              <a:ea typeface="Arial"/>
              <a:cs typeface="Arial"/>
              <a:sym typeface="Arial"/>
            </a:endParaRPr>
          </a:p>
          <a:p>
            <a:pPr indent="-182525" lvl="0" marL="182525" rtl="0" algn="l">
              <a:spcBef>
                <a:spcPts val="800"/>
              </a:spcBef>
              <a:spcAft>
                <a:spcPts val="0"/>
              </a:spcAft>
              <a:buClr>
                <a:srgbClr val="193EB0"/>
              </a:buClr>
              <a:buSzPts val="1300"/>
              <a:buChar char="‣"/>
            </a:pPr>
            <a:r>
              <a:rPr lang="en-US" sz="1300">
                <a:solidFill>
                  <a:srgbClr val="262626"/>
                </a:solidFill>
                <a:latin typeface="Arial"/>
                <a:ea typeface="Arial"/>
                <a:cs typeface="Arial"/>
                <a:sym typeface="Arial"/>
              </a:rPr>
              <a:t>We can apply mathematical functions such as 𝑙𝑜𝑔⁡() to a variable to create its derived variable.</a:t>
            </a:r>
            <a:endParaRPr sz="14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3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300">
                <a:solidFill>
                  <a:srgbClr val="202124"/>
                </a:solidFill>
                <a:highlight>
                  <a:srgbClr val="F8F9FA"/>
                </a:highlight>
                <a:latin typeface="Arial"/>
                <a:ea typeface="Arial"/>
                <a:cs typeface="Arial"/>
                <a:sym typeface="Arial"/>
              </a:rPr>
              <a:t>차원 축소가 있거나 없는 주성분은 파생 변수로 간주될 수 있습니다.       </a:t>
            </a:r>
            <a:endParaRPr sz="13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300">
                <a:solidFill>
                  <a:srgbClr val="202124"/>
                </a:solidFill>
                <a:highlight>
                  <a:srgbClr val="F8F9FA"/>
                </a:highlight>
                <a:latin typeface="Arial"/>
                <a:ea typeface="Arial"/>
                <a:cs typeface="Arial"/>
                <a:sym typeface="Arial"/>
              </a:rPr>
              <a:t>일반적으로 회전된 좌표는 파생변수로 간주될 수 있습니다.</a:t>
            </a:r>
            <a:endParaRPr sz="13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300">
                <a:solidFill>
                  <a:srgbClr val="202124"/>
                </a:solidFill>
                <a:highlight>
                  <a:srgbClr val="F8F9FA"/>
                </a:highlight>
                <a:latin typeface="Arial"/>
                <a:ea typeface="Arial"/>
                <a:cs typeface="Arial"/>
                <a:sym typeface="Arial"/>
              </a:rPr>
              <a:t>𝑙𝑜𝑔⁡()와 같은 수학 함수를 변수에 적용하여 파생 변수를 만들 수 있습니다.</a:t>
            </a:r>
            <a:endParaRPr sz="13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sz="1600">
                <a:solidFill>
                  <a:srgbClr val="202124"/>
                </a:solidFill>
                <a:highlight>
                  <a:srgbClr val="F8F9FA"/>
                </a:highlight>
                <a:latin typeface="Arial"/>
                <a:ea typeface="Arial"/>
                <a:cs typeface="Arial"/>
                <a:sym typeface="Arial"/>
              </a:rPr>
              <a:t>log()를 사용하면 양으로 편향된 분포를 개선하여 보다 "정상"으로 만들 수 있습니다.</a:t>
            </a:r>
            <a:endParaRPr sz="16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1300">
                <a:solidFill>
                  <a:srgbClr val="202124"/>
                </a:solidFill>
                <a:highlight>
                  <a:srgbClr val="F8F9FA"/>
                </a:highlight>
                <a:latin typeface="Arial"/>
                <a:ea typeface="Arial"/>
                <a:cs typeface="Arial"/>
                <a:sym typeface="Arial"/>
              </a:rPr>
              <a:t>파생변수의 개념을 더욱 일반화할 수 있습니다.</a:t>
            </a:r>
            <a:endParaRPr sz="13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300">
                <a:solidFill>
                  <a:srgbClr val="202124"/>
                </a:solidFill>
                <a:highlight>
                  <a:srgbClr val="F8F9FA"/>
                </a:highlight>
                <a:latin typeface="Arial"/>
                <a:ea typeface="Arial"/>
                <a:cs typeface="Arial"/>
                <a:sym typeface="Arial"/>
              </a:rPr>
              <a:t>우리가 보게 될 주요 구성요소는 다른 구성요소에서 파생된 변수이기도 합니다.</a:t>
            </a:r>
            <a:endParaRPr sz="13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300">
                <a:solidFill>
                  <a:srgbClr val="202124"/>
                </a:solidFill>
                <a:highlight>
                  <a:srgbClr val="F8F9FA"/>
                </a:highlight>
                <a:latin typeface="Arial"/>
                <a:ea typeface="Arial"/>
                <a:cs typeface="Arial"/>
                <a:sym typeface="Arial"/>
              </a:rPr>
              <a:t>수학적 함수와 표현식을 적용하여 파생 변수를 변환하고 생성할 수 있습니다.</a:t>
            </a:r>
            <a:endParaRPr sz="13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48" name="Google Shape;7248;p3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p3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8" name="Google Shape;7268;p3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sz="1500">
                <a:solidFill>
                  <a:srgbClr val="202124"/>
                </a:solidFill>
                <a:highlight>
                  <a:srgbClr val="F8F9FA"/>
                </a:highlight>
                <a:latin typeface="Arial"/>
                <a:ea typeface="Arial"/>
                <a:cs typeface="Arial"/>
                <a:sym typeface="Arial"/>
              </a:rPr>
              <a:t>범주형 변수를 다루는 것은 데이터 준비에서 매우 중요한 부분입니다.</a:t>
            </a:r>
            <a:endParaRPr sz="15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5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1500">
                <a:solidFill>
                  <a:srgbClr val="202124"/>
                </a:solidFill>
                <a:highlight>
                  <a:srgbClr val="F8F9FA"/>
                </a:highlight>
                <a:latin typeface="Arial"/>
                <a:ea typeface="Arial"/>
                <a:cs typeface="Arial"/>
                <a:sym typeface="Arial"/>
              </a:rPr>
              <a:t>더미 변수를 만드는 것도 한 가지 방법입니다.</a:t>
            </a:r>
            <a:endParaRPr sz="15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5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500">
              <a:solidFill>
                <a:srgbClr val="202124"/>
              </a:solidFill>
              <a:highlight>
                <a:srgbClr val="F8F9FA"/>
              </a:highlight>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b="1" lang="en-US" sz="1050">
                <a:solidFill>
                  <a:srgbClr val="202122"/>
                </a:solidFill>
                <a:highlight>
                  <a:srgbClr val="FFFFFF"/>
                </a:highlight>
                <a:latin typeface="Arial"/>
                <a:ea typeface="Arial"/>
                <a:cs typeface="Arial"/>
                <a:sym typeface="Arial"/>
              </a:rPr>
              <a:t>가변수</a:t>
            </a:r>
            <a:r>
              <a:rPr lang="en-US" sz="1050">
                <a:solidFill>
                  <a:srgbClr val="202122"/>
                </a:solidFill>
                <a:highlight>
                  <a:srgbClr val="FFFFFF"/>
                </a:highlight>
                <a:latin typeface="Arial"/>
                <a:ea typeface="Arial"/>
                <a:cs typeface="Arial"/>
                <a:sym typeface="Arial"/>
              </a:rPr>
              <a:t>(Dummy variable, 假變數)란 독립변수를 0과 1로 변환한 변수를 의미한다.</a:t>
            </a:r>
            <a:endParaRPr sz="1050">
              <a:solidFill>
                <a:srgbClr val="202122"/>
              </a:solidFill>
              <a:highlight>
                <a:srgbClr val="FFFFFF"/>
              </a:highlight>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latin typeface="Arial"/>
                <a:ea typeface="Arial"/>
                <a:cs typeface="Arial"/>
                <a:sym typeface="Arial"/>
              </a:rPr>
              <a:t>일반적인 경우 그 사실 여부에 대해 예/아니오로 확인 가능한 질적 변수(예: 남자인가? 대학교를 졸업했는가?)는 회귀 분석에 </a:t>
            </a:r>
            <a:r>
              <a:rPr b="1" lang="en-US" sz="1050">
                <a:solidFill>
                  <a:srgbClr val="202122"/>
                </a:solidFill>
                <a:highlight>
                  <a:srgbClr val="FFFFFF"/>
                </a:highlight>
                <a:latin typeface="Arial"/>
                <a:ea typeface="Arial"/>
                <a:cs typeface="Arial"/>
                <a:sym typeface="Arial"/>
              </a:rPr>
              <a:t>직접</a:t>
            </a:r>
            <a:r>
              <a:rPr lang="en-US" sz="1050">
                <a:solidFill>
                  <a:srgbClr val="202122"/>
                </a:solidFill>
                <a:highlight>
                  <a:srgbClr val="FFFFFF"/>
                </a:highlight>
                <a:latin typeface="Arial"/>
                <a:ea typeface="Arial"/>
                <a:cs typeface="Arial"/>
                <a:sym typeface="Arial"/>
              </a:rPr>
              <a:t> 투입하는 것이 불가능하다. 이러한 질적 변수를 회귀분석에 사용하기 위해 그 가부를 0 혹은 1 의 숫자 형태로 대응시킨 변수를 가변수라 한다.</a:t>
            </a:r>
            <a:endParaRPr sz="1050">
              <a:solidFill>
                <a:srgbClr val="202122"/>
              </a:solidFill>
              <a:highlight>
                <a:srgbClr val="FFFFFF"/>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5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15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69" name="Google Shape;7269;p3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2" name="Shape 7282"/>
        <p:cNvGrpSpPr/>
        <p:nvPr/>
      </p:nvGrpSpPr>
      <p:grpSpPr>
        <a:xfrm>
          <a:off x="0" y="0"/>
          <a:ext cx="0" cy="0"/>
          <a:chOff x="0" y="0"/>
          <a:chExt cx="0" cy="0"/>
        </a:xfrm>
      </p:grpSpPr>
      <p:sp>
        <p:nvSpPr>
          <p:cNvPr id="7283" name="Google Shape;7283;p3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4" name="Google Shape;7284;p3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더미변수의 또 다른 예. </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세 개의 범주 값은 두 개의 더미변수로 표현될 수 있다는 점에 유의하세요.</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85" name="Google Shape;7285;p3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8" name="Shape 7298"/>
        <p:cNvGrpSpPr/>
        <p:nvPr/>
      </p:nvGrpSpPr>
      <p:grpSpPr>
        <a:xfrm>
          <a:off x="0" y="0"/>
          <a:ext cx="0" cy="0"/>
          <a:chOff x="0" y="0"/>
          <a:chExt cx="0" cy="0"/>
        </a:xfrm>
      </p:grpSpPr>
      <p:sp>
        <p:nvSpPr>
          <p:cNvPr id="7299" name="Google Shape;7299;p3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0" name="Google Shape;7300;p3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38100" rtl="0" algn="l">
              <a:lnSpc>
                <a:spcPct val="114285"/>
              </a:lnSpc>
              <a:spcBef>
                <a:spcPts val="0"/>
              </a:spcBef>
              <a:spcAft>
                <a:spcPts val="0"/>
              </a:spcAft>
              <a:buClr>
                <a:schemeClr val="dk1"/>
              </a:buClr>
              <a:buSzPts val="1100"/>
              <a:buFont typeface="Arial"/>
              <a:buNone/>
            </a:pPr>
            <a:r>
              <a:rPr lang="en-US" sz="1700">
                <a:solidFill>
                  <a:srgbClr val="202124"/>
                </a:solidFill>
                <a:highlight>
                  <a:srgbClr val="F8F9FA"/>
                </a:highlight>
                <a:latin typeface="Arial"/>
                <a:ea typeface="Arial"/>
                <a:cs typeface="Arial"/>
                <a:sym typeface="Arial"/>
              </a:rPr>
              <a:t>이 경우 고유 범주 값의 개수만큼 더미변수가 존재합니다.</a:t>
            </a:r>
            <a:endParaRPr sz="17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200"/>
              <a:buFont typeface="Malgun Gothic"/>
              <a:buNone/>
            </a:pPr>
            <a:r>
              <a:rPr lang="en-US" sz="1400"/>
              <a:t>더미 변수는 범주형 변수를 수치형 변수로 변환하는 하나의 방법이며, 원-핫 인코딩은 더미 변수의 특별한 형태입니다.</a:t>
            </a:r>
            <a:endParaRPr sz="800"/>
          </a:p>
          <a:p>
            <a:pPr indent="0" lvl="0" marL="0" rtl="0" algn="l">
              <a:spcBef>
                <a:spcPts val="0"/>
              </a:spcBef>
              <a:spcAft>
                <a:spcPts val="0"/>
              </a:spcAft>
              <a:buClr>
                <a:schemeClr val="dk1"/>
              </a:buClr>
              <a:buSzPts val="1100"/>
              <a:buFont typeface="Arial"/>
              <a:buNone/>
            </a:pPr>
            <a:r>
              <a:t/>
            </a:r>
            <a:endParaRPr sz="800"/>
          </a:p>
          <a:p>
            <a:pPr indent="0" lvl="0" marL="0" marR="0" rtl="0" algn="l">
              <a:lnSpc>
                <a:spcPct val="100000"/>
              </a:lnSpc>
              <a:spcBef>
                <a:spcPts val="0"/>
              </a:spcBef>
              <a:spcAft>
                <a:spcPts val="0"/>
              </a:spcAft>
              <a:buClr>
                <a:schemeClr val="dk1"/>
              </a:buClr>
              <a:buSzPts val="1200"/>
              <a:buFont typeface="Malgun Gothic"/>
              <a:buNone/>
            </a:pPr>
            <a:r>
              <a:rPr lang="en-US" sz="1700">
                <a:solidFill>
                  <a:srgbClr val="202124"/>
                </a:solidFill>
                <a:highlight>
                  <a:srgbClr val="F8F9FA"/>
                </a:highlight>
                <a:latin typeface="Arial"/>
                <a:ea typeface="Arial"/>
                <a:cs typeface="Arial"/>
                <a:sym typeface="Arial"/>
              </a:rPr>
              <a:t>"원 핫 인코딩"은 범주형 변수를 처리하는 또 다른 방법입니다.</a:t>
            </a:r>
            <a:endParaRPr sz="17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700">
                <a:solidFill>
                  <a:srgbClr val="202124"/>
                </a:solidFill>
                <a:highlight>
                  <a:srgbClr val="F8F9FA"/>
                </a:highlight>
                <a:latin typeface="Arial"/>
                <a:ea typeface="Arial"/>
                <a:cs typeface="Arial"/>
                <a:sym typeface="Arial"/>
              </a:rPr>
              <a:t>이 예에서 변수는 정수 값을 나타내기 때문에 명확하게 범주형이 아닙니다.</a:t>
            </a:r>
            <a:endParaRPr sz="17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700">
                <a:solidFill>
                  <a:srgbClr val="202124"/>
                </a:solidFill>
                <a:highlight>
                  <a:srgbClr val="F8F9FA"/>
                </a:highlight>
                <a:latin typeface="Arial"/>
                <a:ea typeface="Arial"/>
                <a:cs typeface="Arial"/>
                <a:sym typeface="Arial"/>
              </a:rPr>
              <a:t>그러나 정수 변수를 범주형으로 간주해야 하는 상황에 처하는 경우가 많습니다.</a:t>
            </a:r>
            <a:endParaRPr sz="17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700">
                <a:solidFill>
                  <a:srgbClr val="202124"/>
                </a:solidFill>
                <a:highlight>
                  <a:srgbClr val="F8F9FA"/>
                </a:highlight>
                <a:latin typeface="Arial"/>
                <a:ea typeface="Arial"/>
                <a:cs typeface="Arial"/>
                <a:sym typeface="Arial"/>
              </a:rPr>
              <a:t>더욱이, 가능한 값의 수가 제한되어 있는 경우에는 더욱 그렇습니다.</a:t>
            </a:r>
            <a:endParaRPr sz="1700">
              <a:solidFill>
                <a:srgbClr val="202124"/>
              </a:solidFill>
              <a:highlight>
                <a:srgbClr val="F8F9FA"/>
              </a:highlight>
              <a:latin typeface="Arial"/>
              <a:ea typeface="Arial"/>
              <a:cs typeface="Arial"/>
              <a:sym typeface="Arial"/>
            </a:endParaRPr>
          </a:p>
          <a:p>
            <a:pPr indent="0" lvl="0" marL="152400" marR="190500" rtl="0" algn="l">
              <a:lnSpc>
                <a:spcPct val="114285"/>
              </a:lnSpc>
              <a:spcBef>
                <a:spcPts val="0"/>
              </a:spcBef>
              <a:spcAft>
                <a:spcPts val="0"/>
              </a:spcAft>
              <a:buClr>
                <a:schemeClr val="dk1"/>
              </a:buClr>
              <a:buSzPts val="1100"/>
              <a:buFont typeface="Arial"/>
              <a:buNone/>
            </a:pPr>
            <a:r>
              <a:rPr lang="en-US" sz="1700">
                <a:solidFill>
                  <a:srgbClr val="202124"/>
                </a:solidFill>
                <a:highlight>
                  <a:srgbClr val="F8F9FA"/>
                </a:highlight>
                <a:latin typeface="Arial"/>
                <a:ea typeface="Arial"/>
                <a:cs typeface="Arial"/>
                <a:sym typeface="Arial"/>
              </a:rPr>
              <a:t>나중에 그러한 상황에 직면하게 될 것입니다.</a:t>
            </a:r>
            <a:endParaRPr sz="17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700">
                <a:solidFill>
                  <a:srgbClr val="FF1414"/>
                </a:solidFill>
              </a:rPr>
              <a:t>더미 변수는 범주형 변수를 이진 변수로 변환하는 일반적인 기법이며, 원-핫 인코딩은 이러한 이진 변수 중 하나만이 활성화되고 나머지는 비활성화되는 특별한 형태의 더미 변수입니다.</a:t>
            </a:r>
            <a:endParaRPr sz="1700">
              <a:solidFill>
                <a:srgbClr val="FF1414"/>
              </a:solidFill>
            </a:endParaRPr>
          </a:p>
          <a:p>
            <a:pPr indent="0" lvl="0" marL="0" marR="0" rtl="0" algn="l">
              <a:lnSpc>
                <a:spcPct val="100000"/>
              </a:lnSpc>
              <a:spcBef>
                <a:spcPts val="0"/>
              </a:spcBef>
              <a:spcAft>
                <a:spcPts val="0"/>
              </a:spcAft>
              <a:buClr>
                <a:schemeClr val="dk1"/>
              </a:buClr>
              <a:buSzPts val="1200"/>
              <a:buFont typeface="Malgun Gothic"/>
              <a:buNone/>
            </a:pPr>
            <a:r>
              <a:rPr lang="en-US">
                <a:solidFill>
                  <a:srgbClr val="FF1414"/>
                </a:solidFill>
              </a:rPr>
              <a:t> </a:t>
            </a:r>
            <a:endParaRPr>
              <a:solidFill>
                <a:srgbClr val="FF1414"/>
              </a:solidFil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01" name="Google Shape;7301;p3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4" name="Shape 7314"/>
        <p:cNvGrpSpPr/>
        <p:nvPr/>
      </p:nvGrpSpPr>
      <p:grpSpPr>
        <a:xfrm>
          <a:off x="0" y="0"/>
          <a:ext cx="0" cy="0"/>
          <a:chOff x="0" y="0"/>
          <a:chExt cx="0" cy="0"/>
        </a:xfrm>
      </p:grpSpPr>
      <p:sp>
        <p:nvSpPr>
          <p:cNvPr id="7315" name="Google Shape;7315;p3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6" name="Google Shape;7316;p3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레이블 인코딩을 수행할 때는 주의해야 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레이블 인코딩은 암시적으로 임의의 크기와 순서를 적용합니다. </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이러한 알고리즘은 구성 공간을 규모와 순서에 거의 영향을 받지 않는 "패치"로 분할하기 때문에 트리형 알고리즘에서는 괜찮습니다. </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그러나 트리형이 아닌 알고리즘은 규모와 순서에 훨씬 더 민감합니다.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각 방법은 데이터의 특성과 모델에 따라 적절한 선택이 필요합니다. </a:t>
            </a:r>
            <a:r>
              <a:rPr lang="en-US" sz="2100">
                <a:solidFill>
                  <a:srgbClr val="FF1414"/>
                </a:solidFill>
                <a:highlight>
                  <a:srgbClr val="F8F9FA"/>
                </a:highlight>
                <a:latin typeface="Arial"/>
                <a:ea typeface="Arial"/>
                <a:cs typeface="Arial"/>
                <a:sym typeface="Arial"/>
              </a:rPr>
              <a:t>일반적으로, 범주형 변수의 수준이 적고 순서가 있는 경우에는 레이블 인코딩을 사용할 수 있고, 수준이 많고 순서가 없는 경우에는 원-핫 인코딩을 사용하는 것이 좋습니다.</a:t>
            </a:r>
            <a:endParaRPr sz="2100">
              <a:solidFill>
                <a:srgbClr val="FF141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17" name="Google Shape;7317;p3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 name="Google Shape;119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92" name="Google Shape;119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7" name="Shape 7327"/>
        <p:cNvGrpSpPr/>
        <p:nvPr/>
      </p:nvGrpSpPr>
      <p:grpSpPr>
        <a:xfrm>
          <a:off x="0" y="0"/>
          <a:ext cx="0" cy="0"/>
          <a:chOff x="0" y="0"/>
          <a:chExt cx="0" cy="0"/>
        </a:xfrm>
      </p:grpSpPr>
      <p:sp>
        <p:nvSpPr>
          <p:cNvPr id="7328" name="Google Shape;7328;p3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9" name="Google Shape;7329;p3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지금까지 우리는 범주형 변수가 어떤 방식으로든 처리되어야 한다는 점을 살펴보았습니다.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그러나 의도적으로 반대 방향으로 갈 수도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숫자 변수를 범주형으로 변환한 다음 더미 변수 등으로 처리합니다.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이 방법은 원래 숫자 변수(x, 독립변수)가 반응 변수(y, 종속변수)에 비선형적이고 복잡한 패턴을 도입하는 경우 효과적일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7330" name="Google Shape;7330;p3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3" name="Shape 7343"/>
        <p:cNvGrpSpPr/>
        <p:nvPr/>
      </p:nvGrpSpPr>
      <p:grpSpPr>
        <a:xfrm>
          <a:off x="0" y="0"/>
          <a:ext cx="0" cy="0"/>
          <a:chOff x="0" y="0"/>
          <a:chExt cx="0" cy="0"/>
        </a:xfrm>
      </p:grpSpPr>
      <p:sp>
        <p:nvSpPr>
          <p:cNvPr id="7344" name="Google Shape;7344;p3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5" name="Google Shape;7345;p3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https://archive.ics.uci.edu/dataset/9/auto+mpg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46" name="Google Shape;7346;p3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5" name="Shape 7365"/>
        <p:cNvGrpSpPr/>
        <p:nvPr/>
      </p:nvGrpSpPr>
      <p:grpSpPr>
        <a:xfrm>
          <a:off x="0" y="0"/>
          <a:ext cx="0" cy="0"/>
          <a:chOff x="0" y="0"/>
          <a:chExt cx="0" cy="0"/>
        </a:xfrm>
      </p:grpSpPr>
      <p:sp>
        <p:nvSpPr>
          <p:cNvPr id="7366" name="Google Shape;7366;p4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7" name="Google Shape;7367;p4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368" name="Google Shape;7368;p4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5" name="Shape 7385"/>
        <p:cNvGrpSpPr/>
        <p:nvPr/>
      </p:nvGrpSpPr>
      <p:grpSpPr>
        <a:xfrm>
          <a:off x="0" y="0"/>
          <a:ext cx="0" cy="0"/>
          <a:chOff x="0" y="0"/>
          <a:chExt cx="0" cy="0"/>
        </a:xfrm>
      </p:grpSpPr>
      <p:sp>
        <p:nvSpPr>
          <p:cNvPr id="7386" name="Google Shape;7386;p4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7" name="Google Shape;7387;p4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388" name="Google Shape;7388;p4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5" name="Shape 7405"/>
        <p:cNvGrpSpPr/>
        <p:nvPr/>
      </p:nvGrpSpPr>
      <p:grpSpPr>
        <a:xfrm>
          <a:off x="0" y="0"/>
          <a:ext cx="0" cy="0"/>
          <a:chOff x="0" y="0"/>
          <a:chExt cx="0" cy="0"/>
        </a:xfrm>
      </p:grpSpPr>
      <p:sp>
        <p:nvSpPr>
          <p:cNvPr id="7406" name="Google Shape;7406;p4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7" name="Google Shape;7407;p4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408" name="Google Shape;7408;p4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5" name="Shape 7425"/>
        <p:cNvGrpSpPr/>
        <p:nvPr/>
      </p:nvGrpSpPr>
      <p:grpSpPr>
        <a:xfrm>
          <a:off x="0" y="0"/>
          <a:ext cx="0" cy="0"/>
          <a:chOff x="0" y="0"/>
          <a:chExt cx="0" cy="0"/>
        </a:xfrm>
      </p:grpSpPr>
      <p:sp>
        <p:nvSpPr>
          <p:cNvPr id="7426" name="Google Shape;7426;p4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7" name="Google Shape;7427;p4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428" name="Google Shape;7428;p4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5" name="Shape 7445"/>
        <p:cNvGrpSpPr/>
        <p:nvPr/>
      </p:nvGrpSpPr>
      <p:grpSpPr>
        <a:xfrm>
          <a:off x="0" y="0"/>
          <a:ext cx="0" cy="0"/>
          <a:chOff x="0" y="0"/>
          <a:chExt cx="0" cy="0"/>
        </a:xfrm>
      </p:grpSpPr>
      <p:sp>
        <p:nvSpPr>
          <p:cNvPr id="7446" name="Google Shape;7446;p4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7" name="Google Shape;7447;p4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448" name="Google Shape;7448;p4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9" name="Shape 7459"/>
        <p:cNvGrpSpPr/>
        <p:nvPr/>
      </p:nvGrpSpPr>
      <p:grpSpPr>
        <a:xfrm>
          <a:off x="0" y="0"/>
          <a:ext cx="0" cy="0"/>
          <a:chOff x="0" y="0"/>
          <a:chExt cx="0" cy="0"/>
        </a:xfrm>
      </p:grpSpPr>
      <p:sp>
        <p:nvSpPr>
          <p:cNvPr id="7460" name="Google Shape;7460;p4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1" name="Google Shape;7461;p4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462" name="Google Shape;7462;p4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1" name="Shape 7481"/>
        <p:cNvGrpSpPr/>
        <p:nvPr/>
      </p:nvGrpSpPr>
      <p:grpSpPr>
        <a:xfrm>
          <a:off x="0" y="0"/>
          <a:ext cx="0" cy="0"/>
          <a:chOff x="0" y="0"/>
          <a:chExt cx="0" cy="0"/>
        </a:xfrm>
      </p:grpSpPr>
      <p:sp>
        <p:nvSpPr>
          <p:cNvPr id="7482" name="Google Shape;7482;p4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3" name="Google Shape;7483;p4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484" name="Google Shape;7484;p4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3" name="Shape 7503"/>
        <p:cNvGrpSpPr/>
        <p:nvPr/>
      </p:nvGrpSpPr>
      <p:grpSpPr>
        <a:xfrm>
          <a:off x="0" y="0"/>
          <a:ext cx="0" cy="0"/>
          <a:chOff x="0" y="0"/>
          <a:chExt cx="0" cy="0"/>
        </a:xfrm>
      </p:grpSpPr>
      <p:sp>
        <p:nvSpPr>
          <p:cNvPr id="7504" name="Google Shape;7504;p4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5" name="Google Shape;7505;p4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7506" name="Google Shape;7506;p4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3" name="Google Shape;31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13" name="Google Shape;121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6" name="Shape 7516"/>
        <p:cNvGrpSpPr/>
        <p:nvPr/>
      </p:nvGrpSpPr>
      <p:grpSpPr>
        <a:xfrm>
          <a:off x="0" y="0"/>
          <a:ext cx="0" cy="0"/>
          <a:chOff x="0" y="0"/>
          <a:chExt cx="0" cy="0"/>
        </a:xfrm>
      </p:grpSpPr>
      <p:sp>
        <p:nvSpPr>
          <p:cNvPr id="7517" name="Google Shape;7517;p4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8" name="Google Shape;7518;p4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replace() 메소드를 사용하여 각 숫자 데이터를 국가이름으로 바꿔주면 문자열을 나타내는 object 자료형으로 변경됨</a:t>
            </a:r>
            <a:endParaRPr/>
          </a:p>
        </p:txBody>
      </p:sp>
      <p:sp>
        <p:nvSpPr>
          <p:cNvPr id="7519" name="Google Shape;7519;p4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7" name="Shape 7537"/>
        <p:cNvGrpSpPr/>
        <p:nvPr/>
      </p:nvGrpSpPr>
      <p:grpSpPr>
        <a:xfrm>
          <a:off x="0" y="0"/>
          <a:ext cx="0" cy="0"/>
          <a:chOff x="0" y="0"/>
          <a:chExt cx="0" cy="0"/>
        </a:xfrm>
      </p:grpSpPr>
      <p:sp>
        <p:nvSpPr>
          <p:cNvPr id="7538" name="Google Shape;7538;p4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9" name="Google Shape;7539;p4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replace() 메소드를 사용하여 각 숫자 데이터를 국가이름으로 바꿔주면 문자열을 나타내는 object 자료형으로 변경됨</a:t>
            </a:r>
            <a:endParaRPr/>
          </a:p>
        </p:txBody>
      </p:sp>
      <p:sp>
        <p:nvSpPr>
          <p:cNvPr id="7540" name="Google Shape;7540;p4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8" name="Shape 7558"/>
        <p:cNvGrpSpPr/>
        <p:nvPr/>
      </p:nvGrpSpPr>
      <p:grpSpPr>
        <a:xfrm>
          <a:off x="0" y="0"/>
          <a:ext cx="0" cy="0"/>
          <a:chOff x="0" y="0"/>
          <a:chExt cx="0" cy="0"/>
        </a:xfrm>
      </p:grpSpPr>
      <p:sp>
        <p:nvSpPr>
          <p:cNvPr id="7559" name="Google Shape;7559;p4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0" name="Google Shape;7560;p4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replace() 메소드를 사용하여 각 숫자 데이터를 국가이름으로 바꿔주면 문자열을 나타내는 object 자료형으로 변경됨</a:t>
            </a:r>
            <a:endParaRPr/>
          </a:p>
        </p:txBody>
      </p:sp>
      <p:sp>
        <p:nvSpPr>
          <p:cNvPr id="7561" name="Google Shape;7561;p4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9" name="Shape 7579"/>
        <p:cNvGrpSpPr/>
        <p:nvPr/>
      </p:nvGrpSpPr>
      <p:grpSpPr>
        <a:xfrm>
          <a:off x="0" y="0"/>
          <a:ext cx="0" cy="0"/>
          <a:chOff x="0" y="0"/>
          <a:chExt cx="0" cy="0"/>
        </a:xfrm>
      </p:grpSpPr>
      <p:sp>
        <p:nvSpPr>
          <p:cNvPr id="7580" name="Google Shape;7580;p4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1" name="Google Shape;7581;p4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유한개의 고유값이 반복적으로 나올 경우 범주형(category) 데이터로 표현하는 것이 좋다.</a:t>
            </a:r>
            <a:endParaRPr/>
          </a:p>
          <a:p>
            <a:pPr indent="0" lvl="0" marL="0" marR="0" rtl="0" algn="l">
              <a:lnSpc>
                <a:spcPct val="100000"/>
              </a:lnSpc>
              <a:spcBef>
                <a:spcPts val="0"/>
              </a:spcBef>
              <a:spcAft>
                <a:spcPts val="0"/>
              </a:spcAft>
              <a:buClr>
                <a:schemeClr val="dk1"/>
              </a:buClr>
              <a:buSzPts val="1200"/>
              <a:buFont typeface="Malgun Gothic"/>
              <a:buNone/>
            </a:pPr>
            <a:r>
              <a:rPr lang="en-US"/>
              <a:t>범주형을 다시 문자열로 변환하려면 astype(‘str’) 메소드 사용</a:t>
            </a:r>
            <a:endParaRPr/>
          </a:p>
        </p:txBody>
      </p:sp>
      <p:sp>
        <p:nvSpPr>
          <p:cNvPr id="7582" name="Google Shape;7582;p4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0" name="Shape 7600"/>
        <p:cNvGrpSpPr/>
        <p:nvPr/>
      </p:nvGrpSpPr>
      <p:grpSpPr>
        <a:xfrm>
          <a:off x="0" y="0"/>
          <a:ext cx="0" cy="0"/>
          <a:chOff x="0" y="0"/>
          <a:chExt cx="0" cy="0"/>
        </a:xfrm>
      </p:grpSpPr>
      <p:sp>
        <p:nvSpPr>
          <p:cNvPr id="7601" name="Google Shape;7601;p4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2" name="Google Shape;7602;p4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유한개의 고유값이 반복적으로 나올 경우 범주형(category) 데이터로 표현하는 것이 좋다.</a:t>
            </a:r>
            <a:endParaRPr/>
          </a:p>
          <a:p>
            <a:pPr indent="0" lvl="0" marL="0" marR="0" rtl="0" algn="l">
              <a:lnSpc>
                <a:spcPct val="100000"/>
              </a:lnSpc>
              <a:spcBef>
                <a:spcPts val="0"/>
              </a:spcBef>
              <a:spcAft>
                <a:spcPts val="0"/>
              </a:spcAft>
              <a:buClr>
                <a:schemeClr val="dk1"/>
              </a:buClr>
              <a:buSzPts val="1200"/>
              <a:buFont typeface="Malgun Gothic"/>
              <a:buNone/>
            </a:pPr>
            <a:r>
              <a:rPr lang="en-US"/>
              <a:t>범주형을 다시 문자열로 변환하려면 astype(‘str’) 메소드 사용</a:t>
            </a:r>
            <a:endParaRPr/>
          </a:p>
        </p:txBody>
      </p:sp>
      <p:sp>
        <p:nvSpPr>
          <p:cNvPr id="7603" name="Google Shape;7603;p4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1" name="Shape 7621"/>
        <p:cNvGrpSpPr/>
        <p:nvPr/>
      </p:nvGrpSpPr>
      <p:grpSpPr>
        <a:xfrm>
          <a:off x="0" y="0"/>
          <a:ext cx="0" cy="0"/>
          <a:chOff x="0" y="0"/>
          <a:chExt cx="0" cy="0"/>
        </a:xfrm>
      </p:grpSpPr>
      <p:sp>
        <p:nvSpPr>
          <p:cNvPr id="7622" name="Google Shape;7622;p4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3" name="Google Shape;7623;p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624" name="Google Shape;7624;p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2" name="Shape 7642"/>
        <p:cNvGrpSpPr/>
        <p:nvPr/>
      </p:nvGrpSpPr>
      <p:grpSpPr>
        <a:xfrm>
          <a:off x="0" y="0"/>
          <a:ext cx="0" cy="0"/>
          <a:chOff x="0" y="0"/>
          <a:chExt cx="0" cy="0"/>
        </a:xfrm>
      </p:grpSpPr>
      <p:sp>
        <p:nvSpPr>
          <p:cNvPr id="7643" name="Google Shape;7643;p4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4" name="Google Shape;7644;p4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645" name="Google Shape;7645;p4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4" name="Shape 7664"/>
        <p:cNvGrpSpPr/>
        <p:nvPr/>
      </p:nvGrpSpPr>
      <p:grpSpPr>
        <a:xfrm>
          <a:off x="0" y="0"/>
          <a:ext cx="0" cy="0"/>
          <a:chOff x="0" y="0"/>
          <a:chExt cx="0" cy="0"/>
        </a:xfrm>
      </p:grpSpPr>
      <p:sp>
        <p:nvSpPr>
          <p:cNvPr id="7665" name="Google Shape;7665;p4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6" name="Google Shape;7666;p4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667" name="Google Shape;7667;p4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5" name="Shape 7685"/>
        <p:cNvGrpSpPr/>
        <p:nvPr/>
      </p:nvGrpSpPr>
      <p:grpSpPr>
        <a:xfrm>
          <a:off x="0" y="0"/>
          <a:ext cx="0" cy="0"/>
          <a:chOff x="0" y="0"/>
          <a:chExt cx="0" cy="0"/>
        </a:xfrm>
      </p:grpSpPr>
      <p:sp>
        <p:nvSpPr>
          <p:cNvPr id="7686" name="Google Shape;7686;p4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7" name="Google Shape;7687;p4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688" name="Google Shape;7688;p4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6" name="Shape 7706"/>
        <p:cNvGrpSpPr/>
        <p:nvPr/>
      </p:nvGrpSpPr>
      <p:grpSpPr>
        <a:xfrm>
          <a:off x="0" y="0"/>
          <a:ext cx="0" cy="0"/>
          <a:chOff x="0" y="0"/>
          <a:chExt cx="0" cy="0"/>
        </a:xfrm>
      </p:grpSpPr>
      <p:sp>
        <p:nvSpPr>
          <p:cNvPr id="7707" name="Google Shape;7707;p4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8" name="Google Shape;7708;p4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709" name="Google Shape;7709;p4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232" name="Google Shape;123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6" name="Shape 7726"/>
        <p:cNvGrpSpPr/>
        <p:nvPr/>
      </p:nvGrpSpPr>
      <p:grpSpPr>
        <a:xfrm>
          <a:off x="0" y="0"/>
          <a:ext cx="0" cy="0"/>
          <a:chOff x="0" y="0"/>
          <a:chExt cx="0" cy="0"/>
        </a:xfrm>
      </p:grpSpPr>
      <p:sp>
        <p:nvSpPr>
          <p:cNvPr id="7727" name="Google Shape;7727;p4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8" name="Google Shape;7728;p4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729" name="Google Shape;7729;p4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7" name="Shape 7747"/>
        <p:cNvGrpSpPr/>
        <p:nvPr/>
      </p:nvGrpSpPr>
      <p:grpSpPr>
        <a:xfrm>
          <a:off x="0" y="0"/>
          <a:ext cx="0" cy="0"/>
          <a:chOff x="0" y="0"/>
          <a:chExt cx="0" cy="0"/>
        </a:xfrm>
      </p:grpSpPr>
      <p:sp>
        <p:nvSpPr>
          <p:cNvPr id="7748" name="Google Shape;7748;p4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9" name="Google Shape;7749;p4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750" name="Google Shape;7750;p4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p4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0" name="Google Shape;7770;p4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경계 값을 구하는 방법은 NumPy의 histogram()함수를 활용.</a:t>
            </a:r>
            <a:endParaRPr/>
          </a:p>
          <a:p>
            <a:pPr indent="0" lvl="0" marL="0" marR="0" rtl="0" algn="l">
              <a:lnSpc>
                <a:spcPct val="100000"/>
              </a:lnSpc>
              <a:spcBef>
                <a:spcPts val="0"/>
              </a:spcBef>
              <a:spcAft>
                <a:spcPts val="0"/>
              </a:spcAft>
              <a:buClr>
                <a:schemeClr val="dk1"/>
              </a:buClr>
              <a:buSzPts val="1200"/>
              <a:buFont typeface="Malgun Gothic"/>
              <a:buNone/>
            </a:pPr>
            <a:r>
              <a:rPr lang="en-US"/>
              <a:t>나누려는 구간(bin) 개수를 bins 옵션에 입력하여 각 구간에 속하는 값의 개수(count)와 경계 값 리스트(bin_diverse)를 반환</a:t>
            </a:r>
            <a:endParaRPr/>
          </a:p>
        </p:txBody>
      </p:sp>
      <p:sp>
        <p:nvSpPr>
          <p:cNvPr id="7771" name="Google Shape;7771;p4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9" name="Shape 7789"/>
        <p:cNvGrpSpPr/>
        <p:nvPr/>
      </p:nvGrpSpPr>
      <p:grpSpPr>
        <a:xfrm>
          <a:off x="0" y="0"/>
          <a:ext cx="0" cy="0"/>
          <a:chOff x="0" y="0"/>
          <a:chExt cx="0" cy="0"/>
        </a:xfrm>
      </p:grpSpPr>
      <p:sp>
        <p:nvSpPr>
          <p:cNvPr id="7790" name="Google Shape;7790;p4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1" name="Google Shape;7791;p4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792" name="Google Shape;7792;p4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0" name="Shape 7810"/>
        <p:cNvGrpSpPr/>
        <p:nvPr/>
      </p:nvGrpSpPr>
      <p:grpSpPr>
        <a:xfrm>
          <a:off x="0" y="0"/>
          <a:ext cx="0" cy="0"/>
          <a:chOff x="0" y="0"/>
          <a:chExt cx="0" cy="0"/>
        </a:xfrm>
      </p:grpSpPr>
      <p:sp>
        <p:nvSpPr>
          <p:cNvPr id="7811" name="Google Shape;7811;p4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2" name="Google Shape;7812;p4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813" name="Google Shape;7813;p4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1" name="Shape 7831"/>
        <p:cNvGrpSpPr/>
        <p:nvPr/>
      </p:nvGrpSpPr>
      <p:grpSpPr>
        <a:xfrm>
          <a:off x="0" y="0"/>
          <a:ext cx="0" cy="0"/>
          <a:chOff x="0" y="0"/>
          <a:chExt cx="0" cy="0"/>
        </a:xfrm>
      </p:grpSpPr>
      <p:sp>
        <p:nvSpPr>
          <p:cNvPr id="7832" name="Google Shape;7832;p4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3" name="Google Shape;7833;p4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834" name="Google Shape;7834;p4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2" name="Shape 7852"/>
        <p:cNvGrpSpPr/>
        <p:nvPr/>
      </p:nvGrpSpPr>
      <p:grpSpPr>
        <a:xfrm>
          <a:off x="0" y="0"/>
          <a:ext cx="0" cy="0"/>
          <a:chOff x="0" y="0"/>
          <a:chExt cx="0" cy="0"/>
        </a:xfrm>
      </p:grpSpPr>
      <p:sp>
        <p:nvSpPr>
          <p:cNvPr id="7853" name="Google Shape;7853;p4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4" name="Google Shape;7854;p4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855" name="Google Shape;7855;p4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3" name="Shape 7873"/>
        <p:cNvGrpSpPr/>
        <p:nvPr/>
      </p:nvGrpSpPr>
      <p:grpSpPr>
        <a:xfrm>
          <a:off x="0" y="0"/>
          <a:ext cx="0" cy="0"/>
          <a:chOff x="0" y="0"/>
          <a:chExt cx="0" cy="0"/>
        </a:xfrm>
      </p:grpSpPr>
      <p:sp>
        <p:nvSpPr>
          <p:cNvPr id="7874" name="Google Shape;7874;p4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5" name="Google Shape;7875;p4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876" name="Google Shape;7876;p4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4" name="Shape 7894"/>
        <p:cNvGrpSpPr/>
        <p:nvPr/>
      </p:nvGrpSpPr>
      <p:grpSpPr>
        <a:xfrm>
          <a:off x="0" y="0"/>
          <a:ext cx="0" cy="0"/>
          <a:chOff x="0" y="0"/>
          <a:chExt cx="0" cy="0"/>
        </a:xfrm>
      </p:grpSpPr>
      <p:sp>
        <p:nvSpPr>
          <p:cNvPr id="7895" name="Google Shape;7895;p4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6" name="Google Shape;7896;p4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897" name="Google Shape;7897;p4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5" name="Shape 7915"/>
        <p:cNvGrpSpPr/>
        <p:nvPr/>
      </p:nvGrpSpPr>
      <p:grpSpPr>
        <a:xfrm>
          <a:off x="0" y="0"/>
          <a:ext cx="0" cy="0"/>
          <a:chOff x="0" y="0"/>
          <a:chExt cx="0" cy="0"/>
        </a:xfrm>
      </p:grpSpPr>
      <p:sp>
        <p:nvSpPr>
          <p:cNvPr id="7916" name="Google Shape;7916;p4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7" name="Google Shape;7917;p4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918" name="Google Shape;7918;p4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5" name="Google Shape;125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56" name="Google Shape;125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6" name="Shape 7936"/>
        <p:cNvGrpSpPr/>
        <p:nvPr/>
      </p:nvGrpSpPr>
      <p:grpSpPr>
        <a:xfrm>
          <a:off x="0" y="0"/>
          <a:ext cx="0" cy="0"/>
          <a:chOff x="0" y="0"/>
          <a:chExt cx="0" cy="0"/>
        </a:xfrm>
      </p:grpSpPr>
      <p:sp>
        <p:nvSpPr>
          <p:cNvPr id="7937" name="Google Shape;7937;p4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8" name="Google Shape;7938;p4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앞에서 구한 경계 값의 리스트(bin_dividers)를 bins 옵션에 할당하고 각 구간의 이름(bin_names)을 labels 옵션에 할당</a:t>
            </a:r>
            <a:endParaRPr/>
          </a:p>
        </p:txBody>
      </p:sp>
      <p:sp>
        <p:nvSpPr>
          <p:cNvPr id="7939" name="Google Shape;7939;p4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1" name="Shape 7951"/>
        <p:cNvGrpSpPr/>
        <p:nvPr/>
      </p:nvGrpSpPr>
      <p:grpSpPr>
        <a:xfrm>
          <a:off x="0" y="0"/>
          <a:ext cx="0" cy="0"/>
          <a:chOff x="0" y="0"/>
          <a:chExt cx="0" cy="0"/>
        </a:xfrm>
      </p:grpSpPr>
      <p:sp>
        <p:nvSpPr>
          <p:cNvPr id="7952" name="Google Shape;7952;p4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3" name="Google Shape;7953;p4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7954" name="Google Shape;7954;p4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2" name="Shape 7972"/>
        <p:cNvGrpSpPr/>
        <p:nvPr/>
      </p:nvGrpSpPr>
      <p:grpSpPr>
        <a:xfrm>
          <a:off x="0" y="0"/>
          <a:ext cx="0" cy="0"/>
          <a:chOff x="0" y="0"/>
          <a:chExt cx="0" cy="0"/>
        </a:xfrm>
      </p:grpSpPr>
      <p:sp>
        <p:nvSpPr>
          <p:cNvPr id="7973" name="Google Shape;7973;p4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4" name="Google Shape;7974;p4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7975" name="Google Shape;7975;p4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3" name="Shape 7993"/>
        <p:cNvGrpSpPr/>
        <p:nvPr/>
      </p:nvGrpSpPr>
      <p:grpSpPr>
        <a:xfrm>
          <a:off x="0" y="0"/>
          <a:ext cx="0" cy="0"/>
          <a:chOff x="0" y="0"/>
          <a:chExt cx="0" cy="0"/>
        </a:xfrm>
      </p:grpSpPr>
      <p:sp>
        <p:nvSpPr>
          <p:cNvPr id="7994" name="Google Shape;7994;p4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5" name="Google Shape;7995;p4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7996" name="Google Shape;7996;p4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4" name="Shape 8014"/>
        <p:cNvGrpSpPr/>
        <p:nvPr/>
      </p:nvGrpSpPr>
      <p:grpSpPr>
        <a:xfrm>
          <a:off x="0" y="0"/>
          <a:ext cx="0" cy="0"/>
          <a:chOff x="0" y="0"/>
          <a:chExt cx="0" cy="0"/>
        </a:xfrm>
      </p:grpSpPr>
      <p:sp>
        <p:nvSpPr>
          <p:cNvPr id="8015" name="Google Shape;8015;p4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6" name="Google Shape;8016;p4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8017" name="Google Shape;8017;p4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5" name="Shape 8035"/>
        <p:cNvGrpSpPr/>
        <p:nvPr/>
      </p:nvGrpSpPr>
      <p:grpSpPr>
        <a:xfrm>
          <a:off x="0" y="0"/>
          <a:ext cx="0" cy="0"/>
          <a:chOff x="0" y="0"/>
          <a:chExt cx="0" cy="0"/>
        </a:xfrm>
      </p:grpSpPr>
      <p:sp>
        <p:nvSpPr>
          <p:cNvPr id="8036" name="Google Shape;8036;p4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7" name="Google Shape;8037;p4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8038" name="Google Shape;8038;p4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6" name="Shape 8056"/>
        <p:cNvGrpSpPr/>
        <p:nvPr/>
      </p:nvGrpSpPr>
      <p:grpSpPr>
        <a:xfrm>
          <a:off x="0" y="0"/>
          <a:ext cx="0" cy="0"/>
          <a:chOff x="0" y="0"/>
          <a:chExt cx="0" cy="0"/>
        </a:xfrm>
      </p:grpSpPr>
      <p:sp>
        <p:nvSpPr>
          <p:cNvPr id="8057" name="Google Shape;8057;p4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8" name="Google Shape;8058;p4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8059" name="Google Shape;8059;p4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7" name="Shape 8077"/>
        <p:cNvGrpSpPr/>
        <p:nvPr/>
      </p:nvGrpSpPr>
      <p:grpSpPr>
        <a:xfrm>
          <a:off x="0" y="0"/>
          <a:ext cx="0" cy="0"/>
          <a:chOff x="0" y="0"/>
          <a:chExt cx="0" cy="0"/>
        </a:xfrm>
      </p:grpSpPr>
      <p:sp>
        <p:nvSpPr>
          <p:cNvPr id="8078" name="Google Shape;8078;p4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9" name="Google Shape;8079;p4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8080" name="Google Shape;8080;p4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8" name="Shape 8098"/>
        <p:cNvGrpSpPr/>
        <p:nvPr/>
      </p:nvGrpSpPr>
      <p:grpSpPr>
        <a:xfrm>
          <a:off x="0" y="0"/>
          <a:ext cx="0" cy="0"/>
          <a:chOff x="0" y="0"/>
          <a:chExt cx="0" cy="0"/>
        </a:xfrm>
      </p:grpSpPr>
      <p:sp>
        <p:nvSpPr>
          <p:cNvPr id="8099" name="Google Shape;8099;p4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0" name="Google Shape;8100;p4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여기서 0과 1은 수의 크고 작음을 나타내지 않고, 어떤 특성(feature)이 있는지 없는지 여부를 나타냄</a:t>
            </a:r>
            <a:endParaRPr/>
          </a:p>
        </p:txBody>
      </p:sp>
      <p:sp>
        <p:nvSpPr>
          <p:cNvPr id="8101" name="Google Shape;8101;p4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9" name="Shape 8119"/>
        <p:cNvGrpSpPr/>
        <p:nvPr/>
      </p:nvGrpSpPr>
      <p:grpSpPr>
        <a:xfrm>
          <a:off x="0" y="0"/>
          <a:ext cx="0" cy="0"/>
          <a:chOff x="0" y="0"/>
          <a:chExt cx="0" cy="0"/>
        </a:xfrm>
      </p:grpSpPr>
      <p:sp>
        <p:nvSpPr>
          <p:cNvPr id="8120" name="Google Shape;8120;p4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1" name="Google Shape;8121;p4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122" name="Google Shape;8122;p4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74" name="Google Shape;1274;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1" name="Shape 8141"/>
        <p:cNvGrpSpPr/>
        <p:nvPr/>
      </p:nvGrpSpPr>
      <p:grpSpPr>
        <a:xfrm>
          <a:off x="0" y="0"/>
          <a:ext cx="0" cy="0"/>
          <a:chOff x="0" y="0"/>
          <a:chExt cx="0" cy="0"/>
        </a:xfrm>
      </p:grpSpPr>
      <p:sp>
        <p:nvSpPr>
          <p:cNvPr id="8142" name="Google Shape;8142;p4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3" name="Google Shape;8143;p4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144" name="Google Shape;8144;p4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2" name="Shape 8162"/>
        <p:cNvGrpSpPr/>
        <p:nvPr/>
      </p:nvGrpSpPr>
      <p:grpSpPr>
        <a:xfrm>
          <a:off x="0" y="0"/>
          <a:ext cx="0" cy="0"/>
          <a:chOff x="0" y="0"/>
          <a:chExt cx="0" cy="0"/>
        </a:xfrm>
      </p:grpSpPr>
      <p:sp>
        <p:nvSpPr>
          <p:cNvPr id="8163" name="Google Shape;8163;p4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4" name="Google Shape;8164;p4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165" name="Google Shape;8165;p4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3" name="Shape 8183"/>
        <p:cNvGrpSpPr/>
        <p:nvPr/>
      </p:nvGrpSpPr>
      <p:grpSpPr>
        <a:xfrm>
          <a:off x="0" y="0"/>
          <a:ext cx="0" cy="0"/>
          <a:chOff x="0" y="0"/>
          <a:chExt cx="0" cy="0"/>
        </a:xfrm>
      </p:grpSpPr>
      <p:sp>
        <p:nvSpPr>
          <p:cNvPr id="8184" name="Google Shape;8184;p4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5" name="Google Shape;8185;p4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186" name="Google Shape;8186;p4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4" name="Shape 8204"/>
        <p:cNvGrpSpPr/>
        <p:nvPr/>
      </p:nvGrpSpPr>
      <p:grpSpPr>
        <a:xfrm>
          <a:off x="0" y="0"/>
          <a:ext cx="0" cy="0"/>
          <a:chOff x="0" y="0"/>
          <a:chExt cx="0" cy="0"/>
        </a:xfrm>
      </p:grpSpPr>
      <p:sp>
        <p:nvSpPr>
          <p:cNvPr id="8205" name="Google Shape;8205;p4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6" name="Google Shape;8206;p4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207" name="Google Shape;8207;p4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5" name="Shape 8225"/>
        <p:cNvGrpSpPr/>
        <p:nvPr/>
      </p:nvGrpSpPr>
      <p:grpSpPr>
        <a:xfrm>
          <a:off x="0" y="0"/>
          <a:ext cx="0" cy="0"/>
          <a:chOff x="0" y="0"/>
          <a:chExt cx="0" cy="0"/>
        </a:xfrm>
      </p:grpSpPr>
      <p:sp>
        <p:nvSpPr>
          <p:cNvPr id="8226" name="Google Shape;8226;p4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7" name="Google Shape;8227;p4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228" name="Google Shape;8228;p4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6" name="Shape 8246"/>
        <p:cNvGrpSpPr/>
        <p:nvPr/>
      </p:nvGrpSpPr>
      <p:grpSpPr>
        <a:xfrm>
          <a:off x="0" y="0"/>
          <a:ext cx="0" cy="0"/>
          <a:chOff x="0" y="0"/>
          <a:chExt cx="0" cy="0"/>
        </a:xfrm>
      </p:grpSpPr>
      <p:sp>
        <p:nvSpPr>
          <p:cNvPr id="8247" name="Google Shape;8247;p4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8" name="Google Shape;8248;p4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‘hp_bin’ 열의 고유값 3개가 각각 새로운 더미 변수 열의 이름이 됨</a:t>
            </a:r>
            <a:endParaRPr/>
          </a:p>
        </p:txBody>
      </p:sp>
      <p:sp>
        <p:nvSpPr>
          <p:cNvPr id="8249" name="Google Shape;8249;p4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9" name="Shape 8259"/>
        <p:cNvGrpSpPr/>
        <p:nvPr/>
      </p:nvGrpSpPr>
      <p:grpSpPr>
        <a:xfrm>
          <a:off x="0" y="0"/>
          <a:ext cx="0" cy="0"/>
          <a:chOff x="0" y="0"/>
          <a:chExt cx="0" cy="0"/>
        </a:xfrm>
      </p:grpSpPr>
      <p:sp>
        <p:nvSpPr>
          <p:cNvPr id="8260" name="Google Shape;8260;p4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1" name="Google Shape;8261;p4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변수는 0~1000 범위의 값을 갖고, B 변수는 0~1범위의 값을 가질 경우 상대적으로 큰 숫자 값을 갖는 A 변수의 영향이 더 커짐, 따라서 숫자 데이터의 상대적인 크기 차이를 제거해야 함</a:t>
            </a:r>
            <a:endParaRPr/>
          </a:p>
          <a:p>
            <a:pPr indent="0" lvl="0" marL="0" marR="0" rtl="0" algn="l">
              <a:lnSpc>
                <a:spcPct val="100000"/>
              </a:lnSpc>
              <a:spcBef>
                <a:spcPts val="0"/>
              </a:spcBef>
              <a:spcAft>
                <a:spcPts val="0"/>
              </a:spcAft>
              <a:buClr>
                <a:schemeClr val="dk1"/>
              </a:buClr>
              <a:buSzPts val="1200"/>
              <a:buFont typeface="Malgun Gothic"/>
              <a:buNone/>
            </a:pPr>
            <a:r>
              <a:rPr lang="en-US"/>
              <a:t>각 변수에 속하는 데이터 값을 동일한 크기 기준으로 나눈 비율로 나타내는 것을 정규화(normalization)라고 함</a:t>
            </a:r>
            <a:endParaRPr/>
          </a:p>
        </p:txBody>
      </p:sp>
      <p:sp>
        <p:nvSpPr>
          <p:cNvPr id="8262" name="Google Shape;8262;p4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2" name="Shape 8282"/>
        <p:cNvGrpSpPr/>
        <p:nvPr/>
      </p:nvGrpSpPr>
      <p:grpSpPr>
        <a:xfrm>
          <a:off x="0" y="0"/>
          <a:ext cx="0" cy="0"/>
          <a:chOff x="0" y="0"/>
          <a:chExt cx="0" cy="0"/>
        </a:xfrm>
      </p:grpSpPr>
      <p:sp>
        <p:nvSpPr>
          <p:cNvPr id="8283" name="Google Shape;8283;p4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4" name="Google Shape;8284;p4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변수는 0~1000 범위의 값을 갖고, B 변수는 0~1범위의 값을 가질 경우 상대적으로 큰 숫자 값을 갖는 A 변수의 영향이 더 커짐, 따라서 숫자 데이터의 상대적인 크기 차이를 제거해야 함</a:t>
            </a:r>
            <a:endParaRPr/>
          </a:p>
          <a:p>
            <a:pPr indent="0" lvl="0" marL="0" marR="0" rtl="0" algn="l">
              <a:lnSpc>
                <a:spcPct val="100000"/>
              </a:lnSpc>
              <a:spcBef>
                <a:spcPts val="0"/>
              </a:spcBef>
              <a:spcAft>
                <a:spcPts val="0"/>
              </a:spcAft>
              <a:buClr>
                <a:schemeClr val="dk1"/>
              </a:buClr>
              <a:buSzPts val="1200"/>
              <a:buFont typeface="Malgun Gothic"/>
              <a:buNone/>
            </a:pPr>
            <a:r>
              <a:rPr lang="en-US"/>
              <a:t>각 변수에 속하는 데이터 값을 동일한 크기 기준으로 나눈 비율로 나타내는 것을 정규화(normalization)라고 함</a:t>
            </a:r>
            <a:endParaRPr/>
          </a:p>
        </p:txBody>
      </p:sp>
      <p:sp>
        <p:nvSpPr>
          <p:cNvPr id="8285" name="Google Shape;8285;p4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3" name="Shape 8303"/>
        <p:cNvGrpSpPr/>
        <p:nvPr/>
      </p:nvGrpSpPr>
      <p:grpSpPr>
        <a:xfrm>
          <a:off x="0" y="0"/>
          <a:ext cx="0" cy="0"/>
          <a:chOff x="0" y="0"/>
          <a:chExt cx="0" cy="0"/>
        </a:xfrm>
      </p:grpSpPr>
      <p:sp>
        <p:nvSpPr>
          <p:cNvPr id="8304" name="Google Shape;8304;p4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5" name="Google Shape;8305;p4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변수는 0~1000 범위의 값을 갖고, B 변수는 0~1범위의 값을 가질 경우 상대적으로 큰 숫자 값을 갖는 A 변수의 영향이 더 커짐, 따라서 숫자 데이터의 상대적인 크기 차이를 제거해야 함</a:t>
            </a:r>
            <a:endParaRPr/>
          </a:p>
          <a:p>
            <a:pPr indent="0" lvl="0" marL="0" marR="0" rtl="0" algn="l">
              <a:lnSpc>
                <a:spcPct val="100000"/>
              </a:lnSpc>
              <a:spcBef>
                <a:spcPts val="0"/>
              </a:spcBef>
              <a:spcAft>
                <a:spcPts val="0"/>
              </a:spcAft>
              <a:buClr>
                <a:schemeClr val="dk1"/>
              </a:buClr>
              <a:buSzPts val="1200"/>
              <a:buFont typeface="Malgun Gothic"/>
              <a:buNone/>
            </a:pPr>
            <a:r>
              <a:rPr lang="en-US"/>
              <a:t>각 변수에 속하는 데이터 값을 동일한 크기 기준으로 나눈 비율로 나타내는 것을 정규화(normalization)라고 함</a:t>
            </a:r>
            <a:endParaRPr/>
          </a:p>
        </p:txBody>
      </p:sp>
      <p:sp>
        <p:nvSpPr>
          <p:cNvPr id="8306" name="Google Shape;8306;p4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8" name="Shape 8318"/>
        <p:cNvGrpSpPr/>
        <p:nvPr/>
      </p:nvGrpSpPr>
      <p:grpSpPr>
        <a:xfrm>
          <a:off x="0" y="0"/>
          <a:ext cx="0" cy="0"/>
          <a:chOff x="0" y="0"/>
          <a:chExt cx="0" cy="0"/>
        </a:xfrm>
      </p:grpSpPr>
      <p:sp>
        <p:nvSpPr>
          <p:cNvPr id="8319" name="Google Shape;8319;p4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0" name="Google Shape;8320;p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8321" name="Google Shape;8321;p4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87" name="Google Shape;128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1" name="Shape 8331"/>
        <p:cNvGrpSpPr/>
        <p:nvPr/>
      </p:nvGrpSpPr>
      <p:grpSpPr>
        <a:xfrm>
          <a:off x="0" y="0"/>
          <a:ext cx="0" cy="0"/>
          <a:chOff x="0" y="0"/>
          <a:chExt cx="0" cy="0"/>
        </a:xfrm>
      </p:grpSpPr>
      <p:sp>
        <p:nvSpPr>
          <p:cNvPr id="8332" name="Google Shape;8332;g2e454f8dba6_1_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3" name="Google Shape;8333;g2e454f8dba6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8334" name="Google Shape;8334;g2e454f8dba6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4" name="Shape 8344"/>
        <p:cNvGrpSpPr/>
        <p:nvPr/>
      </p:nvGrpSpPr>
      <p:grpSpPr>
        <a:xfrm>
          <a:off x="0" y="0"/>
          <a:ext cx="0" cy="0"/>
          <a:chOff x="0" y="0"/>
          <a:chExt cx="0" cy="0"/>
        </a:xfrm>
      </p:grpSpPr>
      <p:sp>
        <p:nvSpPr>
          <p:cNvPr id="8345" name="Google Shape;8345;p4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6" name="Google Shape;8346;p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look deeper into NumPy arrays. You learn how to operate with NumPy arrays. You are introduced to the so-called universal functions. Also, you explore some of the useful methods that come with the NumPy array objects.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ex_0202.ipynb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chemeClr val="dk1"/>
              </a:solidFill>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array operations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 and '*' operators for Python lists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 and '*' operators for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Universal functions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functions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Statistical methods of NumPy arrays</a:t>
            </a:r>
            <a:endParaRPr i="1" sz="1200">
              <a:solidFill>
                <a:schemeClr val="dk1"/>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8347" name="Google Shape;8347;p4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9" name="Shape 8359"/>
        <p:cNvGrpSpPr/>
        <p:nvPr/>
      </p:nvGrpSpPr>
      <p:grpSpPr>
        <a:xfrm>
          <a:off x="0" y="0"/>
          <a:ext cx="0" cy="0"/>
          <a:chOff x="0" y="0"/>
          <a:chExt cx="0" cy="0"/>
        </a:xfrm>
      </p:grpSpPr>
      <p:sp>
        <p:nvSpPr>
          <p:cNvPr id="8360" name="Google Shape;8360;p4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1" name="Google Shape;8361;p4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360"/>
              </a:spcBef>
              <a:spcAft>
                <a:spcPts val="0"/>
              </a:spcAft>
              <a:buClr>
                <a:schemeClr val="dk1"/>
              </a:buClr>
              <a:buSzPts val="1200"/>
              <a:buFont typeface="Malgun Gothic"/>
              <a:buNone/>
            </a:pPr>
            <a:r>
              <a:rPr lang="en-US">
                <a:latin typeface="Arial"/>
                <a:ea typeface="Arial"/>
                <a:cs typeface="Arial"/>
                <a:sym typeface="Arial"/>
              </a:rPr>
              <a:t>G:\내 드라이브\플레이데이터\데이터 분석과 머신러닝·딥러닝\데이터분석\시각화자료</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rPr b="1" lang="en-US" sz="1300">
                <a:latin typeface="Arial"/>
                <a:ea typeface="Arial"/>
                <a:cs typeface="Arial"/>
                <a:sym typeface="Arial"/>
              </a:rPr>
              <a:t>09.빅데이터+분석+결과+시각화(LM2001010509_15v1).pdf </a:t>
            </a:r>
            <a:r>
              <a:rPr lang="en-US">
                <a:latin typeface="Arial"/>
                <a:ea typeface="Arial"/>
                <a:cs typeface="Arial"/>
                <a:sym typeface="Arial"/>
              </a:rPr>
              <a:t>정보 시각화 방법</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rPr lang="en-US">
                <a:latin typeface="Arial"/>
                <a:ea typeface="Arial"/>
                <a:cs typeface="Arial"/>
                <a:sym typeface="Arial"/>
              </a:rPr>
              <a:t>교안으로 같이 하고 </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rPr lang="en-US">
                <a:latin typeface="Arial"/>
                <a:ea typeface="Arial"/>
                <a:cs typeface="Arial"/>
                <a:sym typeface="Arial"/>
              </a:rPr>
              <a:t>7장 시각화 라이브러리 PPT로 혼자 연습해보기</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t/>
            </a:r>
            <a:endParaRPr>
              <a:latin typeface="Arial"/>
              <a:ea typeface="Arial"/>
              <a:cs typeface="Arial"/>
              <a:sym typeface="Arial"/>
            </a:endParaRPr>
          </a:p>
        </p:txBody>
      </p:sp>
      <p:sp>
        <p:nvSpPr>
          <p:cNvPr id="8362" name="Google Shape;8362;p4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2" name="Shape 8382"/>
        <p:cNvGrpSpPr/>
        <p:nvPr/>
      </p:nvGrpSpPr>
      <p:grpSpPr>
        <a:xfrm>
          <a:off x="0" y="0"/>
          <a:ext cx="0" cy="0"/>
          <a:chOff x="0" y="0"/>
          <a:chExt cx="0" cy="0"/>
        </a:xfrm>
      </p:grpSpPr>
      <p:sp>
        <p:nvSpPr>
          <p:cNvPr id="8383" name="Google Shape;8383;p4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4" name="Google Shape;8384;p4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예를 들면 학생들의 몸무게이다. 몸무게라는 변수가 하나인 데이터가 일변량 자료이다.</a:t>
            </a:r>
            <a:endParaRPr/>
          </a:p>
          <a:p>
            <a:pPr indent="0" lvl="0" marL="0" rtl="0" algn="l">
              <a:lnSpc>
                <a:spcPct val="115000"/>
              </a:lnSpc>
              <a:spcBef>
                <a:spcPts val="1400"/>
              </a:spcBef>
              <a:spcAft>
                <a:spcPts val="0"/>
              </a:spcAft>
              <a:buClr>
                <a:schemeClr val="dk1"/>
              </a:buClr>
              <a:buSzPts val="1100"/>
              <a:buFont typeface="Arial"/>
              <a:buNone/>
            </a:pPr>
            <a:r>
              <a:rPr b="1" lang="en-US" sz="1500">
                <a:latin typeface="Arial"/>
                <a:ea typeface="Arial"/>
                <a:cs typeface="Arial"/>
                <a:sym typeface="Arial"/>
              </a:rPr>
              <a:t>일변량 (Univariate)</a:t>
            </a:r>
            <a:endParaRPr b="1" sz="1500">
              <a:latin typeface="Arial"/>
              <a:ea typeface="Arial"/>
              <a:cs typeface="Arial"/>
              <a:sym typeface="Arial"/>
            </a:endParaRPr>
          </a:p>
          <a:p>
            <a:pPr indent="-311150" lvl="0" marL="457200" rtl="0" algn="l">
              <a:lnSpc>
                <a:spcPct val="115000"/>
              </a:lnSpc>
              <a:spcBef>
                <a:spcPts val="1300"/>
              </a:spcBef>
              <a:spcAft>
                <a:spcPts val="0"/>
              </a:spcAft>
              <a:buClr>
                <a:schemeClr val="dk1"/>
              </a:buClr>
              <a:buSzPts val="1300"/>
              <a:buChar char="●"/>
            </a:pPr>
            <a:r>
              <a:rPr b="1" lang="en-US" sz="1300">
                <a:latin typeface="Arial"/>
                <a:ea typeface="Arial"/>
                <a:cs typeface="Arial"/>
                <a:sym typeface="Arial"/>
              </a:rPr>
              <a:t>정의: 단 하나의 변수를 다루는 분석입니다.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특징: 주로 하나의 변수에 대한 분포, 중심 경향(평균, 중앙값, 최빈값) 및 변동(분산, 표준편차) 등을 분석합니다.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예시: 한 학급 학생들의 수학 점수만을 분석하는 경우.</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주요 방법: 히스토그램, 박스 플롯, 평균 및 표준편차 계산 등.</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바이올린 그래프(Violin Plot)는 데이터의 분포를 시각화하는 데 사용되는 효과적인 도구입니다. 주로 밀도 추정과 상자 그림(Box Plot)을 결합하여 데이터의 분포와 중심 경향을 함께 표현합니다. 바이올린 그래프는 각 카테고리별로 데이터의 분포를 비교하고 이해하는 데 유용합니다.</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바이올린 그래프의 주요 구성 요소는 다음과 같습니다:</a:t>
            </a:r>
            <a:endParaRPr b="1" sz="1300">
              <a:latin typeface="Arial"/>
              <a:ea typeface="Arial"/>
              <a:cs typeface="Arial"/>
              <a:sym typeface="Arial"/>
            </a:endParaRPr>
          </a:p>
          <a:p>
            <a:pPr indent="-311150" lvl="0" marL="457200" rtl="0" algn="l">
              <a:lnSpc>
                <a:spcPct val="115000"/>
              </a:lnSpc>
              <a:spcBef>
                <a:spcPts val="1300"/>
              </a:spcBef>
              <a:spcAft>
                <a:spcPts val="0"/>
              </a:spcAft>
              <a:buClr>
                <a:schemeClr val="dk1"/>
              </a:buClr>
              <a:buSzPts val="1300"/>
              <a:buAutoNum type="arabicPeriod"/>
            </a:pPr>
            <a:r>
              <a:rPr b="1" lang="en-US" sz="1300">
                <a:latin typeface="Arial"/>
                <a:ea typeface="Arial"/>
                <a:cs typeface="Arial"/>
                <a:sym typeface="Arial"/>
              </a:rPr>
              <a:t>바이올린 형태의 밀도 추정: 각 카테고리별로 데이터의 분포를 나타냅니다. 바이올린 형태의 곡선은 커널 밀도 추정(Kernel Density Estimation, KDE)을 사용하여 데이터의 분포를 부드럽게 표현합니다. 이를 통해 데이터의 밀도와 분포를 시각적으로 파악할 수 있습니다.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AutoNum type="arabicPeriod"/>
            </a:pPr>
            <a:r>
              <a:rPr b="1" lang="en-US" sz="1300">
                <a:latin typeface="Arial"/>
                <a:ea typeface="Arial"/>
                <a:cs typeface="Arial"/>
                <a:sym typeface="Arial"/>
              </a:rPr>
              <a:t>상자 그림(Box Plot): 바이올린 내부에 상자 그림을 그려줍니다. 상자 그림은 데이터의 중앙값, 사분위수, 이상치 등을 표현하여 데이터의 중심 경향과 퍼짐 정도를 파악하는 데 도움을 줍니다.</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바이올린 그래프를 사용하여 다양한 데이터의 특성을 시각화할 수 있습니다. 예를 들어, 범주형 변수에 따른 연속형 변수의 분포를 비교하거나, 데이터의 이상치를 확인하는 데 유용합니다.</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예시를 통해 바이올린 그래프의 사용법을 설명하겠습니다. 다음은 성별에 따른 신장 데이터를 바이올린 그래프로 시각화하는 예시입니다:</a:t>
            </a:r>
            <a:endParaRPr b="1" sz="1300">
              <a:latin typeface="Arial"/>
              <a:ea typeface="Arial"/>
              <a:cs typeface="Arial"/>
              <a:sym typeface="Arial"/>
            </a:endParaRPr>
          </a:p>
          <a:p>
            <a:pPr indent="0" lvl="0" marL="0" rtl="0" algn="l">
              <a:spcBef>
                <a:spcPts val="1300"/>
              </a:spcBef>
              <a:spcAft>
                <a:spcPts val="0"/>
              </a:spcAft>
              <a:buClr>
                <a:schemeClr val="dk1"/>
              </a:buClr>
              <a:buSzPts val="1100"/>
              <a:buFont typeface="Arial"/>
              <a:buNone/>
            </a:pPr>
            <a:r>
              <a:rPr b="1" lang="en-US" sz="1300">
                <a:latin typeface="Arial"/>
                <a:ea typeface="Arial"/>
                <a:cs typeface="Arial"/>
                <a:sym typeface="Arial"/>
              </a:rPr>
              <a:t>import seaborn as sns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import matplotlib.pyplot as plt</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데이터 생성</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data = sns.load_dataset('tips')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바이올린 그래프 그리기</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sns.violinplot(x='sex', y='total_bill', data=data)</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그래프 제목과 축 라벨 설정</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plt.title('Violin Plot of Total Bill by Gender')</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plt.xlabel('Gender')</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plt.ylabel('Total Bill')</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그래프 출력</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plt.show()</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위 예시는 성별에 따른 식사 비용 데이터를 바이올린 그래프로 나타낸 것입니다. 각 성별에 대해 바이올린 형태의 밀도 추정을 통해 식사 비용의 분포를 확인할 수 있습니다. 또한 바이올린 내부에 상자 그림을 포함하여 각 성별의 중앙값과 사분위수를 표시합니다.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바이올린 그래프는 데이터의 분포를 이해하는 데 유용하며, 특히 범주형 변수에 따른 연속형 변수의 분포를 비교할 때 효과적입니다.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lang="en-US" sz="1100">
                <a:latin typeface="Arial"/>
                <a:ea typeface="Arial"/>
                <a:cs typeface="Arial"/>
                <a:sym typeface="Arial"/>
              </a:rPr>
              <a:t>"tips" 데이터셋은 seaborn 라이브러리에 기본적으로 내장된 샘플 데이터셋 중 하나입니다. 이 데이터셋은 식당에서의 고객들이 지불한 금액과 팁에 대한 정보를 담고 있습니다. 데이터셋에는 다음과 같은 열(column)들이 포함되어 있습니다:</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total_bill</a:t>
            </a:r>
            <a:r>
              <a:rPr lang="en-US" sz="1100">
                <a:latin typeface="Arial"/>
                <a:ea typeface="Arial"/>
                <a:cs typeface="Arial"/>
                <a:sym typeface="Arial"/>
              </a:rPr>
              <a:t>: 고객 한 명당 총 지불액 (식사 비용 + 팁)</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tip</a:t>
            </a:r>
            <a:r>
              <a:rPr lang="en-US" sz="1100">
                <a:latin typeface="Arial"/>
                <a:ea typeface="Arial"/>
                <a:cs typeface="Arial"/>
                <a:sym typeface="Arial"/>
              </a:rPr>
              <a:t>: 팁의 양</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sex</a:t>
            </a:r>
            <a:r>
              <a:rPr lang="en-US" sz="1100">
                <a:latin typeface="Arial"/>
                <a:ea typeface="Arial"/>
                <a:cs typeface="Arial"/>
                <a:sym typeface="Arial"/>
              </a:rPr>
              <a:t>: 고객의 성별 (남성 또는 여성)</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smoker</a:t>
            </a:r>
            <a:r>
              <a:rPr lang="en-US" sz="1100">
                <a:latin typeface="Arial"/>
                <a:ea typeface="Arial"/>
                <a:cs typeface="Arial"/>
                <a:sym typeface="Arial"/>
              </a:rPr>
              <a:t>: 흡연자 여부 (Yes 또는 No)</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day</a:t>
            </a:r>
            <a:r>
              <a:rPr lang="en-US" sz="1100">
                <a:latin typeface="Arial"/>
                <a:ea typeface="Arial"/>
                <a:cs typeface="Arial"/>
                <a:sym typeface="Arial"/>
              </a:rPr>
              <a:t>: 요일 (Thur: 목요일, Fri: 금요일, Sat: 토요일, Sun: 일요일)</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time</a:t>
            </a:r>
            <a:r>
              <a:rPr lang="en-US" sz="1100">
                <a:latin typeface="Arial"/>
                <a:ea typeface="Arial"/>
                <a:cs typeface="Arial"/>
                <a:sym typeface="Arial"/>
              </a:rPr>
              <a:t>: 식사 시간 (Lunch 또는 Dinner)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solidFill>
                  <a:srgbClr val="188038"/>
                </a:solidFill>
                <a:latin typeface="Roboto Mono"/>
                <a:ea typeface="Roboto Mono"/>
                <a:cs typeface="Roboto Mono"/>
                <a:sym typeface="Roboto Mono"/>
              </a:rPr>
              <a:t>size</a:t>
            </a:r>
            <a:r>
              <a:rPr lang="en-US" sz="1100">
                <a:latin typeface="Arial"/>
                <a:ea typeface="Arial"/>
                <a:cs typeface="Arial"/>
                <a:sym typeface="Arial"/>
              </a:rPr>
              <a:t>: 함께 식사한 인원 수</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 데이터셋은 실제 식당에서 수집된 데이터가 아니며, 통계적 분석 및 시각화 연습을 위한 샘플 데이터셋으로 활용됩니다. 데이터셋의 각 행(row)은 한 번의 식사에 대한 정보를 나타냅니다. 이러한 데이터셋을 활용하여 식당 내에서 팁의 크기와 식사 비용, 그리고 이에 영향을 미치는 다양한 요인들 사이의 관계를 분석하고 시각화할 수 있습니다.</a:t>
            </a:r>
            <a:endParaRPr sz="11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t/>
            </a:r>
            <a:endParaRPr/>
          </a:p>
        </p:txBody>
      </p:sp>
      <p:sp>
        <p:nvSpPr>
          <p:cNvPr id="8385" name="Google Shape;8385;p4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5" name="Shape 8395"/>
        <p:cNvGrpSpPr/>
        <p:nvPr/>
      </p:nvGrpSpPr>
      <p:grpSpPr>
        <a:xfrm>
          <a:off x="0" y="0"/>
          <a:ext cx="0" cy="0"/>
          <a:chOff x="0" y="0"/>
          <a:chExt cx="0" cy="0"/>
        </a:xfrm>
      </p:grpSpPr>
      <p:sp>
        <p:nvSpPr>
          <p:cNvPr id="8396" name="Google Shape;8396;p4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7" name="Google Shape;8397;p4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예를 들면 출생지역과 몸무게의 상관관계이다. 즉, 변수가 출생지역과 몸무게가 된다.</a:t>
            </a:r>
            <a:endParaRPr/>
          </a:p>
          <a:p>
            <a:pPr indent="0" lvl="0" marL="0" marR="0" rtl="0" algn="l">
              <a:lnSpc>
                <a:spcPct val="100000"/>
              </a:lnSpc>
              <a:spcBef>
                <a:spcPts val="0"/>
              </a:spcBef>
              <a:spcAft>
                <a:spcPts val="0"/>
              </a:spcAft>
              <a:buClr>
                <a:schemeClr val="dk1"/>
              </a:buClr>
              <a:buSzPts val="1200"/>
              <a:buFont typeface="Malgun Gothic"/>
              <a:buNone/>
            </a:pPr>
            <a:r>
              <a:rPr lang="en-US"/>
              <a:t>다변량 자료는 2차원 배열에 넣어서 분석하고 분석이 되는 주체가 변수이다.</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모자이크 그래프(Mosaic Plot)는 범주형 변수들 간의 상호작용을 시각화하는 데 사용되는 그래프입니다. 주로 분할 표(Contingency Table)의 각 셀에 해당하는 범주형 변수들의 관계를 표현합니다. 모자이크 그래프는 각 셀의 넓이에 비례하여 범주 간의 상대적인 빈도를 시각적으로 표현하여 범주 간의 관계를 이해하는 데 도움을 줍니다.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모자이크 그래프의 주요 특징은 다음과 같습니다:</a:t>
            </a:r>
            <a:endParaRPr b="1" sz="1300">
              <a:latin typeface="Arial"/>
              <a:ea typeface="Arial"/>
              <a:cs typeface="Arial"/>
              <a:sym typeface="Arial"/>
            </a:endParaRPr>
          </a:p>
          <a:p>
            <a:pPr indent="-311150" lvl="0" marL="457200" rtl="0" algn="l">
              <a:lnSpc>
                <a:spcPct val="115000"/>
              </a:lnSpc>
              <a:spcBef>
                <a:spcPts val="1300"/>
              </a:spcBef>
              <a:spcAft>
                <a:spcPts val="0"/>
              </a:spcAft>
              <a:buClr>
                <a:schemeClr val="dk1"/>
              </a:buClr>
              <a:buSzPts val="1300"/>
              <a:buAutoNum type="arabicPeriod"/>
            </a:pPr>
            <a:r>
              <a:rPr b="1" lang="en-US" sz="1300">
                <a:latin typeface="Arial"/>
                <a:ea typeface="Arial"/>
                <a:cs typeface="Arial"/>
                <a:sym typeface="Arial"/>
              </a:rPr>
              <a:t>분할 표의 각 셀: 모자이크 그래프는 분할 표의 각 셀에 해당하는 범주형 변수들의 관계를 표현합니다. 각 셀은 해당 범주들 간의 조합을 나타냅니다.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AutoNum type="arabicPeriod"/>
            </a:pPr>
            <a:r>
              <a:rPr b="1" lang="en-US" sz="1300">
                <a:latin typeface="Arial"/>
                <a:ea typeface="Arial"/>
                <a:cs typeface="Arial"/>
                <a:sym typeface="Arial"/>
              </a:rPr>
              <a:t>셀의 넓이: 각 셀의 넓이는 해당 조합의 빈도를 나타냅니다. 셀의 넓이가 클수록 해당 조합의 빈도가 더 높음을 나타냅니다.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AutoNum type="arabicPeriod"/>
            </a:pPr>
            <a:r>
              <a:rPr b="1" lang="en-US" sz="1300">
                <a:latin typeface="Arial"/>
                <a:ea typeface="Arial"/>
                <a:cs typeface="Arial"/>
                <a:sym typeface="Arial"/>
              </a:rPr>
              <a:t>색상: 셀의 색상은 범주형 변수들 간의 상대적인 빈도를 나타냅니다. 보통은 셀의 색상을 셀의 빈도에 비례하여 설정합니다.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AutoNum type="arabicPeriod"/>
            </a:pPr>
            <a:r>
              <a:rPr b="1" lang="en-US" sz="1300">
                <a:latin typeface="Arial"/>
                <a:ea typeface="Arial"/>
                <a:cs typeface="Arial"/>
                <a:sym typeface="Arial"/>
              </a:rPr>
              <a:t>중첩: 모자이크 그래프는 범주형 변수들 간의 중첩된 관계도 표현할 수 있습니다. 이를 통해 다양한 상호작용을 시각적으로 파악할 수 있습니다.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모자이크 그래프는 주로 범주형 변수들 간의 관계를 이해하고 시각적으로 비교할 때 사용됩니다. 예를 들어, 성별에 따른 흡연 여부의 관계를 모자이크 그래프로 나타내면 성별과 흡연 여부 간의 관계를 시각적으로 이해할 수 있습니다.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예시를 통해 모자이크 그래프의 사용법을 설명하겠습니다. 다음은 성별과 흡연 여부 간의 관계를 모자이크 그래프로 시각화하는 예시입니다:</a:t>
            </a:r>
            <a:endParaRPr b="1" sz="1300">
              <a:latin typeface="Arial"/>
              <a:ea typeface="Arial"/>
              <a:cs typeface="Arial"/>
              <a:sym typeface="Arial"/>
            </a:endParaRPr>
          </a:p>
          <a:p>
            <a:pPr indent="0" lvl="0" marL="0" rtl="0" algn="l">
              <a:spcBef>
                <a:spcPts val="1300"/>
              </a:spcBef>
              <a:spcAft>
                <a:spcPts val="0"/>
              </a:spcAft>
              <a:buClr>
                <a:schemeClr val="dk1"/>
              </a:buClr>
              <a:buSzPts val="1100"/>
              <a:buFont typeface="Arial"/>
              <a:buNone/>
            </a:pPr>
            <a:r>
              <a:rPr b="1" lang="en-US" sz="1300">
                <a:latin typeface="Arial"/>
                <a:ea typeface="Arial"/>
                <a:cs typeface="Arial"/>
                <a:sym typeface="Arial"/>
              </a:rPr>
              <a:t>import seaborn as sns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import matplotlib.pyplot as plt</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데이터 생성</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data = sns.load_dataset('tips')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모자이크 그래프 그리기</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sns.mosaicplot(data=data, index=['sex', 'smoker'], title='Mosaic Plot of Gender and Smoking Status')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그래프 출력</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plt.show()</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위 예시는 성별과 흡연 여부의 관계를 모자이크 그래프로 나타낸 것입니다. 각 셀의 넓이는 해당 조합의 빈도를 나타내며, 색상은 각 조합의 상대적인 빈도를 시각적으로 표현합니다. 모자이크 그래프를 통해 성별과 흡연 여부 간의 관계를 쉽게 이해할 수 있습니다.</a:t>
            </a:r>
            <a:endParaRPr b="1" sz="13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모자이크 그래프는 다양한 범주형 변수들 간의 관계를 시각화할 때 유용하며, 범주형 데이터의 상호작용을 빠르게 이해하는 데 도움을 줍니다.</a:t>
            </a:r>
            <a:endParaRPr b="1" sz="1300">
              <a:latin typeface="Arial"/>
              <a:ea typeface="Arial"/>
              <a:cs typeface="Arial"/>
              <a:sym typeface="Arial"/>
            </a:endParaRPr>
          </a:p>
          <a:p>
            <a:pPr indent="0" lvl="0" marL="0" marR="0" rtl="0" algn="l">
              <a:lnSpc>
                <a:spcPct val="100000"/>
              </a:lnSpc>
              <a:spcBef>
                <a:spcPts val="1300"/>
              </a:spcBef>
              <a:spcAft>
                <a:spcPts val="0"/>
              </a:spcAft>
              <a:buClr>
                <a:schemeClr val="dk1"/>
              </a:buClr>
              <a:buSzPts val="1200"/>
              <a:buFont typeface="Malgun Gothic"/>
              <a:buNone/>
            </a:pPr>
            <a:r>
              <a:t/>
            </a:r>
            <a:endParaRPr/>
          </a:p>
        </p:txBody>
      </p:sp>
      <p:sp>
        <p:nvSpPr>
          <p:cNvPr id="8398" name="Google Shape;8398;p4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7" name="Shape 8407"/>
        <p:cNvGrpSpPr/>
        <p:nvPr/>
      </p:nvGrpSpPr>
      <p:grpSpPr>
        <a:xfrm>
          <a:off x="0" y="0"/>
          <a:ext cx="0" cy="0"/>
          <a:chOff x="0" y="0"/>
          <a:chExt cx="0" cy="0"/>
        </a:xfrm>
      </p:grpSpPr>
      <p:sp>
        <p:nvSpPr>
          <p:cNvPr id="8408" name="Google Shape;8408;p4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9" name="Google Shape;8409;p4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다양한 시나리오에 적합한 시각화 유형을 살펴보겠습니다.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시나리오를 일변량(1개 변수), 이변량(2개 변수) 및 다변량(2개 이상의 변수)으로 나눕니다.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그런 다음 시나리오를 숫자 변수와 범주형 변수의 조합으로 세분화합니다.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200"/>
              <a:buFont typeface="Malgun Gothic"/>
              <a:buNone/>
            </a:pPr>
            <a:r>
              <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p:txBody>
      </p:sp>
      <p:sp>
        <p:nvSpPr>
          <p:cNvPr id="8410" name="Google Shape;8410;p4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0" name="Shape 8430"/>
        <p:cNvGrpSpPr/>
        <p:nvPr/>
      </p:nvGrpSpPr>
      <p:grpSpPr>
        <a:xfrm>
          <a:off x="0" y="0"/>
          <a:ext cx="0" cy="0"/>
          <a:chOff x="0" y="0"/>
          <a:chExt cx="0" cy="0"/>
        </a:xfrm>
      </p:grpSpPr>
      <p:sp>
        <p:nvSpPr>
          <p:cNvPr id="8431" name="Google Shape;8431;p4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2" name="Google Shape;8432;p4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200"/>
              <a:buFont typeface="Malgun Gothic"/>
              <a:buNone/>
            </a:pPr>
            <a:r>
              <a:rPr lang="en-US" sz="1400">
                <a:solidFill>
                  <a:srgbClr val="202124"/>
                </a:solidFill>
                <a:highlight>
                  <a:srgbClr val="F8F9FA"/>
                </a:highlight>
                <a:latin typeface="Arial"/>
                <a:ea typeface="Arial"/>
                <a:cs typeface="Arial"/>
                <a:sym typeface="Arial"/>
              </a:rPr>
              <a:t>🡪 상자 그림은 연속 숫자 변수의 통계 요약을 생성하는 데 유용합니다.</a:t>
            </a:r>
            <a:endParaRPr sz="14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solidFill>
                  <a:srgbClr val="202124"/>
                </a:solidFill>
                <a:highlight>
                  <a:srgbClr val="F8F9FA"/>
                </a:highlight>
                <a:latin typeface="Arial"/>
                <a:ea typeface="Arial"/>
                <a:cs typeface="Arial"/>
                <a:sym typeface="Arial"/>
              </a:rPr>
              <a:t>🡪 상자 그림은 이상치, 즉 펜스 한계 밖의 데이터 포인트를 탐지하는 데에도 사용할 수 있습니다.</a:t>
            </a:r>
            <a:endParaRPr sz="14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b="1" lang="en-US" sz="1400">
                <a:latin typeface="Arial"/>
                <a:ea typeface="Arial"/>
                <a:cs typeface="Arial"/>
                <a:sym typeface="Arial"/>
              </a:rPr>
              <a:t>수염: 수염은 데이터의 최소값과 최대값 사이의 범위를 나타냅니다.</a:t>
            </a:r>
            <a:endParaRPr b="1" sz="14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상자(Box): 데이터의 중간값(또는 제2사분위수)을 중심으로 하는 상자는 제1사분위수(Q1)와 제3사분위수(Q3)를 나타냅니다.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이 상자의 길이는 데이터의 중간 50% 범위인 사분위 범위(IQR, Interquartile Range)를 나타냅니다.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수염(Whiskers): 상자 내부에서 일정 거리(IQR * 1.5)만큼 위아래로 뻗은 선으로, 대부분의 데이터가 위치하는 범위를 나타냅니다. 일부 박스플롯은 이 범위를 벗어나는 데이터를 이상치로 표시합니다.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이상치(Outliers): 수염을 벗어나는 데이터 포인트로, 박스플롯에서 독립적으로 표시됩니다.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박스플롯에서 이상치가 있을 경우와 없을 경우의 최대값과 최소값을 표현하는 방식은 다음과 같습니다.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이상치가 없는 경우:</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최대값(Maximum): 상자의 위쪽 수염의 끝부분에 위치합니다. 이 값은 수염의 상단에서부터 상자의 윗부분까지의 거리와 동일합니다.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최소값(Minimum): 상자의 아래쪽 수염의 끝부분에 위치합니다. 이 값은 수염의 하단에서부터 상자의 아랫부분까지의 거리와 동일합니다.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이상치가 있는 경우:</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최대값(Maximum): 상자의 위쪽 수염의 끝부분에 위치합니다. 이 값은 수염의 상단에서부터 상자의 윗부분까지의 거리와 동일합니다. 하지만 이상치를 포함하지 않고 정상적인 데이터만을 고려한 최대값을 나타냅니다.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최소값(Minimum): 상자의 아래쪽 수염의 끝부분에 위치합니다. 이 값은 수염의 하단에서부터 상자의 아랫부분까지의 거리와 동일합니다. 하지만 이상치를 포함하지 않고 정상적인 데이터만을 고려한 최소값을 나타냅니다.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이러한 방식으로 최대값과 최소값은 이상치의 존재 유무에 따라 표현되며, 이상치가 있을 경우에는 이상치를 제외하고 정상적인 데이터만을 고려하여 값을 나타냅니다. 이는 데이터의 분포를 보다 정확하게 파악하기 위한 방법입니다.</a:t>
            </a:r>
            <a:endParaRPr sz="11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Malgun Gothic"/>
              <a:buNone/>
            </a:pPr>
            <a:r>
              <a:t/>
            </a:r>
            <a:endParaRPr b="1" sz="1400">
              <a:latin typeface="Arial"/>
              <a:ea typeface="Arial"/>
              <a:cs typeface="Arial"/>
              <a:sym typeface="Arial"/>
            </a:endParaRPr>
          </a:p>
          <a:p>
            <a:pPr indent="0" lvl="0" marL="0" rtl="0" algn="l">
              <a:lnSpc>
                <a:spcPct val="115000"/>
              </a:lnSpc>
              <a:spcBef>
                <a:spcPts val="1300"/>
              </a:spcBef>
              <a:spcAft>
                <a:spcPts val="0"/>
              </a:spcAft>
              <a:buClr>
                <a:schemeClr val="dk1"/>
              </a:buClr>
              <a:buSzPts val="1100"/>
              <a:buFont typeface="Arial"/>
              <a:buNone/>
            </a:pPr>
            <a:r>
              <a:rPr b="1" lang="en-US" sz="1300">
                <a:latin typeface="Arial"/>
                <a:ea typeface="Arial"/>
                <a:cs typeface="Arial"/>
                <a:sym typeface="Arial"/>
              </a:rPr>
              <a:t>상자 그림(Box Plot)은 데이터의 중심 경향(중앙값, 평균 등)과 분포(사분위수, 최소/최대값 등)를 시각화하는 데 사용됩니다. 이상치가 있는 경우와 없는 경우에 상자 그림의 요소들의 위치가 어떻게 변하는지 살펴보겠습니다:</a:t>
            </a:r>
            <a:endParaRPr b="1" sz="1300">
              <a:latin typeface="Arial"/>
              <a:ea typeface="Arial"/>
              <a:cs typeface="Arial"/>
              <a:sym typeface="Arial"/>
            </a:endParaRPr>
          </a:p>
          <a:p>
            <a:pPr indent="-311150" lvl="0" marL="457200" rtl="0" algn="l">
              <a:lnSpc>
                <a:spcPct val="115000"/>
              </a:lnSpc>
              <a:spcBef>
                <a:spcPts val="1300"/>
              </a:spcBef>
              <a:spcAft>
                <a:spcPts val="0"/>
              </a:spcAft>
              <a:buClr>
                <a:schemeClr val="dk1"/>
              </a:buClr>
              <a:buSzPts val="1300"/>
              <a:buAutoNum type="arabicPeriod"/>
            </a:pPr>
            <a:r>
              <a:rPr b="1" lang="en-US" sz="1300">
                <a:latin typeface="Arial"/>
                <a:ea typeface="Arial"/>
                <a:cs typeface="Arial"/>
                <a:sym typeface="Arial"/>
              </a:rPr>
              <a:t>이상치가 없는 경우:</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상자 그림의 요소들은 주로 데이터의 사분위수(Q1, Q2, Q3)를 기반으로 계산됩니다.</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상자: 상자의 아랫부분(Q1)은 데이터의 25번째 백분위수(1사분위수)를 나타내며, 상자의 윗부분(Q3)은 데이터의 75번째 백분위수(3사분위수)를 나타냅니다.</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중앙값: 상자 내부의 가로선은 데이터의 중앙값(Q2)을 나타냅니다.</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수염: 수염은 데이터의 최소값과 최대값 사이의 범위를 나타냅니다.</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AutoNum type="arabicPeriod"/>
            </a:pPr>
            <a:r>
              <a:rPr b="1" lang="en-US" sz="1300">
                <a:latin typeface="Arial"/>
                <a:ea typeface="Arial"/>
                <a:cs typeface="Arial"/>
                <a:sym typeface="Arial"/>
              </a:rPr>
              <a:t>이상치가 있는 경우:</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이상치는 주로 상자의 윗부분(Q3)과 아랫부분(Q1)에서 일정한 거리 이상 떨어진 값으로 정의됩니다.</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이상치가 있는 경우, 이상치의 존재로 인해 상자의 아랫부분(Q1)과 윗부분(Q3)이 변하지 않습니다.</a:t>
            </a:r>
            <a:endParaRPr b="1"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하지만 이상치가 존재하는 경우 수염의 길이가 달라질 수 있습니다. 수염은 이상치가 아닌 데이터의 범위를 반영하므로, 이상치가 있을 경우에는 수염의 길이가 더 길어질 수 있습니다.</a:t>
            </a:r>
            <a:endParaRPr b="1" sz="1300">
              <a:latin typeface="Arial"/>
              <a:ea typeface="Arial"/>
              <a:cs typeface="Arial"/>
              <a:sym typeface="Arial"/>
            </a:endParaRPr>
          </a:p>
          <a:p>
            <a:pPr indent="0" lvl="0" marL="0" rtl="0" algn="l">
              <a:lnSpc>
                <a:spcPct val="115000"/>
              </a:lnSpc>
              <a:spcBef>
                <a:spcPts val="1300"/>
              </a:spcBef>
              <a:spcAft>
                <a:spcPts val="1300"/>
              </a:spcAft>
              <a:buClr>
                <a:schemeClr val="dk1"/>
              </a:buClr>
              <a:buSzPts val="1100"/>
              <a:buFont typeface="Arial"/>
              <a:buNone/>
            </a:pPr>
            <a:r>
              <a:rPr b="1" lang="en-US" sz="1300">
                <a:latin typeface="Arial"/>
                <a:ea typeface="Arial"/>
                <a:cs typeface="Arial"/>
                <a:sym typeface="Arial"/>
              </a:rPr>
              <a:t>따라서 이상치가 있을 경우에는 상자 그림의 요소들의 위치가 기본적으로는 변하지 않지만, 이상치의 존재로 인해 수염의 길이가 변할 수 있습니다. 이상치가 없는 경우에는 수염의 길이가 데이터의 범위를 정확히 반영하게 됩니다.</a:t>
            </a:r>
            <a:endParaRPr b="1" sz="1400">
              <a:latin typeface="Arial"/>
              <a:ea typeface="Arial"/>
              <a:cs typeface="Arial"/>
              <a:sym typeface="Arial"/>
            </a:endParaRPr>
          </a:p>
        </p:txBody>
      </p:sp>
      <p:sp>
        <p:nvSpPr>
          <p:cNvPr id="8433" name="Google Shape;8433;p4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6" name="Shape 8446"/>
        <p:cNvGrpSpPr/>
        <p:nvPr/>
      </p:nvGrpSpPr>
      <p:grpSpPr>
        <a:xfrm>
          <a:off x="0" y="0"/>
          <a:ext cx="0" cy="0"/>
          <a:chOff x="0" y="0"/>
          <a:chExt cx="0" cy="0"/>
        </a:xfrm>
      </p:grpSpPr>
      <p:sp>
        <p:nvSpPr>
          <p:cNvPr id="8447" name="Google Shape;8447;p4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8" name="Google Shape;8448;p4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 Histograms can be used to display the probability distribution of a continuous numeric variable. </a:t>
            </a:r>
            <a:endParaRPr/>
          </a:p>
          <a:p>
            <a:pPr indent="0" lvl="0" marL="0" marR="0" rtl="0" algn="l">
              <a:lnSpc>
                <a:spcPct val="100000"/>
              </a:lnSpc>
              <a:spcBef>
                <a:spcPts val="0"/>
              </a:spcBef>
              <a:spcAft>
                <a:spcPts val="0"/>
              </a:spcAft>
              <a:buClr>
                <a:schemeClr val="dk1"/>
              </a:buClr>
              <a:buSzPts val="1200"/>
              <a:buFont typeface="Malgun Gothic"/>
              <a:buNone/>
            </a:pPr>
            <a:r>
              <a:rPr lang="en-US"/>
              <a:t>🡪 Please note that the bars are “continuously glued” one next to the other.</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 히스토그램을 사용하여 연속 숫자 변수의 확률 분포를 표시할 수 있습니다. </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 바는 서로 "지속적으로 접착"되어 있다는 점에 유의하세요.</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49" name="Google Shape;8449;p4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0" name="Shape 8500"/>
        <p:cNvGrpSpPr/>
        <p:nvPr/>
      </p:nvGrpSpPr>
      <p:grpSpPr>
        <a:xfrm>
          <a:off x="0" y="0"/>
          <a:ext cx="0" cy="0"/>
          <a:chOff x="0" y="0"/>
          <a:chExt cx="0" cy="0"/>
        </a:xfrm>
      </p:grpSpPr>
      <p:sp>
        <p:nvSpPr>
          <p:cNvPr id="8501" name="Google Shape;8501;p4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2" name="Google Shape;8502;p4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Noto Sans Symbols"/>
              <a:buNone/>
            </a:pPr>
            <a:r>
              <a:rPr lang="en-US" sz="1600"/>
              <a:t>In a histogram, the interval width can be adjusted.</a:t>
            </a:r>
            <a:endParaRPr sz="1600"/>
          </a:p>
          <a:p>
            <a:pPr indent="-196850" lvl="0" marL="171450" marR="0" rtl="0" algn="l">
              <a:lnSpc>
                <a:spcPct val="100000"/>
              </a:lnSpc>
              <a:spcBef>
                <a:spcPts val="0"/>
              </a:spcBef>
              <a:spcAft>
                <a:spcPts val="0"/>
              </a:spcAft>
              <a:buClr>
                <a:schemeClr val="dk1"/>
              </a:buClr>
              <a:buSzPts val="1600"/>
              <a:buFont typeface="Noto Sans Symbols"/>
              <a:buChar char="🡪"/>
            </a:pPr>
            <a:r>
              <a:rPr lang="en-US" sz="1600"/>
              <a:t>When the interval width is large, the height variations are smoothed out at the expense of the details.</a:t>
            </a:r>
            <a:endParaRPr sz="1600"/>
          </a:p>
          <a:p>
            <a:pPr indent="-196850" lvl="0" marL="171450" marR="0" rtl="0" algn="l">
              <a:lnSpc>
                <a:spcPct val="100000"/>
              </a:lnSpc>
              <a:spcBef>
                <a:spcPts val="0"/>
              </a:spcBef>
              <a:spcAft>
                <a:spcPts val="0"/>
              </a:spcAft>
              <a:buClr>
                <a:schemeClr val="dk1"/>
              </a:buClr>
              <a:buSzPts val="1600"/>
              <a:buFont typeface="Noto Sans Symbols"/>
              <a:buChar char="🡪"/>
            </a:pPr>
            <a:r>
              <a:rPr lang="en-US" sz="1600"/>
              <a:t>When the interval width is small, the height variations become rather “noisy” but you afford more “detailed” view.</a:t>
            </a:r>
            <a:endParaRPr sz="1600"/>
          </a:p>
          <a:p>
            <a:pPr indent="0" lvl="0" marL="0" rtl="0" algn="l">
              <a:lnSpc>
                <a:spcPct val="115000"/>
              </a:lnSpc>
              <a:spcBef>
                <a:spcPts val="1300"/>
              </a:spcBef>
              <a:spcAft>
                <a:spcPts val="0"/>
              </a:spcAft>
              <a:buNone/>
            </a:pPr>
            <a:r>
              <a:rPr b="1" lang="en-US" sz="1300">
                <a:latin typeface="Arial"/>
                <a:ea typeface="Arial"/>
                <a:cs typeface="Arial"/>
                <a:sym typeface="Arial"/>
              </a:rPr>
              <a:t>히스토그램에서 구간의 너비를 조정할 수 있습니다. 이 구간의 너비는 데이터의 특성과 분포를 나타내는 데 중요한 역할을 합니다.</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구간의 너비가 크면, 데이터의 높이 변화가 부드럽게 변하게 됩니다. 이는 전체적인 추세를 파악하기에는 유용하지만, 세부적인 정보는 상대적으로 잃게 됩니다. 다시 말해, 전반적인 패턴을 보기 쉬워지지만, 세부적인 특성은 희석되어 보입니다.</a:t>
            </a:r>
            <a:endParaRPr b="1" sz="1300">
              <a:latin typeface="Arial"/>
              <a:ea typeface="Arial"/>
              <a:cs typeface="Arial"/>
              <a:sym typeface="Arial"/>
            </a:endParaRPr>
          </a:p>
          <a:p>
            <a:pPr indent="0" lvl="0" marL="0" rtl="0" algn="l">
              <a:lnSpc>
                <a:spcPct val="115000"/>
              </a:lnSpc>
              <a:spcBef>
                <a:spcPts val="1300"/>
              </a:spcBef>
              <a:spcAft>
                <a:spcPts val="0"/>
              </a:spcAft>
              <a:buNone/>
            </a:pPr>
            <a:r>
              <a:rPr b="1" lang="en-US" sz="1300">
                <a:latin typeface="Arial"/>
                <a:ea typeface="Arial"/>
                <a:cs typeface="Arial"/>
                <a:sym typeface="Arial"/>
              </a:rPr>
              <a:t>반면에, 구간의 너비가 작을수록, 데이터의 높이 변화가 더욱 "잡음"이 많아지게 됩니다. 이는 세부적인 변동을 뚜렷하게 보여주지만, 너무 작게 조정하면 불필요한 잡음으로 인해 전체적인 패턴을 파악하기 어려워질 수 있습니다. 결국, 세부적인 정보에 초점을 맞추기 위해서는 작은 구간의 너비가 유리하지만, 전반적인 추세를 이해하기 위해서는 넓은 구간의 너비가 더 유용할 수 있습니다.</a:t>
            </a:r>
            <a:endParaRPr b="1" sz="1300">
              <a:latin typeface="Arial"/>
              <a:ea typeface="Arial"/>
              <a:cs typeface="Arial"/>
              <a:sym typeface="Arial"/>
            </a:endParaRPr>
          </a:p>
          <a:p>
            <a:pPr indent="0" lvl="0" marL="0" marR="0" rtl="0" algn="l">
              <a:lnSpc>
                <a:spcPct val="100000"/>
              </a:lnSpc>
              <a:spcBef>
                <a:spcPts val="1300"/>
              </a:spcBef>
              <a:spcAft>
                <a:spcPts val="0"/>
              </a:spcAft>
              <a:buNone/>
            </a:pPr>
            <a:r>
              <a:t/>
            </a:r>
            <a:endParaRPr sz="1600"/>
          </a:p>
        </p:txBody>
      </p:sp>
      <p:sp>
        <p:nvSpPr>
          <p:cNvPr id="8503" name="Google Shape;8503;p4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6" name="Shape 8596"/>
        <p:cNvGrpSpPr/>
        <p:nvPr/>
      </p:nvGrpSpPr>
      <p:grpSpPr>
        <a:xfrm>
          <a:off x="0" y="0"/>
          <a:ext cx="0" cy="0"/>
          <a:chOff x="0" y="0"/>
          <a:chExt cx="0" cy="0"/>
        </a:xfrm>
      </p:grpSpPr>
      <p:sp>
        <p:nvSpPr>
          <p:cNvPr id="8597" name="Google Shape;8597;p4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8" name="Google Shape;8598;p4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Scatter plot is the standard visualization type in situations with two continuous numeric variables.</a:t>
            </a:r>
            <a:endParaRPr/>
          </a:p>
          <a:p>
            <a:pPr indent="0" lvl="0" marL="0" marR="0" rtl="0" algn="l">
              <a:lnSpc>
                <a:spcPct val="100000"/>
              </a:lnSpc>
              <a:spcBef>
                <a:spcPts val="0"/>
              </a:spcBef>
              <a:spcAft>
                <a:spcPts val="0"/>
              </a:spcAft>
              <a:buClr>
                <a:schemeClr val="dk1"/>
              </a:buClr>
              <a:buSzPts val="1200"/>
              <a:buFont typeface="Malgun Gothic"/>
              <a:buNone/>
            </a:pPr>
            <a:r>
              <a:rPr lang="en-US"/>
              <a:t>The main purpose is identification of a linear relationship.</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산점도는 두 개의 연속 숫자 변수가 있는 상황에서 표준 시각화 유형입니다.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주요 목적은 선형 관계를 식별하는 것입니다.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99" name="Google Shape;8599;p4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11" name="Google Shape;131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3" name="Shape 8613"/>
        <p:cNvGrpSpPr/>
        <p:nvPr/>
      </p:nvGrpSpPr>
      <p:grpSpPr>
        <a:xfrm>
          <a:off x="0" y="0"/>
          <a:ext cx="0" cy="0"/>
          <a:chOff x="0" y="0"/>
          <a:chExt cx="0" cy="0"/>
        </a:xfrm>
      </p:grpSpPr>
      <p:sp>
        <p:nvSpPr>
          <p:cNvPr id="8614" name="Google Shape;8614;p4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5" name="Google Shape;8615;p4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It may become a little bit more complicated when a third categorical variable is thrown in.</a:t>
            </a:r>
            <a:endParaRPr/>
          </a:p>
          <a:p>
            <a:pPr indent="0" lvl="0" marL="0" marR="0" rtl="0" algn="l">
              <a:lnSpc>
                <a:spcPct val="100000"/>
              </a:lnSpc>
              <a:spcBef>
                <a:spcPts val="0"/>
              </a:spcBef>
              <a:spcAft>
                <a:spcPts val="0"/>
              </a:spcAft>
              <a:buClr>
                <a:schemeClr val="dk1"/>
              </a:buClr>
              <a:buSzPts val="1200"/>
              <a:buFont typeface="Malgun Gothic"/>
              <a:buNone/>
            </a:pPr>
            <a:r>
              <a:rPr lang="en-US"/>
              <a:t>You can denote the categories (types) of this categorical variable with colors or markers.</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세 번째 범주형 변수가 추가되면 조금 더 복잡해질 수 있습니다.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색상이나 표시를 사용하여 이 범주형 변수의 범주(유형)를 표시할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616" name="Google Shape;8616;p4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9" name="Shape 8629"/>
        <p:cNvGrpSpPr/>
        <p:nvPr/>
      </p:nvGrpSpPr>
      <p:grpSpPr>
        <a:xfrm>
          <a:off x="0" y="0"/>
          <a:ext cx="0" cy="0"/>
          <a:chOff x="0" y="0"/>
          <a:chExt cx="0" cy="0"/>
        </a:xfrm>
      </p:grpSpPr>
      <p:sp>
        <p:nvSpPr>
          <p:cNvPr id="8630" name="Google Shape;8630;p4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1" name="Google Shape;8631;p4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이전 슬라이드에서 설명한 방법이 실제로 너무 복잡해지면 </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범주에 따라 데이터를 2개 이상의 세트로 분할한 다음 여러 분산형 차트를 생성할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632" name="Google Shape;8632;p4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p4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0" name="Google Shape;8650;p4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8651" name="Google Shape;8651;p4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1" name="Shape 8671"/>
        <p:cNvGrpSpPr/>
        <p:nvPr/>
      </p:nvGrpSpPr>
      <p:grpSpPr>
        <a:xfrm>
          <a:off x="0" y="0"/>
          <a:ext cx="0" cy="0"/>
          <a:chOff x="0" y="0"/>
          <a:chExt cx="0" cy="0"/>
        </a:xfrm>
      </p:grpSpPr>
      <p:sp>
        <p:nvSpPr>
          <p:cNvPr id="8672" name="Google Shape;8672;p4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3" name="Google Shape;8673;p4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Bar plots can be used to summarize the frequencies of a categorical variable.</a:t>
            </a:r>
            <a:endParaRPr/>
          </a:p>
          <a:p>
            <a:pPr indent="0" lvl="0" marL="0" marR="0" rtl="0" algn="l">
              <a:lnSpc>
                <a:spcPct val="100000"/>
              </a:lnSpc>
              <a:spcBef>
                <a:spcPts val="0"/>
              </a:spcBef>
              <a:spcAft>
                <a:spcPts val="0"/>
              </a:spcAft>
              <a:buClr>
                <a:schemeClr val="dk1"/>
              </a:buClr>
              <a:buSzPts val="1200"/>
              <a:buFont typeface="Malgun Gothic"/>
              <a:buNone/>
            </a:pPr>
            <a:r>
              <a:rPr lang="en-US"/>
              <a:t>Bar plots can represent the so-called “frequency tables”.</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막대 그래프는 범주형 변수의 빈도를 요약하는 데 사용할 수 있습니다.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막대 그래프는 소위 "빈도표"를 나타낼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674" name="Google Shape;8674;p4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1" name="Shape 8711"/>
        <p:cNvGrpSpPr/>
        <p:nvPr/>
      </p:nvGrpSpPr>
      <p:grpSpPr>
        <a:xfrm>
          <a:off x="0" y="0"/>
          <a:ext cx="0" cy="0"/>
          <a:chOff x="0" y="0"/>
          <a:chExt cx="0" cy="0"/>
        </a:xfrm>
      </p:grpSpPr>
      <p:sp>
        <p:nvSpPr>
          <p:cNvPr id="8712" name="Google Shape;8712;p4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3" name="Google Shape;8713;p4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Pie charts can be used to summarize the relative proportions of a categorical variable.</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the sectors add up to the complete circle. </a:t>
            </a:r>
            <a:endParaRPr/>
          </a:p>
          <a:p>
            <a:pPr indent="0" lvl="0" marL="0" marR="0" rtl="0" algn="l">
              <a:lnSpc>
                <a:spcPct val="100000"/>
              </a:lnSpc>
              <a:spcBef>
                <a:spcPts val="0"/>
              </a:spcBef>
              <a:spcAft>
                <a:spcPts val="0"/>
              </a:spcAft>
              <a:buClr>
                <a:schemeClr val="dk1"/>
              </a:buClr>
              <a:buSzPts val="1200"/>
              <a:buFont typeface="Malgun Gothic"/>
              <a:buNone/>
            </a:pPr>
            <a:r>
              <a:rPr lang="en-US"/>
              <a:t>This is analogous to the relative proportions adding up to 1.</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원형 차트는 범주형 변수의 상대적 비율을 요약하는 데 사용할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섹터를 합산하면 완전한 원이 됩니다. </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이는 상대 비율을 더하면 1이 되는 것과 유사합니다.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14" name="Google Shape;8714;p4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9" name="Shape 8729"/>
        <p:cNvGrpSpPr/>
        <p:nvPr/>
      </p:nvGrpSpPr>
      <p:grpSpPr>
        <a:xfrm>
          <a:off x="0" y="0"/>
          <a:ext cx="0" cy="0"/>
          <a:chOff x="0" y="0"/>
          <a:chExt cx="0" cy="0"/>
        </a:xfrm>
      </p:grpSpPr>
      <p:sp>
        <p:nvSpPr>
          <p:cNvPr id="8730" name="Google Shape;8730;p4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1" name="Google Shape;8731;p4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Multiple Boxplots can be useful for visualizing in situations with one continuous numeric variable &amp; one categorical variable.</a:t>
            </a:r>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다중 상자 그림은 하나의 연속 숫자 변수와 하나의 범주형 변수가 있는 상황을 시각화하는 데 유용할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import matplotlib.pyplot as plt</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import numpy as np</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각 그룹의 데이터 생성</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np.random.seed(10)</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data1 = np.random.normal(loc=0, scale=1, size=100)</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data2 = np.random.normal(loc=0.5, scale=1.2, size=100)</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data3 = np.random.normal(loc=-0.5, scale=0.8, size=100)</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다중 상자 그림 생성</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plt.boxplot([data1, data2, data3], labels=['Group 1', 'Group 2', 'Group 3'])</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그래프에 제목과 라벨 추가</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plt.title('Multiple Boxplots')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plt.xlabel('Groups')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plt.ylabel('Values')</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 그래프 표시</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300">
                <a:latin typeface="Arial"/>
                <a:ea typeface="Arial"/>
                <a:cs typeface="Arial"/>
                <a:sym typeface="Arial"/>
              </a:rPr>
              <a:t>plt.show()</a:t>
            </a:r>
            <a:endParaRPr b="1"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32" name="Google Shape;8732;p4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6" name="Shape 8746"/>
        <p:cNvGrpSpPr/>
        <p:nvPr/>
      </p:nvGrpSpPr>
      <p:grpSpPr>
        <a:xfrm>
          <a:off x="0" y="0"/>
          <a:ext cx="0" cy="0"/>
          <a:chOff x="0" y="0"/>
          <a:chExt cx="0" cy="0"/>
        </a:xfrm>
      </p:grpSpPr>
      <p:sp>
        <p:nvSpPr>
          <p:cNvPr id="8747" name="Google Shape;8747;p4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8" name="Google Shape;8748;p4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Multiple Histograms can also be useful for visualizing in situations with one continuous numeric variable &amp; one categorical variable.</a:t>
            </a:r>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다중 히스토그램은 하나의 연속 숫자 변수와 하나의 범주형 변수가 있는 상황을 시각화하는 데 유용할 수도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49" name="Google Shape;8749;p4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0" name="Shape 8850"/>
        <p:cNvGrpSpPr/>
        <p:nvPr/>
      </p:nvGrpSpPr>
      <p:grpSpPr>
        <a:xfrm>
          <a:off x="0" y="0"/>
          <a:ext cx="0" cy="0"/>
          <a:chOff x="0" y="0"/>
          <a:chExt cx="0" cy="0"/>
        </a:xfrm>
      </p:grpSpPr>
      <p:sp>
        <p:nvSpPr>
          <p:cNvPr id="8851" name="Google Shape;8851;p4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2" name="Google Shape;8852;p4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Barplots can be quite versatile.</a:t>
            </a:r>
            <a:endParaRPr/>
          </a:p>
          <a:p>
            <a:pPr indent="0" lvl="0" marL="0" marR="0" rtl="0" algn="l">
              <a:lnSpc>
                <a:spcPct val="100000"/>
              </a:lnSpc>
              <a:spcBef>
                <a:spcPts val="0"/>
              </a:spcBef>
              <a:spcAft>
                <a:spcPts val="0"/>
              </a:spcAft>
              <a:buClr>
                <a:schemeClr val="dk1"/>
              </a:buClr>
              <a:buSzPts val="1200"/>
              <a:buFont typeface="Malgun Gothic"/>
              <a:buNone/>
            </a:pPr>
            <a:r>
              <a:rPr lang="en-US"/>
              <a:t>You can easily adapt Barplots to the situations with two categorical variables.</a:t>
            </a:r>
            <a:endParaRPr/>
          </a:p>
          <a:p>
            <a:pPr indent="0" lvl="0" marL="0" marR="0" rtl="0" algn="l">
              <a:lnSpc>
                <a:spcPct val="100000"/>
              </a:lnSpc>
              <a:spcBef>
                <a:spcPts val="0"/>
              </a:spcBef>
              <a:spcAft>
                <a:spcPts val="0"/>
              </a:spcAft>
              <a:buClr>
                <a:schemeClr val="dk1"/>
              </a:buClr>
              <a:buSzPts val="1200"/>
              <a:buFont typeface="Malgun Gothic"/>
              <a:buNone/>
            </a:pPr>
            <a:r>
              <a:rPr lang="en-US"/>
              <a:t>Categories are distinguished by color.</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막대 그래프는 매우 다양하게 사용될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두 개의 범주형 변수가 있는 상황에 막대 그래프를 쉽게 적용할 수 있습니다.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카테고리는 색상으로 구분됩니다.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53" name="Google Shape;8853;p4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4" name="Shape 8894"/>
        <p:cNvGrpSpPr/>
        <p:nvPr/>
      </p:nvGrpSpPr>
      <p:grpSpPr>
        <a:xfrm>
          <a:off x="0" y="0"/>
          <a:ext cx="0" cy="0"/>
          <a:chOff x="0" y="0"/>
          <a:chExt cx="0" cy="0"/>
        </a:xfrm>
      </p:grpSpPr>
      <p:sp>
        <p:nvSpPr>
          <p:cNvPr id="8895" name="Google Shape;8895;p4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6" name="Google Shape;8896;p4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way you can use Barplot in situations with two categorical variables.</a:t>
            </a:r>
            <a:endParaRPr/>
          </a:p>
          <a:p>
            <a:pPr indent="0" lvl="0" marL="0" marR="0" rtl="0" algn="l">
              <a:lnSpc>
                <a:spcPct val="100000"/>
              </a:lnSpc>
              <a:spcBef>
                <a:spcPts val="0"/>
              </a:spcBef>
              <a:spcAft>
                <a:spcPts val="0"/>
              </a:spcAft>
              <a:buClr>
                <a:schemeClr val="dk1"/>
              </a:buClr>
              <a:buSzPts val="1200"/>
              <a:buFont typeface="Malgun Gothic"/>
              <a:buNone/>
            </a:pPr>
            <a:r>
              <a:rPr lang="en-US"/>
              <a:t>Here you use dodged bars colored differently to represent the second variable.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두 개의 범주형 변수가 있는 상황에서 Barplot을 사용할 수 있는 또 다른 방법입니다.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여기서는 두 번째 변수를 나타내기 위해 서로 다른 색상으로 표시된 </a:t>
            </a:r>
            <a:r>
              <a:rPr lang="en-US"/>
              <a:t>dodged bars</a:t>
            </a:r>
            <a:r>
              <a:rPr lang="en-US" sz="2100">
                <a:solidFill>
                  <a:srgbClr val="202124"/>
                </a:solidFill>
                <a:highlight>
                  <a:srgbClr val="F8F9FA"/>
                </a:highlight>
                <a:latin typeface="Arial"/>
                <a:ea typeface="Arial"/>
                <a:cs typeface="Arial"/>
                <a:sym typeface="Arial"/>
              </a:rPr>
              <a:t>를 사용합니다.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a:t>dodged bars : </a:t>
            </a:r>
            <a:r>
              <a:rPr lang="en-US"/>
              <a:t>이 용어는 막대 그래프에서 각 범주 또는 그룹에 대한 막대를 나란히 놓지만 겹치지 않도록 하는 방법을 가리킵니다.</a:t>
            </a:r>
            <a:endParaRPr/>
          </a:p>
        </p:txBody>
      </p:sp>
      <p:sp>
        <p:nvSpPr>
          <p:cNvPr id="8897" name="Google Shape;8897;p4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6" name="Shape 8936"/>
        <p:cNvGrpSpPr/>
        <p:nvPr/>
      </p:nvGrpSpPr>
      <p:grpSpPr>
        <a:xfrm>
          <a:off x="0" y="0"/>
          <a:ext cx="0" cy="0"/>
          <a:chOff x="0" y="0"/>
          <a:chExt cx="0" cy="0"/>
        </a:xfrm>
      </p:grpSpPr>
      <p:sp>
        <p:nvSpPr>
          <p:cNvPr id="8937" name="Google Shape;8937;p4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8" name="Google Shape;8938;p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Some recommendations and cautions when visualizing data.</a:t>
            </a:r>
            <a:endParaRPr/>
          </a:p>
          <a:p>
            <a:pPr indent="0" lvl="0" marL="0" marR="0" rtl="0" algn="l">
              <a:lnSpc>
                <a:spcPct val="100000"/>
              </a:lnSpc>
              <a:spcBef>
                <a:spcPts val="0"/>
              </a:spcBef>
              <a:spcAft>
                <a:spcPts val="0"/>
              </a:spcAft>
              <a:buClr>
                <a:schemeClr val="dk1"/>
              </a:buClr>
              <a:buSzPts val="1200"/>
              <a:buFont typeface="Malgun Gothic"/>
              <a:buNone/>
            </a:pPr>
            <a:r>
              <a:rPr lang="en-US"/>
              <a:t>Let us make clear “from where and to where” the axes are drawn.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데이터 시각화 시 몇 가지 권장 사항 및 주의 사항.</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축이 "어디에서 어디로" 그려지는지 명확히 합시다.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39" name="Google Shape;8939;p4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32" name="Google Shape;133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5" name="Shape 8965"/>
        <p:cNvGrpSpPr/>
        <p:nvPr/>
      </p:nvGrpSpPr>
      <p:grpSpPr>
        <a:xfrm>
          <a:off x="0" y="0"/>
          <a:ext cx="0" cy="0"/>
          <a:chOff x="0" y="0"/>
          <a:chExt cx="0" cy="0"/>
        </a:xfrm>
      </p:grpSpPr>
      <p:sp>
        <p:nvSpPr>
          <p:cNvPr id="8966" name="Google Shape;8966;p4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7" name="Google Shape;8967;p4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Bar plot shows the same data as the one in the previous slide.</a:t>
            </a:r>
            <a:endParaRPr/>
          </a:p>
          <a:p>
            <a:pPr indent="0" lvl="0" marL="0" marR="0" rtl="0" algn="l">
              <a:lnSpc>
                <a:spcPct val="100000"/>
              </a:lnSpc>
              <a:spcBef>
                <a:spcPts val="0"/>
              </a:spcBef>
              <a:spcAft>
                <a:spcPts val="0"/>
              </a:spcAft>
              <a:buClr>
                <a:schemeClr val="dk1"/>
              </a:buClr>
              <a:buSzPts val="1200"/>
              <a:buFont typeface="Malgun Gothic"/>
              <a:buNone/>
            </a:pPr>
            <a:r>
              <a:rPr lang="en-US"/>
              <a:t>However, your perception and the subsequent interpretation could be quite different from the previous slide.</a:t>
            </a:r>
            <a:endParaRPr/>
          </a:p>
          <a:p>
            <a:pPr indent="0" lvl="0" marL="0" marR="0" rtl="0" algn="l">
              <a:lnSpc>
                <a:spcPct val="100000"/>
              </a:lnSpc>
              <a:spcBef>
                <a:spcPts val="0"/>
              </a:spcBef>
              <a:spcAft>
                <a:spcPts val="0"/>
              </a:spcAft>
              <a:buClr>
                <a:schemeClr val="dk1"/>
              </a:buClr>
              <a:buSzPts val="1200"/>
              <a:buFont typeface="Malgun Gothic"/>
              <a:buNone/>
            </a:pPr>
            <a:r>
              <a:rPr lang="en-US"/>
              <a:t>As data scientists, you should avoid producing unintended visual “illusions”.</a:t>
            </a:r>
            <a:endParaRPr/>
          </a:p>
          <a:p>
            <a:pPr indent="0" lvl="0" marL="0" marR="0" rtl="0" algn="l">
              <a:lnSpc>
                <a:spcPct val="100000"/>
              </a:lnSpc>
              <a:spcBef>
                <a:spcPts val="0"/>
              </a:spcBef>
              <a:spcAft>
                <a:spcPts val="0"/>
              </a:spcAft>
              <a:buClr>
                <a:schemeClr val="dk1"/>
              </a:buClr>
              <a:buSzPts val="1200"/>
              <a:buFont typeface="Malgun Gothic"/>
              <a:buNone/>
            </a:pPr>
            <a:r>
              <a:rPr lang="en-US"/>
              <a:t>You should convey the meaning of the data as clearly as possible through visualization.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 막대 그래프는 이전 슬라이드의 데이터와 동일한 데이터를 표시합니다.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그러나 귀하의 인식과 그에 따른 해석은 이전 슬라이드와 상당히 다를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데이터 과학자로서 여러분은 의도하지 않은 시각적 "환상"을 생성하는 것을 피해야 합니다.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시각화를 통해 데이터의 의미를 최대한 명확하게 전달해야 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68" name="Google Shape;8968;p4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3" name="Shape 9003"/>
        <p:cNvGrpSpPr/>
        <p:nvPr/>
      </p:nvGrpSpPr>
      <p:grpSpPr>
        <a:xfrm>
          <a:off x="0" y="0"/>
          <a:ext cx="0" cy="0"/>
          <a:chOff x="0" y="0"/>
          <a:chExt cx="0" cy="0"/>
        </a:xfrm>
      </p:grpSpPr>
      <p:sp>
        <p:nvSpPr>
          <p:cNvPr id="9004" name="Google Shape;9004;p4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5" name="Google Shape;9005;p4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cannot emphasize enough that you must avoid producing unintended visual “illusions”.</a:t>
            </a:r>
            <a:endParaRPr/>
          </a:p>
          <a:p>
            <a:pPr indent="0" lvl="0" marL="0" marR="0" rtl="0" algn="l">
              <a:lnSpc>
                <a:spcPct val="100000"/>
              </a:lnSpc>
              <a:spcBef>
                <a:spcPts val="0"/>
              </a:spcBef>
              <a:spcAft>
                <a:spcPts val="0"/>
              </a:spcAft>
              <a:buClr>
                <a:schemeClr val="dk1"/>
              </a:buClr>
              <a:buSzPts val="1200"/>
              <a:buFont typeface="Malgun Gothic"/>
              <a:buNone/>
            </a:pPr>
            <a:r>
              <a:rPr lang="en-US"/>
              <a:t>You should stay away from the “fancy” graphical effects if they do not help to better communicate.</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의도하지 않은 시각적 "환상"을 생성하는 것을 피해야 한다는 점은 아무리 강조해도 지나치지 않습니다.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더 나은 의사소통에 도움이 되지 않는다면 "화려한" 그래픽 효과를 멀리해야 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06" name="Google Shape;9006;p4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1" name="Shape 9021"/>
        <p:cNvGrpSpPr/>
        <p:nvPr/>
      </p:nvGrpSpPr>
      <p:grpSpPr>
        <a:xfrm>
          <a:off x="0" y="0"/>
          <a:ext cx="0" cy="0"/>
          <a:chOff x="0" y="0"/>
          <a:chExt cx="0" cy="0"/>
        </a:xfrm>
      </p:grpSpPr>
      <p:sp>
        <p:nvSpPr>
          <p:cNvPr id="9022" name="Google Shape;9022;p47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3" name="Google Shape;9023;p4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024" name="Google Shape;9024;p4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4" name="Shape 9044"/>
        <p:cNvGrpSpPr/>
        <p:nvPr/>
      </p:nvGrpSpPr>
      <p:grpSpPr>
        <a:xfrm>
          <a:off x="0" y="0"/>
          <a:ext cx="0" cy="0"/>
          <a:chOff x="0" y="0"/>
          <a:chExt cx="0" cy="0"/>
        </a:xfrm>
      </p:grpSpPr>
      <p:sp>
        <p:nvSpPr>
          <p:cNvPr id="9045" name="Google Shape;9045;p4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6" name="Google Shape;9046;p4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As shown in this example, it is straightforward to draw a Bar plot with the Matplotlib library. </a:t>
            </a:r>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이 예에서 볼 수 있듯이 Matplotlib 라이브러리를 사용하여 Bar 플롯을 그리는 것은 간단합니다.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47" name="Google Shape;9047;p4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8" name="Shape 9058"/>
        <p:cNvGrpSpPr/>
        <p:nvPr/>
      </p:nvGrpSpPr>
      <p:grpSpPr>
        <a:xfrm>
          <a:off x="0" y="0"/>
          <a:ext cx="0" cy="0"/>
          <a:chOff x="0" y="0"/>
          <a:chExt cx="0" cy="0"/>
        </a:xfrm>
      </p:grpSpPr>
      <p:sp>
        <p:nvSpPr>
          <p:cNvPr id="9059" name="Google Shape;9059;p4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0" name="Google Shape;9060;p4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이 예에서 볼 수 있듯이 Matplotlib 라이브러리를 사용하여 히스토그램을 그리는 것은 간단합니다.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61" name="Google Shape;9061;p4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1" name="Shape 9071"/>
        <p:cNvGrpSpPr/>
        <p:nvPr/>
      </p:nvGrpSpPr>
      <p:grpSpPr>
        <a:xfrm>
          <a:off x="0" y="0"/>
          <a:ext cx="0" cy="0"/>
          <a:chOff x="0" y="0"/>
          <a:chExt cx="0" cy="0"/>
        </a:xfrm>
      </p:grpSpPr>
      <p:sp>
        <p:nvSpPr>
          <p:cNvPr id="9072" name="Google Shape;9072;p4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3" name="Google Shape;9073;p4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74" name="Google Shape;9074;p4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4" name="Shape 9084"/>
        <p:cNvGrpSpPr/>
        <p:nvPr/>
      </p:nvGrpSpPr>
      <p:grpSpPr>
        <a:xfrm>
          <a:off x="0" y="0"/>
          <a:ext cx="0" cy="0"/>
          <a:chOff x="0" y="0"/>
          <a:chExt cx="0" cy="0"/>
        </a:xfrm>
      </p:grpSpPr>
      <p:sp>
        <p:nvSpPr>
          <p:cNvPr id="9085" name="Google Shape;9085;p4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6" name="Google Shape;9086;p4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87" name="Google Shape;9087;p4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7" name="Shape 9097"/>
        <p:cNvGrpSpPr/>
        <p:nvPr/>
      </p:nvGrpSpPr>
      <p:grpSpPr>
        <a:xfrm>
          <a:off x="0" y="0"/>
          <a:ext cx="0" cy="0"/>
          <a:chOff x="0" y="0"/>
          <a:chExt cx="0" cy="0"/>
        </a:xfrm>
      </p:grpSpPr>
      <p:sp>
        <p:nvSpPr>
          <p:cNvPr id="9098" name="Google Shape;9098;p4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9" name="Google Shape;9099;p4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00" name="Google Shape;9100;p4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0" name="Shape 9110"/>
        <p:cNvGrpSpPr/>
        <p:nvPr/>
      </p:nvGrpSpPr>
      <p:grpSpPr>
        <a:xfrm>
          <a:off x="0" y="0"/>
          <a:ext cx="0" cy="0"/>
          <a:chOff x="0" y="0"/>
          <a:chExt cx="0" cy="0"/>
        </a:xfrm>
      </p:grpSpPr>
      <p:sp>
        <p:nvSpPr>
          <p:cNvPr id="9111" name="Google Shape;9111;p4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2" name="Google Shape;9112;p4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13" name="Google Shape;9113;p4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3" name="Shape 9123"/>
        <p:cNvGrpSpPr/>
        <p:nvPr/>
      </p:nvGrpSpPr>
      <p:grpSpPr>
        <a:xfrm>
          <a:off x="0" y="0"/>
          <a:ext cx="0" cy="0"/>
          <a:chOff x="0" y="0"/>
          <a:chExt cx="0" cy="0"/>
        </a:xfrm>
      </p:grpSpPr>
      <p:sp>
        <p:nvSpPr>
          <p:cNvPr id="9124" name="Google Shape;9124;p4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5" name="Google Shape;9125;p4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26" name="Google Shape;9126;p4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45" name="Google Shape;1345;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6" name="Shape 9136"/>
        <p:cNvGrpSpPr/>
        <p:nvPr/>
      </p:nvGrpSpPr>
      <p:grpSpPr>
        <a:xfrm>
          <a:off x="0" y="0"/>
          <a:ext cx="0" cy="0"/>
          <a:chOff x="0" y="0"/>
          <a:chExt cx="0" cy="0"/>
        </a:xfrm>
      </p:grpSpPr>
      <p:sp>
        <p:nvSpPr>
          <p:cNvPr id="9137" name="Google Shape;9137;p4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8" name="Google Shape;9138;p4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39" name="Google Shape;9139;p4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9" name="Shape 9149"/>
        <p:cNvGrpSpPr/>
        <p:nvPr/>
      </p:nvGrpSpPr>
      <p:grpSpPr>
        <a:xfrm>
          <a:off x="0" y="0"/>
          <a:ext cx="0" cy="0"/>
          <a:chOff x="0" y="0"/>
          <a:chExt cx="0" cy="0"/>
        </a:xfrm>
      </p:grpSpPr>
      <p:sp>
        <p:nvSpPr>
          <p:cNvPr id="9150" name="Google Shape;9150;p4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1" name="Google Shape;9151;p4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52" name="Google Shape;9152;p4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2" name="Shape 9162"/>
        <p:cNvGrpSpPr/>
        <p:nvPr/>
      </p:nvGrpSpPr>
      <p:grpSpPr>
        <a:xfrm>
          <a:off x="0" y="0"/>
          <a:ext cx="0" cy="0"/>
          <a:chOff x="0" y="0"/>
          <a:chExt cx="0" cy="0"/>
        </a:xfrm>
      </p:grpSpPr>
      <p:sp>
        <p:nvSpPr>
          <p:cNvPr id="9163" name="Google Shape;9163;p4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4" name="Google Shape;9164;p4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65" name="Google Shape;9165;p4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5" name="Shape 9175"/>
        <p:cNvGrpSpPr/>
        <p:nvPr/>
      </p:nvGrpSpPr>
      <p:grpSpPr>
        <a:xfrm>
          <a:off x="0" y="0"/>
          <a:ext cx="0" cy="0"/>
          <a:chOff x="0" y="0"/>
          <a:chExt cx="0" cy="0"/>
        </a:xfrm>
      </p:grpSpPr>
      <p:sp>
        <p:nvSpPr>
          <p:cNvPr id="9176" name="Google Shape;9176;p4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7" name="Google Shape;9177;p4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78" name="Google Shape;9178;p4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8" name="Shape 9188"/>
        <p:cNvGrpSpPr/>
        <p:nvPr/>
      </p:nvGrpSpPr>
      <p:grpSpPr>
        <a:xfrm>
          <a:off x="0" y="0"/>
          <a:ext cx="0" cy="0"/>
          <a:chOff x="0" y="0"/>
          <a:chExt cx="0" cy="0"/>
        </a:xfrm>
      </p:grpSpPr>
      <p:sp>
        <p:nvSpPr>
          <p:cNvPr id="9189" name="Google Shape;9189;p4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0" name="Google Shape;9190;p4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91" name="Google Shape;9191;p4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1" name="Shape 9201"/>
        <p:cNvGrpSpPr/>
        <p:nvPr/>
      </p:nvGrpSpPr>
      <p:grpSpPr>
        <a:xfrm>
          <a:off x="0" y="0"/>
          <a:ext cx="0" cy="0"/>
          <a:chOff x="0" y="0"/>
          <a:chExt cx="0" cy="0"/>
        </a:xfrm>
      </p:grpSpPr>
      <p:sp>
        <p:nvSpPr>
          <p:cNvPr id="9202" name="Google Shape;9202;p4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3" name="Google Shape;9203;p4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04" name="Google Shape;9204;p4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4" name="Shape 9214"/>
        <p:cNvGrpSpPr/>
        <p:nvPr/>
      </p:nvGrpSpPr>
      <p:grpSpPr>
        <a:xfrm>
          <a:off x="0" y="0"/>
          <a:ext cx="0" cy="0"/>
          <a:chOff x="0" y="0"/>
          <a:chExt cx="0" cy="0"/>
        </a:xfrm>
      </p:grpSpPr>
      <p:sp>
        <p:nvSpPr>
          <p:cNvPr id="9215" name="Google Shape;9215;p4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6" name="Google Shape;9216;p4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17" name="Google Shape;9217;p4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7" name="Shape 9227"/>
        <p:cNvGrpSpPr/>
        <p:nvPr/>
      </p:nvGrpSpPr>
      <p:grpSpPr>
        <a:xfrm>
          <a:off x="0" y="0"/>
          <a:ext cx="0" cy="0"/>
          <a:chOff x="0" y="0"/>
          <a:chExt cx="0" cy="0"/>
        </a:xfrm>
      </p:grpSpPr>
      <p:sp>
        <p:nvSpPr>
          <p:cNvPr id="9228" name="Google Shape;9228;p4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9" name="Google Shape;9229;p4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30" name="Google Shape;9230;p4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0" name="Shape 9240"/>
        <p:cNvGrpSpPr/>
        <p:nvPr/>
      </p:nvGrpSpPr>
      <p:grpSpPr>
        <a:xfrm>
          <a:off x="0" y="0"/>
          <a:ext cx="0" cy="0"/>
          <a:chOff x="0" y="0"/>
          <a:chExt cx="0" cy="0"/>
        </a:xfrm>
      </p:grpSpPr>
      <p:sp>
        <p:nvSpPr>
          <p:cNvPr id="9241" name="Google Shape;9241;p4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2" name="Google Shape;9242;p4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43" name="Google Shape;9243;p4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3" name="Shape 9253"/>
        <p:cNvGrpSpPr/>
        <p:nvPr/>
      </p:nvGrpSpPr>
      <p:grpSpPr>
        <a:xfrm>
          <a:off x="0" y="0"/>
          <a:ext cx="0" cy="0"/>
          <a:chOff x="0" y="0"/>
          <a:chExt cx="0" cy="0"/>
        </a:xfrm>
      </p:grpSpPr>
      <p:sp>
        <p:nvSpPr>
          <p:cNvPr id="9254" name="Google Shape;9254;p4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5" name="Google Shape;9255;p4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56" name="Google Shape;9256;p4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358" name="Google Shape;135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6" name="Shape 9266"/>
        <p:cNvGrpSpPr/>
        <p:nvPr/>
      </p:nvGrpSpPr>
      <p:grpSpPr>
        <a:xfrm>
          <a:off x="0" y="0"/>
          <a:ext cx="0" cy="0"/>
          <a:chOff x="0" y="0"/>
          <a:chExt cx="0" cy="0"/>
        </a:xfrm>
      </p:grpSpPr>
      <p:sp>
        <p:nvSpPr>
          <p:cNvPr id="9267" name="Google Shape;9267;p4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8" name="Google Shape;9268;p4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is a partial list of arguments for the plot() function.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69" name="Google Shape;9269;p4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9" name="Shape 9279"/>
        <p:cNvGrpSpPr/>
        <p:nvPr/>
      </p:nvGrpSpPr>
      <p:grpSpPr>
        <a:xfrm>
          <a:off x="0" y="0"/>
          <a:ext cx="0" cy="0"/>
          <a:chOff x="0" y="0"/>
          <a:chExt cx="0" cy="0"/>
        </a:xfrm>
      </p:grpSpPr>
      <p:sp>
        <p:nvSpPr>
          <p:cNvPr id="9280" name="Google Shape;9280;p4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1" name="Google Shape;9281;p4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table shows some of the possible values of the </a:t>
            </a:r>
            <a:r>
              <a:rPr b="1" lang="en-US"/>
              <a:t>linestyle</a:t>
            </a:r>
            <a:r>
              <a:rPr lang="en-US"/>
              <a:t> argument of the plot() function.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82" name="Google Shape;9282;p4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2" name="Shape 9292"/>
        <p:cNvGrpSpPr/>
        <p:nvPr/>
      </p:nvGrpSpPr>
      <p:grpSpPr>
        <a:xfrm>
          <a:off x="0" y="0"/>
          <a:ext cx="0" cy="0"/>
          <a:chOff x="0" y="0"/>
          <a:chExt cx="0" cy="0"/>
        </a:xfrm>
      </p:grpSpPr>
      <p:sp>
        <p:nvSpPr>
          <p:cNvPr id="9293" name="Google Shape;9293;p4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4" name="Google Shape;9294;p4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table shows some of the possible values of the </a:t>
            </a:r>
            <a:r>
              <a:rPr b="1" lang="en-US"/>
              <a:t>marker</a:t>
            </a:r>
            <a:r>
              <a:rPr lang="en-US"/>
              <a:t> argument of the plot() function.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95" name="Google Shape;9295;p4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5" name="Shape 9305"/>
        <p:cNvGrpSpPr/>
        <p:nvPr/>
      </p:nvGrpSpPr>
      <p:grpSpPr>
        <a:xfrm>
          <a:off x="0" y="0"/>
          <a:ext cx="0" cy="0"/>
          <a:chOff x="0" y="0"/>
          <a:chExt cx="0" cy="0"/>
        </a:xfrm>
      </p:grpSpPr>
      <p:sp>
        <p:nvSpPr>
          <p:cNvPr id="9306" name="Google Shape;9306;p4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7" name="Google Shape;9307;p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08" name="Google Shape;9308;p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9" name="Shape 9319"/>
        <p:cNvGrpSpPr/>
        <p:nvPr/>
      </p:nvGrpSpPr>
      <p:grpSpPr>
        <a:xfrm>
          <a:off x="0" y="0"/>
          <a:ext cx="0" cy="0"/>
          <a:chOff x="0" y="0"/>
          <a:chExt cx="0" cy="0"/>
        </a:xfrm>
      </p:grpSpPr>
      <p:sp>
        <p:nvSpPr>
          <p:cNvPr id="9320" name="Google Shape;9320;p4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1" name="Google Shape;9321;p4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 플롯 방법은 명확한 이점 없이 좀 더 복잡해 보일 수 있습니다.</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그러나 그림 개체를 사용하면 다음 슬라이드에서 볼 수 있듯이 그래픽을 더 효과적으로 제어할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22" name="Google Shape;9322;p4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2" name="Shape 9332"/>
        <p:cNvGrpSpPr/>
        <p:nvPr/>
      </p:nvGrpSpPr>
      <p:grpSpPr>
        <a:xfrm>
          <a:off x="0" y="0"/>
          <a:ext cx="0" cy="0"/>
          <a:chOff x="0" y="0"/>
          <a:chExt cx="0" cy="0"/>
        </a:xfrm>
      </p:grpSpPr>
      <p:sp>
        <p:nvSpPr>
          <p:cNvPr id="9333" name="Google Shape;9333;p4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4" name="Google Shape;9334;p4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35" name="Google Shape;9335;p4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5" name="Shape 9345"/>
        <p:cNvGrpSpPr/>
        <p:nvPr/>
      </p:nvGrpSpPr>
      <p:grpSpPr>
        <a:xfrm>
          <a:off x="0" y="0"/>
          <a:ext cx="0" cy="0"/>
          <a:chOff x="0" y="0"/>
          <a:chExt cx="0" cy="0"/>
        </a:xfrm>
      </p:grpSpPr>
      <p:sp>
        <p:nvSpPr>
          <p:cNvPr id="9346" name="Google Shape;9346;p4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7" name="Google Shape;9347;p4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48" name="Google Shape;9348;p4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8" name="Shape 9358"/>
        <p:cNvGrpSpPr/>
        <p:nvPr/>
      </p:nvGrpSpPr>
      <p:grpSpPr>
        <a:xfrm>
          <a:off x="0" y="0"/>
          <a:ext cx="0" cy="0"/>
          <a:chOff x="0" y="0"/>
          <a:chExt cx="0" cy="0"/>
        </a:xfrm>
      </p:grpSpPr>
      <p:sp>
        <p:nvSpPr>
          <p:cNvPr id="9359" name="Google Shape;9359;p4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0" name="Google Shape;9360;p4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61" name="Google Shape;9361;p4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1" name="Shape 9371"/>
        <p:cNvGrpSpPr/>
        <p:nvPr/>
      </p:nvGrpSpPr>
      <p:grpSpPr>
        <a:xfrm>
          <a:off x="0" y="0"/>
          <a:ext cx="0" cy="0"/>
          <a:chOff x="0" y="0"/>
          <a:chExt cx="0" cy="0"/>
        </a:xfrm>
      </p:grpSpPr>
      <p:sp>
        <p:nvSpPr>
          <p:cNvPr id="9372" name="Google Shape;9372;p4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3" name="Google Shape;9373;p4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74" name="Google Shape;9374;p4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4" name="Shape 9384"/>
        <p:cNvGrpSpPr/>
        <p:nvPr/>
      </p:nvGrpSpPr>
      <p:grpSpPr>
        <a:xfrm>
          <a:off x="0" y="0"/>
          <a:ext cx="0" cy="0"/>
          <a:chOff x="0" y="0"/>
          <a:chExt cx="0" cy="0"/>
        </a:xfrm>
      </p:grpSpPr>
      <p:sp>
        <p:nvSpPr>
          <p:cNvPr id="9385" name="Google Shape;9385;p4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6" name="Google Shape;9386;p4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87" name="Google Shape;9387;p4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5" name="Google Shape;138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86" name="Google Shape;138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8" name="Shape 9398"/>
        <p:cNvGrpSpPr/>
        <p:nvPr/>
      </p:nvGrpSpPr>
      <p:grpSpPr>
        <a:xfrm>
          <a:off x="0" y="0"/>
          <a:ext cx="0" cy="0"/>
          <a:chOff x="0" y="0"/>
          <a:chExt cx="0" cy="0"/>
        </a:xfrm>
      </p:grpSpPr>
      <p:sp>
        <p:nvSpPr>
          <p:cNvPr id="9399" name="Google Shape;9399;p4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0" name="Google Shape;9400;p4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401" name="Google Shape;9401;p4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1" name="Shape 9411"/>
        <p:cNvGrpSpPr/>
        <p:nvPr/>
      </p:nvGrpSpPr>
      <p:grpSpPr>
        <a:xfrm>
          <a:off x="0" y="0"/>
          <a:ext cx="0" cy="0"/>
          <a:chOff x="0" y="0"/>
          <a:chExt cx="0" cy="0"/>
        </a:xfrm>
      </p:grpSpPr>
      <p:sp>
        <p:nvSpPr>
          <p:cNvPr id="9412" name="Google Shape;9412;p5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3" name="Google Shape;9413;p5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way of plotting may look a bit more involved without clear benefits.</a:t>
            </a:r>
            <a:endParaRPr/>
          </a:p>
          <a:p>
            <a:pPr indent="0" lvl="0" marL="0" marR="0" rtl="0" algn="l">
              <a:lnSpc>
                <a:spcPct val="100000"/>
              </a:lnSpc>
              <a:spcBef>
                <a:spcPts val="0"/>
              </a:spcBef>
              <a:spcAft>
                <a:spcPts val="0"/>
              </a:spcAft>
              <a:buClr>
                <a:schemeClr val="dk1"/>
              </a:buClr>
              <a:buSzPts val="1200"/>
              <a:buFont typeface="Malgun Gothic"/>
              <a:buNone/>
            </a:pPr>
            <a:r>
              <a:rPr lang="en-US"/>
              <a:t>However, by using the figure objects you gain more control over the graphics as you will see in the following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414" name="Google Shape;9414;p5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4" name="Shape 9424"/>
        <p:cNvGrpSpPr/>
        <p:nvPr/>
      </p:nvGrpSpPr>
      <p:grpSpPr>
        <a:xfrm>
          <a:off x="0" y="0"/>
          <a:ext cx="0" cy="0"/>
          <a:chOff x="0" y="0"/>
          <a:chExt cx="0" cy="0"/>
        </a:xfrm>
      </p:grpSpPr>
      <p:sp>
        <p:nvSpPr>
          <p:cNvPr id="9425" name="Google Shape;9425;p5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6" name="Google Shape;9426;p5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So far, you have covered visualization using the Matplotlib library.</a:t>
            </a:r>
            <a:endParaRPr/>
          </a:p>
          <a:p>
            <a:pPr indent="0" lvl="0" marL="0" marR="0" rtl="0" algn="l">
              <a:lnSpc>
                <a:spcPct val="100000"/>
              </a:lnSpc>
              <a:spcBef>
                <a:spcPts val="0"/>
              </a:spcBef>
              <a:spcAft>
                <a:spcPts val="0"/>
              </a:spcAft>
              <a:buClr>
                <a:schemeClr val="dk1"/>
              </a:buClr>
              <a:buSzPts val="1200"/>
              <a:buFont typeface="Malgun Gothic"/>
              <a:buNone/>
            </a:pPr>
            <a:r>
              <a:rPr lang="en-US"/>
              <a:t>Now, you go back to the pandas library (yes pandas!) for visualization.</a:t>
            </a:r>
            <a:endParaRPr/>
          </a:p>
          <a:p>
            <a:pPr indent="0" lvl="0" marL="0" marR="0" rtl="0" algn="l">
              <a:lnSpc>
                <a:spcPct val="100000"/>
              </a:lnSpc>
              <a:spcBef>
                <a:spcPts val="0"/>
              </a:spcBef>
              <a:spcAft>
                <a:spcPts val="0"/>
              </a:spcAft>
              <a:buClr>
                <a:schemeClr val="dk1"/>
              </a:buClr>
              <a:buSzPts val="1200"/>
              <a:buFont typeface="Malgun Gothic"/>
              <a:buNone/>
            </a:pPr>
            <a:r>
              <a:rPr lang="en-US"/>
              <a:t>You can directly output visualization from a Series or a DataFrame as shown in this example. </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지금까지 Matplotlib 라이브러리를 사용한 시각화를 다루었습니다.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이제 시각화를 위해 pandas 라이브러리(예, pandas!)로 돌아갑니다.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이 예와 같이 Series 또는 DataFrame에서 시각화를 직접 출력할 수 있습니다.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427" name="Google Shape;9427;p5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8" name="Shape 9438"/>
        <p:cNvGrpSpPr/>
        <p:nvPr/>
      </p:nvGrpSpPr>
      <p:grpSpPr>
        <a:xfrm>
          <a:off x="0" y="0"/>
          <a:ext cx="0" cy="0"/>
          <a:chOff x="0" y="0"/>
          <a:chExt cx="0" cy="0"/>
        </a:xfrm>
      </p:grpSpPr>
      <p:sp>
        <p:nvSpPr>
          <p:cNvPr id="9439" name="Google Shape;9439;p5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0" name="Google Shape;9440;p5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441" name="Google Shape;9441;p5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1" name="Shape 9451"/>
        <p:cNvGrpSpPr/>
        <p:nvPr/>
      </p:nvGrpSpPr>
      <p:grpSpPr>
        <a:xfrm>
          <a:off x="0" y="0"/>
          <a:ext cx="0" cy="0"/>
          <a:chOff x="0" y="0"/>
          <a:chExt cx="0" cy="0"/>
        </a:xfrm>
      </p:grpSpPr>
      <p:sp>
        <p:nvSpPr>
          <p:cNvPr id="9452" name="Google Shape;9452;p5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3" name="Google Shape;9453;p5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454" name="Google Shape;9454;p5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4" name="Shape 9464"/>
        <p:cNvGrpSpPr/>
        <p:nvPr/>
      </p:nvGrpSpPr>
      <p:grpSpPr>
        <a:xfrm>
          <a:off x="0" y="0"/>
          <a:ext cx="0" cy="0"/>
          <a:chOff x="0" y="0"/>
          <a:chExt cx="0" cy="0"/>
        </a:xfrm>
      </p:grpSpPr>
      <p:sp>
        <p:nvSpPr>
          <p:cNvPr id="9465" name="Google Shape;9465;p5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6" name="Google Shape;9466;p5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467" name="Google Shape;9467;p5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7" name="Shape 9477"/>
        <p:cNvGrpSpPr/>
        <p:nvPr/>
      </p:nvGrpSpPr>
      <p:grpSpPr>
        <a:xfrm>
          <a:off x="0" y="0"/>
          <a:ext cx="0" cy="0"/>
          <a:chOff x="0" y="0"/>
          <a:chExt cx="0" cy="0"/>
        </a:xfrm>
      </p:grpSpPr>
      <p:sp>
        <p:nvSpPr>
          <p:cNvPr id="9478" name="Google Shape;9478;p5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9" name="Google Shape;9479;p5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480" name="Google Shape;9480;p5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0" name="Shape 9490"/>
        <p:cNvGrpSpPr/>
        <p:nvPr/>
      </p:nvGrpSpPr>
      <p:grpSpPr>
        <a:xfrm>
          <a:off x="0" y="0"/>
          <a:ext cx="0" cy="0"/>
          <a:chOff x="0" y="0"/>
          <a:chExt cx="0" cy="0"/>
        </a:xfrm>
      </p:grpSpPr>
      <p:sp>
        <p:nvSpPr>
          <p:cNvPr id="9491" name="Google Shape;9491;p5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2" name="Google Shape;9492;p5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493" name="Google Shape;9493;p5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3" name="Shape 9503"/>
        <p:cNvGrpSpPr/>
        <p:nvPr/>
      </p:nvGrpSpPr>
      <p:grpSpPr>
        <a:xfrm>
          <a:off x="0" y="0"/>
          <a:ext cx="0" cy="0"/>
          <a:chOff x="0" y="0"/>
          <a:chExt cx="0" cy="0"/>
        </a:xfrm>
      </p:grpSpPr>
      <p:sp>
        <p:nvSpPr>
          <p:cNvPr id="9504" name="Google Shape;9504;p5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5" name="Google Shape;9505;p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506" name="Google Shape;9506;p5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6" name="Shape 9516"/>
        <p:cNvGrpSpPr/>
        <p:nvPr/>
      </p:nvGrpSpPr>
      <p:grpSpPr>
        <a:xfrm>
          <a:off x="0" y="0"/>
          <a:ext cx="0" cy="0"/>
          <a:chOff x="0" y="0"/>
          <a:chExt cx="0" cy="0"/>
        </a:xfrm>
      </p:grpSpPr>
      <p:sp>
        <p:nvSpPr>
          <p:cNvPr id="9517" name="Google Shape;9517;p5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8" name="Google Shape;9518;p5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519" name="Google Shape;9519;p5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0" name="Google Shape;35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399" name="Google Shape;139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9" name="Shape 9529"/>
        <p:cNvGrpSpPr/>
        <p:nvPr/>
      </p:nvGrpSpPr>
      <p:grpSpPr>
        <a:xfrm>
          <a:off x="0" y="0"/>
          <a:ext cx="0" cy="0"/>
          <a:chOff x="0" y="0"/>
          <a:chExt cx="0" cy="0"/>
        </a:xfrm>
      </p:grpSpPr>
      <p:sp>
        <p:nvSpPr>
          <p:cNvPr id="9530" name="Google Shape;9530;p5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1" name="Google Shape;9531;p5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move on to a library specifically designed for graphics, Matplotlib. You try out the basic visualization types.</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ex_0209.ipynb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Basics Matplotlib visualization.</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Bar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Histogram.</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Box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Line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Scatter plot 1.</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Scatter plot 2.</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9532" name="Google Shape;9532;p5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4" name="Shape 9544"/>
        <p:cNvGrpSpPr/>
        <p:nvPr/>
      </p:nvGrpSpPr>
      <p:grpSpPr>
        <a:xfrm>
          <a:off x="0" y="0"/>
          <a:ext cx="0" cy="0"/>
          <a:chOff x="0" y="0"/>
          <a:chExt cx="0" cy="0"/>
        </a:xfrm>
      </p:grpSpPr>
      <p:sp>
        <p:nvSpPr>
          <p:cNvPr id="9545" name="Google Shape;9545;p5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6" name="Google Shape;9546;p5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apply more advanced features of Matplotlib to enhance and customize our graphics.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ex_0210.ipynb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Matplotlib visualization with objects.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Visualization with figure object.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Multiple plots within the same axes.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Multiple plots in separate axes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Multiple plots in an array of axes.</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9547" name="Google Shape;9547;p5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9" name="Shape 9559"/>
        <p:cNvGrpSpPr/>
        <p:nvPr/>
      </p:nvGrpSpPr>
      <p:grpSpPr>
        <a:xfrm>
          <a:off x="0" y="0"/>
          <a:ext cx="0" cy="0"/>
          <a:chOff x="0" y="0"/>
          <a:chExt cx="0" cy="0"/>
        </a:xfrm>
      </p:grpSpPr>
      <p:sp>
        <p:nvSpPr>
          <p:cNvPr id="9560" name="Google Shape;9560;p5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1" name="Google Shape;9561;p5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562" name="Google Shape;9562;p5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2" name="Shape 9582"/>
        <p:cNvGrpSpPr/>
        <p:nvPr/>
      </p:nvGrpSpPr>
      <p:grpSpPr>
        <a:xfrm>
          <a:off x="0" y="0"/>
          <a:ext cx="0" cy="0"/>
          <a:chOff x="0" y="0"/>
          <a:chExt cx="0" cy="0"/>
        </a:xfrm>
      </p:grpSpPr>
      <p:sp>
        <p:nvSpPr>
          <p:cNvPr id="9583" name="Google Shape;9583;p5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4" name="Google Shape;9584;p5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Seaborn is a high level and powerful visualization library based on the Matplotlib.</a:t>
            </a:r>
            <a:endParaRPr/>
          </a:p>
          <a:p>
            <a:pPr indent="0" lvl="0" marL="0" marR="0" rtl="0" algn="l">
              <a:lnSpc>
                <a:spcPct val="100000"/>
              </a:lnSpc>
              <a:spcBef>
                <a:spcPts val="0"/>
              </a:spcBef>
              <a:spcAft>
                <a:spcPts val="0"/>
              </a:spcAft>
              <a:buClr>
                <a:schemeClr val="dk1"/>
              </a:buClr>
              <a:buSzPts val="1200"/>
              <a:buFont typeface="Malgun Gothic"/>
              <a:buNone/>
            </a:pPr>
            <a:r>
              <a:rPr lang="en-US"/>
              <a:t>This library provides many different visualization types that go beyond the basic you have covered so far.</a:t>
            </a:r>
            <a:endParaRPr/>
          </a:p>
          <a:p>
            <a:pPr indent="0" lvl="0" marL="0" marR="0" rtl="0" algn="l">
              <a:lnSpc>
                <a:spcPct val="100000"/>
              </a:lnSpc>
              <a:spcBef>
                <a:spcPts val="0"/>
              </a:spcBef>
              <a:spcAft>
                <a:spcPts val="0"/>
              </a:spcAft>
              <a:buClr>
                <a:schemeClr val="dk1"/>
              </a:buClr>
              <a:buSzPts val="1200"/>
              <a:buFont typeface="Malgun Gothic"/>
              <a:buNone/>
            </a:pPr>
            <a:r>
              <a:rPr lang="en-US" sz="2100">
                <a:solidFill>
                  <a:srgbClr val="202124"/>
                </a:solidFill>
                <a:highlight>
                  <a:srgbClr val="F8F9FA"/>
                </a:highlight>
                <a:latin typeface="Arial"/>
                <a:ea typeface="Arial"/>
                <a:cs typeface="Arial"/>
                <a:sym typeface="Arial"/>
              </a:rPr>
              <a:t>Seaborn은 Matplotlib를 기반으로 하는 높은 수준의 강력한 시각화 라이브러리입니다.</a:t>
            </a:r>
            <a:endParaRPr sz="2100">
              <a:solidFill>
                <a:srgbClr val="202124"/>
              </a:solidFill>
              <a:highlight>
                <a:srgbClr val="F8F9FA"/>
              </a:highlight>
              <a:latin typeface="Arial"/>
              <a:ea typeface="Arial"/>
              <a:cs typeface="Arial"/>
              <a:sym typeface="Arial"/>
            </a:endParaRPr>
          </a:p>
          <a:p>
            <a:pPr indent="0" lvl="0" marL="0" marR="38100" rtl="0" algn="l">
              <a:lnSpc>
                <a:spcPct val="114285"/>
              </a:lnSpc>
              <a:spcBef>
                <a:spcPts val="0"/>
              </a:spcBef>
              <a:spcAft>
                <a:spcPts val="0"/>
              </a:spcAft>
              <a:buClr>
                <a:schemeClr val="dk1"/>
              </a:buClr>
              <a:buSzPts val="1100"/>
              <a:buFont typeface="Arial"/>
              <a:buNone/>
            </a:pPr>
            <a:r>
              <a:rPr lang="en-US" sz="2100">
                <a:solidFill>
                  <a:srgbClr val="202124"/>
                </a:solidFill>
                <a:highlight>
                  <a:srgbClr val="F8F9FA"/>
                </a:highlight>
                <a:latin typeface="Arial"/>
                <a:ea typeface="Arial"/>
                <a:cs typeface="Arial"/>
                <a:sym typeface="Arial"/>
              </a:rPr>
              <a:t>이 라이브러리는 지금까지 다룬 기본 수준을 넘어서는 다양한 시각화 유형을 제공합니다.</a:t>
            </a:r>
            <a:endParaRPr sz="2100">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100"/>
              <a:buFont typeface="Arial"/>
              <a:buNone/>
            </a:pPr>
            <a:r>
              <a:rPr lang="en-US"/>
              <a:t>import seaborn as sns</a:t>
            </a:r>
            <a:endParaRPr/>
          </a:p>
          <a:p>
            <a:pPr indent="0" lvl="0" marL="0" rtl="0" algn="l">
              <a:spcBef>
                <a:spcPts val="0"/>
              </a:spcBef>
              <a:spcAft>
                <a:spcPts val="0"/>
              </a:spcAft>
              <a:buClr>
                <a:schemeClr val="dk1"/>
              </a:buClr>
              <a:buSzPts val="1100"/>
              <a:buFont typeface="Arial"/>
              <a:buNone/>
            </a:pPr>
            <a:r>
              <a:rPr lang="en-US"/>
              <a:t>import matplotlib.pyplot as plt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seaborn의 샘플 데이터셋인 tips 데이터를 로드합니다.</a:t>
            </a:r>
            <a:endParaRPr/>
          </a:p>
          <a:p>
            <a:pPr indent="0" lvl="0" marL="0" rtl="0" algn="l">
              <a:spcBef>
                <a:spcPts val="0"/>
              </a:spcBef>
              <a:spcAft>
                <a:spcPts val="0"/>
              </a:spcAft>
              <a:buClr>
                <a:schemeClr val="dk1"/>
              </a:buClr>
              <a:buSzPts val="1100"/>
              <a:buFont typeface="Arial"/>
              <a:buNone/>
            </a:pPr>
            <a:r>
              <a:rPr lang="en-US"/>
              <a:t>tips = sns.load_dataset("tips")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swarmplot 생성</a:t>
            </a:r>
            <a:endParaRPr/>
          </a:p>
          <a:p>
            <a:pPr indent="0" lvl="0" marL="0" rtl="0" algn="l">
              <a:spcBef>
                <a:spcPts val="0"/>
              </a:spcBef>
              <a:spcAft>
                <a:spcPts val="0"/>
              </a:spcAft>
              <a:buClr>
                <a:schemeClr val="dk1"/>
              </a:buClr>
              <a:buSzPts val="1100"/>
              <a:buFont typeface="Arial"/>
              <a:buNone/>
            </a:pPr>
            <a:r>
              <a:rPr lang="en-US"/>
              <a:t>plt.figure(figsize=(8, 5))</a:t>
            </a:r>
            <a:endParaRPr/>
          </a:p>
          <a:p>
            <a:pPr indent="0" lvl="0" marL="0" rtl="0" algn="l">
              <a:spcBef>
                <a:spcPts val="0"/>
              </a:spcBef>
              <a:spcAft>
                <a:spcPts val="0"/>
              </a:spcAft>
              <a:buClr>
                <a:schemeClr val="dk1"/>
              </a:buClr>
              <a:buSzPts val="1100"/>
              <a:buFont typeface="Arial"/>
              <a:buNone/>
            </a:pPr>
            <a:r>
              <a:rPr lang="en-US"/>
              <a:t>sns.swarmplot(x="day", y="total_bill", data=tips)</a:t>
            </a:r>
            <a:endParaRPr/>
          </a:p>
          <a:p>
            <a:pPr indent="0" lvl="0" marL="0" rtl="0" algn="l">
              <a:spcBef>
                <a:spcPts val="0"/>
              </a:spcBef>
              <a:spcAft>
                <a:spcPts val="0"/>
              </a:spcAft>
              <a:buClr>
                <a:schemeClr val="dk1"/>
              </a:buClr>
              <a:buSzPts val="1100"/>
              <a:buFont typeface="Arial"/>
              <a:buNone/>
            </a:pPr>
            <a:r>
              <a:rPr lang="en-US"/>
              <a:t>plt.title("Swarm Plot of Total Bill by Day")</a:t>
            </a:r>
            <a:endParaRPr/>
          </a:p>
          <a:p>
            <a:pPr indent="0" lvl="0" marL="0" rtl="0" algn="l">
              <a:spcBef>
                <a:spcPts val="0"/>
              </a:spcBef>
              <a:spcAft>
                <a:spcPts val="0"/>
              </a:spcAft>
              <a:buClr>
                <a:schemeClr val="dk1"/>
              </a:buClr>
              <a:buSzPts val="1100"/>
              <a:buFont typeface="Arial"/>
              <a:buNone/>
            </a:pPr>
            <a:r>
              <a:rPr lang="en-US"/>
              <a:t>plt.xlabel("Day of the Week")</a:t>
            </a:r>
            <a:endParaRPr/>
          </a:p>
          <a:p>
            <a:pPr indent="0" lvl="0" marL="0" rtl="0" algn="l">
              <a:spcBef>
                <a:spcPts val="0"/>
              </a:spcBef>
              <a:spcAft>
                <a:spcPts val="0"/>
              </a:spcAft>
              <a:buClr>
                <a:schemeClr val="dk1"/>
              </a:buClr>
              <a:buSzPts val="1100"/>
              <a:buFont typeface="Arial"/>
              <a:buNone/>
            </a:pPr>
            <a:r>
              <a:rPr lang="en-US"/>
              <a:t>plt.ylabel("Total Bill ($)")</a:t>
            </a:r>
            <a:endParaRPr/>
          </a:p>
          <a:p>
            <a:pPr indent="0" lvl="0" marL="0" rtl="0" algn="l">
              <a:spcBef>
                <a:spcPts val="0"/>
              </a:spcBef>
              <a:spcAft>
                <a:spcPts val="0"/>
              </a:spcAft>
              <a:buClr>
                <a:schemeClr val="dk1"/>
              </a:buClr>
              <a:buSzPts val="1100"/>
              <a:buFont typeface="Arial"/>
              <a:buNone/>
            </a:pPr>
            <a:r>
              <a:rPr lang="en-US"/>
              <a:t>plt.show()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stripplot 생성</a:t>
            </a:r>
            <a:endParaRPr/>
          </a:p>
          <a:p>
            <a:pPr indent="0" lvl="0" marL="0" rtl="0" algn="l">
              <a:spcBef>
                <a:spcPts val="0"/>
              </a:spcBef>
              <a:spcAft>
                <a:spcPts val="0"/>
              </a:spcAft>
              <a:buClr>
                <a:schemeClr val="dk1"/>
              </a:buClr>
              <a:buSzPts val="1100"/>
              <a:buFont typeface="Arial"/>
              <a:buNone/>
            </a:pPr>
            <a:r>
              <a:rPr lang="en-US"/>
              <a:t>plt.figure(figsize=(8, 5))</a:t>
            </a:r>
            <a:endParaRPr/>
          </a:p>
          <a:p>
            <a:pPr indent="0" lvl="0" marL="0" rtl="0" algn="l">
              <a:spcBef>
                <a:spcPts val="0"/>
              </a:spcBef>
              <a:spcAft>
                <a:spcPts val="0"/>
              </a:spcAft>
              <a:buClr>
                <a:schemeClr val="dk1"/>
              </a:buClr>
              <a:buSzPts val="1100"/>
              <a:buFont typeface="Arial"/>
              <a:buNone/>
            </a:pPr>
            <a:r>
              <a:rPr lang="en-US"/>
              <a:t>sns.stripplot(x="day", y="total_bill", data=tips)</a:t>
            </a:r>
            <a:endParaRPr/>
          </a:p>
          <a:p>
            <a:pPr indent="0" lvl="0" marL="0" rtl="0" algn="l">
              <a:spcBef>
                <a:spcPts val="0"/>
              </a:spcBef>
              <a:spcAft>
                <a:spcPts val="0"/>
              </a:spcAft>
              <a:buClr>
                <a:schemeClr val="dk1"/>
              </a:buClr>
              <a:buSzPts val="1100"/>
              <a:buFont typeface="Arial"/>
              <a:buNone/>
            </a:pPr>
            <a:r>
              <a:rPr lang="en-US"/>
              <a:t>plt.title("Strip Plot of Total Bill by Day")</a:t>
            </a:r>
            <a:endParaRPr/>
          </a:p>
          <a:p>
            <a:pPr indent="0" lvl="0" marL="0" rtl="0" algn="l">
              <a:spcBef>
                <a:spcPts val="0"/>
              </a:spcBef>
              <a:spcAft>
                <a:spcPts val="0"/>
              </a:spcAft>
              <a:buClr>
                <a:schemeClr val="dk1"/>
              </a:buClr>
              <a:buSzPts val="1100"/>
              <a:buFont typeface="Arial"/>
              <a:buNone/>
            </a:pPr>
            <a:r>
              <a:rPr lang="en-US"/>
              <a:t>plt.xlabel("Day of the Week")</a:t>
            </a:r>
            <a:endParaRPr/>
          </a:p>
          <a:p>
            <a:pPr indent="0" lvl="0" marL="0" rtl="0" algn="l">
              <a:spcBef>
                <a:spcPts val="0"/>
              </a:spcBef>
              <a:spcAft>
                <a:spcPts val="0"/>
              </a:spcAft>
              <a:buClr>
                <a:schemeClr val="dk1"/>
              </a:buClr>
              <a:buSzPts val="1100"/>
              <a:buFont typeface="Arial"/>
              <a:buNone/>
            </a:pPr>
            <a:r>
              <a:rPr lang="en-US"/>
              <a:t>plt.ylabel("Total Bill ($)")</a:t>
            </a:r>
            <a:endParaRPr/>
          </a:p>
          <a:p>
            <a:pPr indent="0" lvl="0" marL="0" rtl="0" algn="l">
              <a:spcBef>
                <a:spcPts val="0"/>
              </a:spcBef>
              <a:spcAft>
                <a:spcPts val="0"/>
              </a:spcAft>
              <a:buClr>
                <a:schemeClr val="dk1"/>
              </a:buClr>
              <a:buSzPts val="1100"/>
              <a:buFont typeface="Arial"/>
              <a:buNone/>
            </a:pPr>
            <a:r>
              <a:rPr lang="en-US"/>
              <a:t>plt.show()</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 코드는 "tips"라는 seaborn의 샘플 데이터셋을 사용하여 요일에 따른 총 지불액을 시각화하는 것입니다. </a:t>
            </a:r>
            <a:r>
              <a:rPr lang="en-US" sz="1100">
                <a:solidFill>
                  <a:srgbClr val="188038"/>
                </a:solidFill>
                <a:latin typeface="Roboto Mono"/>
                <a:ea typeface="Roboto Mono"/>
                <a:cs typeface="Roboto Mono"/>
                <a:sym typeface="Roboto Mono"/>
              </a:rPr>
              <a:t>swarmplot</a:t>
            </a:r>
            <a:r>
              <a:rPr lang="en-US" sz="1100">
                <a:latin typeface="Arial"/>
                <a:ea typeface="Arial"/>
                <a:cs typeface="Arial"/>
                <a:sym typeface="Arial"/>
              </a:rPr>
              <a:t>은 데이터 포인트를 겹치지 않게 하여 데이터 분포를 잘 보여주는 반면, </a:t>
            </a:r>
            <a:r>
              <a:rPr lang="en-US" sz="1100">
                <a:solidFill>
                  <a:srgbClr val="188038"/>
                </a:solidFill>
                <a:latin typeface="Roboto Mono"/>
                <a:ea typeface="Roboto Mono"/>
                <a:cs typeface="Roboto Mono"/>
                <a:sym typeface="Roboto Mono"/>
              </a:rPr>
              <a:t>stripplot</a:t>
            </a:r>
            <a:r>
              <a:rPr lang="en-US" sz="1100">
                <a:latin typeface="Arial"/>
                <a:ea typeface="Arial"/>
                <a:cs typeface="Arial"/>
                <a:sym typeface="Arial"/>
              </a:rPr>
              <a:t>은 데이터 포인트를 좌우로 약간씩 랜덤하게 이동시켜 표시합니다.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p>
        </p:txBody>
      </p:sp>
      <p:sp>
        <p:nvSpPr>
          <p:cNvPr id="9585" name="Google Shape;9585;p5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5" name="Shape 9595"/>
        <p:cNvGrpSpPr/>
        <p:nvPr/>
      </p:nvGrpSpPr>
      <p:grpSpPr>
        <a:xfrm>
          <a:off x="0" y="0"/>
          <a:ext cx="0" cy="0"/>
          <a:chOff x="0" y="0"/>
          <a:chExt cx="0" cy="0"/>
        </a:xfrm>
      </p:grpSpPr>
      <p:sp>
        <p:nvSpPr>
          <p:cNvPr id="9596" name="Google Shape;9596;p5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7" name="Google Shape;9597;p5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598" name="Google Shape;9598;p5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9" name="Shape 9609"/>
        <p:cNvGrpSpPr/>
        <p:nvPr/>
      </p:nvGrpSpPr>
      <p:grpSpPr>
        <a:xfrm>
          <a:off x="0" y="0"/>
          <a:ext cx="0" cy="0"/>
          <a:chOff x="0" y="0"/>
          <a:chExt cx="0" cy="0"/>
        </a:xfrm>
      </p:grpSpPr>
      <p:sp>
        <p:nvSpPr>
          <p:cNvPr id="9610" name="Google Shape;9610;p5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1" name="Google Shape;9611;p5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612" name="Google Shape;9612;p5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3" name="Shape 9623"/>
        <p:cNvGrpSpPr/>
        <p:nvPr/>
      </p:nvGrpSpPr>
      <p:grpSpPr>
        <a:xfrm>
          <a:off x="0" y="0"/>
          <a:ext cx="0" cy="0"/>
          <a:chOff x="0" y="0"/>
          <a:chExt cx="0" cy="0"/>
        </a:xfrm>
      </p:grpSpPr>
      <p:sp>
        <p:nvSpPr>
          <p:cNvPr id="9624" name="Google Shape;9624;p5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5" name="Google Shape;9625;p5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26" name="Google Shape;9626;p5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6" name="Shape 9636"/>
        <p:cNvGrpSpPr/>
        <p:nvPr/>
      </p:nvGrpSpPr>
      <p:grpSpPr>
        <a:xfrm>
          <a:off x="0" y="0"/>
          <a:ext cx="0" cy="0"/>
          <a:chOff x="0" y="0"/>
          <a:chExt cx="0" cy="0"/>
        </a:xfrm>
      </p:grpSpPr>
      <p:sp>
        <p:nvSpPr>
          <p:cNvPr id="9637" name="Google Shape;9637;p5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8" name="Google Shape;9638;p5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39" name="Google Shape;9639;p5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9" name="Shape 9649"/>
        <p:cNvGrpSpPr/>
        <p:nvPr/>
      </p:nvGrpSpPr>
      <p:grpSpPr>
        <a:xfrm>
          <a:off x="0" y="0"/>
          <a:ext cx="0" cy="0"/>
          <a:chOff x="0" y="0"/>
          <a:chExt cx="0" cy="0"/>
        </a:xfrm>
      </p:grpSpPr>
      <p:sp>
        <p:nvSpPr>
          <p:cNvPr id="9650" name="Google Shape;9650;p5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1" name="Google Shape;9651;p5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52" name="Google Shape;9652;p5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2" name="Shape 9662"/>
        <p:cNvGrpSpPr/>
        <p:nvPr/>
      </p:nvGrpSpPr>
      <p:grpSpPr>
        <a:xfrm>
          <a:off x="0" y="0"/>
          <a:ext cx="0" cy="0"/>
          <a:chOff x="0" y="0"/>
          <a:chExt cx="0" cy="0"/>
        </a:xfrm>
      </p:grpSpPr>
      <p:sp>
        <p:nvSpPr>
          <p:cNvPr id="9663" name="Google Shape;9663;p5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4" name="Google Shape;9664;p5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커널 밀도 추정(Kernel Density Estimation, KDE)은 주어진 데이터셋의 확률 밀도 함수(probability density function, PDF)를 추정하는 비모수적(non-parametric) 방법 중 하나입니다.</a:t>
            </a:r>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간단히 말해, 주어진 데이터셋에서 각 데이터 포인트를 중심으로 일종의 커널(예를 들면 가우시안 커널)을 그려서, 이 커널들의 합으로 전체 데이터의 분포를 근사합니다. 이렇게 하면 데이터의 분포를 부드럽게 추정할 수 있습니다.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KDE는 데이터를 시각화할 때 유용하게 활용됩니다. 특히 히스토그램과 함께 사용되면 데이터의 분포를 더 부드럽게 표현하여 데이터셋의 특징을 더 잘 이해할 수 있습니다. 그러나 KDE는 대량의 데이터에 대해 연산 비용이 많이 소요될 수 있으므로 데이터가 매우 큰 경우에는 사용에 주의해야 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"커널"이란 용어는 여러 분야에서 다양한 의미로 사용되지만, 커널 밀도 추정에서는 주로 다음과 같은 의미로 사용됩니다.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수학적 의미: 커널은 함수의 한 형태로, 데이터 포인트를 중심으로 그려지는 작은 형태의 함수입니다. 가장 일반적으로 사용되는 커널은 가우시안(Gaussian) 커널입니다. 가우시안 커널은 데이터 포인트를 중심으로 대칭적이고 완만한 형태의 종 모양을 갖습니다.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시각적 의미: 커널은 데이터의 분포를 시각적으로 표현할 때 사용되는 작은 모양의 그림을 의미합니다. 이 그림들이 모여서 데이터의 분포를 전체적으로 나타내는 것입니다.</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rgbClr val="000000"/>
                </a:solidFill>
                <a:latin typeface="Calibri"/>
                <a:ea typeface="Calibri"/>
                <a:cs typeface="Calibri"/>
                <a:sym typeface="Calibri"/>
              </a:rPr>
              <a:t>따라서 "커널"이라는 용어는 KDE에서 사용되는 수학적인 개념과 시각적인 표현을 모두 나타내기 위해 사용됩니다.</a:t>
            </a:r>
            <a:endParaRPr sz="11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65" name="Google Shape;9665;p5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19" name="Google Shape;141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5" name="Shape 9675"/>
        <p:cNvGrpSpPr/>
        <p:nvPr/>
      </p:nvGrpSpPr>
      <p:grpSpPr>
        <a:xfrm>
          <a:off x="0" y="0"/>
          <a:ext cx="0" cy="0"/>
          <a:chOff x="0" y="0"/>
          <a:chExt cx="0" cy="0"/>
        </a:xfrm>
      </p:grpSpPr>
      <p:sp>
        <p:nvSpPr>
          <p:cNvPr id="9676" name="Google Shape;9676;p5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7" name="Google Shape;9677;p5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78" name="Google Shape;9678;p5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8" name="Shape 9688"/>
        <p:cNvGrpSpPr/>
        <p:nvPr/>
      </p:nvGrpSpPr>
      <p:grpSpPr>
        <a:xfrm>
          <a:off x="0" y="0"/>
          <a:ext cx="0" cy="0"/>
          <a:chOff x="0" y="0"/>
          <a:chExt cx="0" cy="0"/>
        </a:xfrm>
      </p:grpSpPr>
      <p:sp>
        <p:nvSpPr>
          <p:cNvPr id="9689" name="Google Shape;9689;p5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0" name="Google Shape;9690;p5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91" name="Google Shape;9691;p5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1" name="Shape 9701"/>
        <p:cNvGrpSpPr/>
        <p:nvPr/>
      </p:nvGrpSpPr>
      <p:grpSpPr>
        <a:xfrm>
          <a:off x="0" y="0"/>
          <a:ext cx="0" cy="0"/>
          <a:chOff x="0" y="0"/>
          <a:chExt cx="0" cy="0"/>
        </a:xfrm>
      </p:grpSpPr>
      <p:sp>
        <p:nvSpPr>
          <p:cNvPr id="9702" name="Google Shape;9702;p5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3" name="Google Shape;9703;p5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04" name="Google Shape;9704;p5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4" name="Shape 9714"/>
        <p:cNvGrpSpPr/>
        <p:nvPr/>
      </p:nvGrpSpPr>
      <p:grpSpPr>
        <a:xfrm>
          <a:off x="0" y="0"/>
          <a:ext cx="0" cy="0"/>
          <a:chOff x="0" y="0"/>
          <a:chExt cx="0" cy="0"/>
        </a:xfrm>
      </p:grpSpPr>
      <p:sp>
        <p:nvSpPr>
          <p:cNvPr id="9715" name="Google Shape;9715;p5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6" name="Google Shape;9716;p5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hue</a:t>
            </a:r>
            <a:r>
              <a:rPr lang="en-US" sz="1100">
                <a:latin typeface="Arial"/>
                <a:ea typeface="Arial"/>
                <a:cs typeface="Arial"/>
                <a:sym typeface="Arial"/>
              </a:rPr>
              <a:t> 매개변수는 seaborn의 </a:t>
            </a:r>
            <a:r>
              <a:rPr lang="en-US" sz="1100">
                <a:solidFill>
                  <a:srgbClr val="188038"/>
                </a:solidFill>
                <a:latin typeface="Roboto Mono"/>
                <a:ea typeface="Roboto Mono"/>
                <a:cs typeface="Roboto Mono"/>
                <a:sym typeface="Roboto Mono"/>
              </a:rPr>
              <a:t>lmplot</a:t>
            </a:r>
            <a:r>
              <a:rPr lang="en-US" sz="1100">
                <a:latin typeface="Arial"/>
                <a:ea typeface="Arial"/>
                <a:cs typeface="Arial"/>
                <a:sym typeface="Arial"/>
              </a:rPr>
              <a:t> 함수에서 사용되는 매우 유용한 옵션 중 하나입니다. 이를 통해 데이터를 색상을 사용하여 여러 그룹으로 구분하여 시각화할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hue</a:t>
            </a:r>
            <a:r>
              <a:rPr lang="en-US" sz="1100">
                <a:latin typeface="Arial"/>
                <a:ea typeface="Arial"/>
                <a:cs typeface="Arial"/>
                <a:sym typeface="Arial"/>
              </a:rPr>
              <a:t>는 다음과 같은 기능을 수행합니다:</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그룹화</a:t>
            </a:r>
            <a:r>
              <a:rPr lang="en-US" sz="1100">
                <a:latin typeface="Arial"/>
                <a:ea typeface="Arial"/>
                <a:cs typeface="Arial"/>
                <a:sym typeface="Arial"/>
              </a:rPr>
              <a:t>: 데이터를 하나 이상의 범주형 변수에 따라 그룹화합니다. 예를 들어, </a:t>
            </a:r>
            <a:r>
              <a:rPr lang="en-US" sz="1100">
                <a:solidFill>
                  <a:srgbClr val="188038"/>
                </a:solidFill>
                <a:latin typeface="Roboto Mono"/>
                <a:ea typeface="Roboto Mono"/>
                <a:cs typeface="Roboto Mono"/>
                <a:sym typeface="Roboto Mono"/>
              </a:rPr>
              <a:t>origin</a:t>
            </a:r>
            <a:r>
              <a:rPr lang="en-US" sz="1100">
                <a:latin typeface="Arial"/>
                <a:ea typeface="Arial"/>
                <a:cs typeface="Arial"/>
                <a:sym typeface="Arial"/>
              </a:rPr>
              <a:t> 열의 값을 기준으로 데이터를 그룹화할 수 있습니다.</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색상 매핑</a:t>
            </a:r>
            <a:r>
              <a:rPr lang="en-US" sz="1100">
                <a:latin typeface="Arial"/>
                <a:ea typeface="Arial"/>
                <a:cs typeface="Arial"/>
                <a:sym typeface="Arial"/>
              </a:rPr>
              <a:t>: 각 그룹에 대해 서로 다른 색상을 사용하여 그룹을 시각적으로 구별합니다. 이렇게 하면 동일한 플롯에서 여러 그룹 간의 차이를 쉽게 파악할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hue</a:t>
            </a:r>
            <a:r>
              <a:rPr lang="en-US" sz="1100">
                <a:latin typeface="Arial"/>
                <a:ea typeface="Arial"/>
                <a:cs typeface="Arial"/>
                <a:sym typeface="Arial"/>
              </a:rPr>
              <a:t> 매개변수를 사용하면 데이터를 더 효과적으로 이해하고 분석할 수 있습니다. 특히 범주형 변수에 대한 분석이나 다중 그룹 간의 관계를 시각화할 때 유용합니다.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500">
                <a:solidFill>
                  <a:srgbClr val="343A40"/>
                </a:solidFill>
                <a:latin typeface="Verdana"/>
                <a:ea typeface="Verdana"/>
                <a:cs typeface="Verdana"/>
                <a:sym typeface="Verdana"/>
              </a:rPr>
              <a:t>Hue(색상), Saturation(채도), Brightness(밝기)</a:t>
            </a:r>
            <a:endParaRPr sz="1100">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Malgun Gothic"/>
              <a:buNone/>
            </a:pPr>
            <a:r>
              <a:t/>
            </a:r>
            <a:endParaRPr/>
          </a:p>
        </p:txBody>
      </p:sp>
      <p:sp>
        <p:nvSpPr>
          <p:cNvPr id="9717" name="Google Shape;9717;p5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7" name="Shape 9727"/>
        <p:cNvGrpSpPr/>
        <p:nvPr/>
      </p:nvGrpSpPr>
      <p:grpSpPr>
        <a:xfrm>
          <a:off x="0" y="0"/>
          <a:ext cx="0" cy="0"/>
          <a:chOff x="0" y="0"/>
          <a:chExt cx="0" cy="0"/>
        </a:xfrm>
      </p:grpSpPr>
      <p:sp>
        <p:nvSpPr>
          <p:cNvPr id="9728" name="Google Shape;9728;p5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9" name="Google Shape;9729;p5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30" name="Google Shape;9730;p5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0" name="Shape 9740"/>
        <p:cNvGrpSpPr/>
        <p:nvPr/>
      </p:nvGrpSpPr>
      <p:grpSpPr>
        <a:xfrm>
          <a:off x="0" y="0"/>
          <a:ext cx="0" cy="0"/>
          <a:chOff x="0" y="0"/>
          <a:chExt cx="0" cy="0"/>
        </a:xfrm>
      </p:grpSpPr>
      <p:sp>
        <p:nvSpPr>
          <p:cNvPr id="9741" name="Google Shape;9741;p5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2" name="Google Shape;9742;p5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43" name="Google Shape;9743;p5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3" name="Shape 9753"/>
        <p:cNvGrpSpPr/>
        <p:nvPr/>
      </p:nvGrpSpPr>
      <p:grpSpPr>
        <a:xfrm>
          <a:off x="0" y="0"/>
          <a:ext cx="0" cy="0"/>
          <a:chOff x="0" y="0"/>
          <a:chExt cx="0" cy="0"/>
        </a:xfrm>
      </p:grpSpPr>
      <p:sp>
        <p:nvSpPr>
          <p:cNvPr id="9754" name="Google Shape;9754;p5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5" name="Google Shape;9755;p5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756" name="Google Shape;9756;p5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6" name="Shape 9766"/>
        <p:cNvGrpSpPr/>
        <p:nvPr/>
      </p:nvGrpSpPr>
      <p:grpSpPr>
        <a:xfrm>
          <a:off x="0" y="0"/>
          <a:ext cx="0" cy="0"/>
          <a:chOff x="0" y="0"/>
          <a:chExt cx="0" cy="0"/>
        </a:xfrm>
      </p:grpSpPr>
      <p:sp>
        <p:nvSpPr>
          <p:cNvPr id="9767" name="Google Shape;9767;p5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8" name="Google Shape;9768;p5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769" name="Google Shape;9769;p5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9" name="Shape 9779"/>
        <p:cNvGrpSpPr/>
        <p:nvPr/>
      </p:nvGrpSpPr>
      <p:grpSpPr>
        <a:xfrm>
          <a:off x="0" y="0"/>
          <a:ext cx="0" cy="0"/>
          <a:chOff x="0" y="0"/>
          <a:chExt cx="0" cy="0"/>
        </a:xfrm>
      </p:grpSpPr>
      <p:sp>
        <p:nvSpPr>
          <p:cNvPr id="9780" name="Google Shape;9780;p5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1" name="Google Shape;9781;p5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782" name="Google Shape;9782;p5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2" name="Shape 9792"/>
        <p:cNvGrpSpPr/>
        <p:nvPr/>
      </p:nvGrpSpPr>
      <p:grpSpPr>
        <a:xfrm>
          <a:off x="0" y="0"/>
          <a:ext cx="0" cy="0"/>
          <a:chOff x="0" y="0"/>
          <a:chExt cx="0" cy="0"/>
        </a:xfrm>
      </p:grpSpPr>
      <p:sp>
        <p:nvSpPr>
          <p:cNvPr id="9793" name="Google Shape;9793;p5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4" name="Google Shape;9794;p5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795" name="Google Shape;9795;p5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38" name="Google Shape;143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5" name="Shape 9805"/>
        <p:cNvGrpSpPr/>
        <p:nvPr/>
      </p:nvGrpSpPr>
      <p:grpSpPr>
        <a:xfrm>
          <a:off x="0" y="0"/>
          <a:ext cx="0" cy="0"/>
          <a:chOff x="0" y="0"/>
          <a:chExt cx="0" cy="0"/>
        </a:xfrm>
      </p:grpSpPr>
      <p:sp>
        <p:nvSpPr>
          <p:cNvPr id="9806" name="Google Shape;9806;p5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7" name="Google Shape;9807;p5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08" name="Google Shape;9808;p5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8" name="Shape 9818"/>
        <p:cNvGrpSpPr/>
        <p:nvPr/>
      </p:nvGrpSpPr>
      <p:grpSpPr>
        <a:xfrm>
          <a:off x="0" y="0"/>
          <a:ext cx="0" cy="0"/>
          <a:chOff x="0" y="0"/>
          <a:chExt cx="0" cy="0"/>
        </a:xfrm>
      </p:grpSpPr>
      <p:sp>
        <p:nvSpPr>
          <p:cNvPr id="9819" name="Google Shape;9819;p5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0" name="Google Shape;9820;p5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21" name="Google Shape;9821;p5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1" name="Shape 9831"/>
        <p:cNvGrpSpPr/>
        <p:nvPr/>
      </p:nvGrpSpPr>
      <p:grpSpPr>
        <a:xfrm>
          <a:off x="0" y="0"/>
          <a:ext cx="0" cy="0"/>
          <a:chOff x="0" y="0"/>
          <a:chExt cx="0" cy="0"/>
        </a:xfrm>
      </p:grpSpPr>
      <p:sp>
        <p:nvSpPr>
          <p:cNvPr id="9832" name="Google Shape;9832;p5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3" name="Google Shape;9833;p5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34" name="Google Shape;9834;p5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4" name="Shape 9844"/>
        <p:cNvGrpSpPr/>
        <p:nvPr/>
      </p:nvGrpSpPr>
      <p:grpSpPr>
        <a:xfrm>
          <a:off x="0" y="0"/>
          <a:ext cx="0" cy="0"/>
          <a:chOff x="0" y="0"/>
          <a:chExt cx="0" cy="0"/>
        </a:xfrm>
      </p:grpSpPr>
      <p:sp>
        <p:nvSpPr>
          <p:cNvPr id="9845" name="Google Shape;9845;p5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6" name="Google Shape;9846;p5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47" name="Google Shape;9847;p5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7" name="Shape 9857"/>
        <p:cNvGrpSpPr/>
        <p:nvPr/>
      </p:nvGrpSpPr>
      <p:grpSpPr>
        <a:xfrm>
          <a:off x="0" y="0"/>
          <a:ext cx="0" cy="0"/>
          <a:chOff x="0" y="0"/>
          <a:chExt cx="0" cy="0"/>
        </a:xfrm>
      </p:grpSpPr>
      <p:sp>
        <p:nvSpPr>
          <p:cNvPr id="9858" name="Google Shape;9858;p5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9" name="Google Shape;9859;p5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60" name="Google Shape;9860;p5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0" name="Shape 9870"/>
        <p:cNvGrpSpPr/>
        <p:nvPr/>
      </p:nvGrpSpPr>
      <p:grpSpPr>
        <a:xfrm>
          <a:off x="0" y="0"/>
          <a:ext cx="0" cy="0"/>
          <a:chOff x="0" y="0"/>
          <a:chExt cx="0" cy="0"/>
        </a:xfrm>
      </p:grpSpPr>
      <p:sp>
        <p:nvSpPr>
          <p:cNvPr id="9871" name="Google Shape;9871;p5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2" name="Google Shape;9872;p5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73" name="Google Shape;9873;p5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3" name="Shape 9883"/>
        <p:cNvGrpSpPr/>
        <p:nvPr/>
      </p:nvGrpSpPr>
      <p:grpSpPr>
        <a:xfrm>
          <a:off x="0" y="0"/>
          <a:ext cx="0" cy="0"/>
          <a:chOff x="0" y="0"/>
          <a:chExt cx="0" cy="0"/>
        </a:xfrm>
      </p:grpSpPr>
      <p:sp>
        <p:nvSpPr>
          <p:cNvPr id="9884" name="Google Shape;9884;p5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5" name="Google Shape;9885;p5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86" name="Google Shape;9886;p5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6" name="Shape 9896"/>
        <p:cNvGrpSpPr/>
        <p:nvPr/>
      </p:nvGrpSpPr>
      <p:grpSpPr>
        <a:xfrm>
          <a:off x="0" y="0"/>
          <a:ext cx="0" cy="0"/>
          <a:chOff x="0" y="0"/>
          <a:chExt cx="0" cy="0"/>
        </a:xfrm>
      </p:grpSpPr>
      <p:sp>
        <p:nvSpPr>
          <p:cNvPr id="9897" name="Google Shape;9897;p5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8" name="Google Shape;9898;p5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899" name="Google Shape;9899;p5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9" name="Shape 9909"/>
        <p:cNvGrpSpPr/>
        <p:nvPr/>
      </p:nvGrpSpPr>
      <p:grpSpPr>
        <a:xfrm>
          <a:off x="0" y="0"/>
          <a:ext cx="0" cy="0"/>
          <a:chOff x="0" y="0"/>
          <a:chExt cx="0" cy="0"/>
        </a:xfrm>
      </p:grpSpPr>
      <p:sp>
        <p:nvSpPr>
          <p:cNvPr id="9910" name="Google Shape;9910;p5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1" name="Google Shape;9911;p5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12" name="Google Shape;9912;p5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2" name="Shape 9922"/>
        <p:cNvGrpSpPr/>
        <p:nvPr/>
      </p:nvGrpSpPr>
      <p:grpSpPr>
        <a:xfrm>
          <a:off x="0" y="0"/>
          <a:ext cx="0" cy="0"/>
          <a:chOff x="0" y="0"/>
          <a:chExt cx="0" cy="0"/>
        </a:xfrm>
      </p:grpSpPr>
      <p:sp>
        <p:nvSpPr>
          <p:cNvPr id="9923" name="Google Shape;9923;p5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4" name="Google Shape;9924;p5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25" name="Google Shape;9925;p5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표준 정규분포는 4챕터 Unit2 참조.</a:t>
            </a:r>
            <a:endParaRPr/>
          </a:p>
          <a:p>
            <a:pPr indent="0" lvl="0" marL="0" rtl="0" algn="l">
              <a:spcBef>
                <a:spcPts val="0"/>
              </a:spcBef>
              <a:spcAft>
                <a:spcPts val="0"/>
              </a:spcAft>
              <a:buNone/>
            </a:pPr>
            <a:r>
              <a:rPr lang="en-US"/>
              <a:t>A special case of the Normal probability density is that of the Standard Normal probability density.</a:t>
            </a:r>
            <a:endParaRPr/>
          </a:p>
          <a:p>
            <a:pPr indent="0" lvl="0" marL="0" rtl="0" algn="l">
              <a:spcBef>
                <a:spcPts val="0"/>
              </a:spcBef>
              <a:spcAft>
                <a:spcPts val="0"/>
              </a:spcAft>
              <a:buNone/>
            </a:pPr>
            <a:r>
              <a:rPr lang="en-US"/>
              <a:t>In this case, you have </a:t>
            </a:r>
            <a:r>
              <a:rPr i="0" lang="en-US" sz="1200">
                <a:latin typeface="Cambria Math"/>
                <a:ea typeface="Cambria Math"/>
                <a:cs typeface="Cambria Math"/>
                <a:sym typeface="Cambria Math"/>
              </a:rPr>
              <a:t>𝜇</a:t>
            </a:r>
            <a:r>
              <a:rPr b="0" i="0" lang="en-US" sz="1200">
                <a:latin typeface="Cambria Math"/>
                <a:ea typeface="Cambria Math"/>
                <a:cs typeface="Cambria Math"/>
                <a:sym typeface="Cambria Math"/>
              </a:rPr>
              <a:t>=0</a:t>
            </a:r>
            <a:r>
              <a:rPr lang="en-US"/>
              <a:t> and </a:t>
            </a:r>
            <a:r>
              <a:rPr i="0" lang="en-US">
                <a:latin typeface="Cambria Math"/>
                <a:ea typeface="Cambria Math"/>
                <a:cs typeface="Cambria Math"/>
                <a:sym typeface="Cambria Math"/>
              </a:rPr>
              <a:t>𝜎</a:t>
            </a:r>
            <a:r>
              <a:rPr b="0" i="0" lang="en-US">
                <a:latin typeface="Cambria Math"/>
                <a:ea typeface="Cambria Math"/>
                <a:cs typeface="Cambria Math"/>
                <a:sym typeface="Cambria Math"/>
              </a:rPr>
              <a:t>=1</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51" name="Google Shape;145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5" name="Shape 9935"/>
        <p:cNvGrpSpPr/>
        <p:nvPr/>
      </p:nvGrpSpPr>
      <p:grpSpPr>
        <a:xfrm>
          <a:off x="0" y="0"/>
          <a:ext cx="0" cy="0"/>
          <a:chOff x="0" y="0"/>
          <a:chExt cx="0" cy="0"/>
        </a:xfrm>
      </p:grpSpPr>
      <p:sp>
        <p:nvSpPr>
          <p:cNvPr id="9936" name="Google Shape;9936;p5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7" name="Google Shape;9937;p5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38" name="Google Shape;9938;p5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8" name="Shape 9948"/>
        <p:cNvGrpSpPr/>
        <p:nvPr/>
      </p:nvGrpSpPr>
      <p:grpSpPr>
        <a:xfrm>
          <a:off x="0" y="0"/>
          <a:ext cx="0" cy="0"/>
          <a:chOff x="0" y="0"/>
          <a:chExt cx="0" cy="0"/>
        </a:xfrm>
      </p:grpSpPr>
      <p:sp>
        <p:nvSpPr>
          <p:cNvPr id="9949" name="Google Shape;9949;p5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0" name="Google Shape;9950;p5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51" name="Google Shape;9951;p5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1" name="Shape 9961"/>
        <p:cNvGrpSpPr/>
        <p:nvPr/>
      </p:nvGrpSpPr>
      <p:grpSpPr>
        <a:xfrm>
          <a:off x="0" y="0"/>
          <a:ext cx="0" cy="0"/>
          <a:chOff x="0" y="0"/>
          <a:chExt cx="0" cy="0"/>
        </a:xfrm>
      </p:grpSpPr>
      <p:sp>
        <p:nvSpPr>
          <p:cNvPr id="9962" name="Google Shape;9962;p5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3" name="Google Shape;9963;p5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64" name="Google Shape;9964;p5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4" name="Shape 9974"/>
        <p:cNvGrpSpPr/>
        <p:nvPr/>
      </p:nvGrpSpPr>
      <p:grpSpPr>
        <a:xfrm>
          <a:off x="0" y="0"/>
          <a:ext cx="0" cy="0"/>
          <a:chOff x="0" y="0"/>
          <a:chExt cx="0" cy="0"/>
        </a:xfrm>
      </p:grpSpPr>
      <p:sp>
        <p:nvSpPr>
          <p:cNvPr id="9975" name="Google Shape;9975;p5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6" name="Google Shape;9976;p5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9977" name="Google Shape;9977;p5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7" name="Shape 9987"/>
        <p:cNvGrpSpPr/>
        <p:nvPr/>
      </p:nvGrpSpPr>
      <p:grpSpPr>
        <a:xfrm>
          <a:off x="0" y="0"/>
          <a:ext cx="0" cy="0"/>
          <a:chOff x="0" y="0"/>
          <a:chExt cx="0" cy="0"/>
        </a:xfrm>
      </p:grpSpPr>
      <p:sp>
        <p:nvSpPr>
          <p:cNvPr id="9988" name="Google Shape;9988;p5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9" name="Google Shape;9989;p5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Seaborn is a high level and powerful visualization library based on the Matplotlib.</a:t>
            </a:r>
            <a:endParaRPr/>
          </a:p>
          <a:p>
            <a:pPr indent="0" lvl="0" marL="0" marR="0" rtl="0" algn="l">
              <a:lnSpc>
                <a:spcPct val="100000"/>
              </a:lnSpc>
              <a:spcBef>
                <a:spcPts val="0"/>
              </a:spcBef>
              <a:spcAft>
                <a:spcPts val="0"/>
              </a:spcAft>
              <a:buClr>
                <a:schemeClr val="dk1"/>
              </a:buClr>
              <a:buSzPts val="1200"/>
              <a:buFont typeface="Malgun Gothic"/>
              <a:buNone/>
            </a:pPr>
            <a:r>
              <a:rPr lang="en-US"/>
              <a:t>This library provides many different visualization types that go beyond the basic you have covered so far.</a:t>
            </a:r>
            <a:endParaRPr/>
          </a:p>
        </p:txBody>
      </p:sp>
      <p:sp>
        <p:nvSpPr>
          <p:cNvPr id="9990" name="Google Shape;9990;p5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1" name="Shape 10001"/>
        <p:cNvGrpSpPr/>
        <p:nvPr/>
      </p:nvGrpSpPr>
      <p:grpSpPr>
        <a:xfrm>
          <a:off x="0" y="0"/>
          <a:ext cx="0" cy="0"/>
          <a:chOff x="0" y="0"/>
          <a:chExt cx="0" cy="0"/>
        </a:xfrm>
      </p:grpSpPr>
      <p:sp>
        <p:nvSpPr>
          <p:cNvPr id="10002" name="Google Shape;10002;p5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3" name="Google Shape;10003;p5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04" name="Google Shape;10004;p5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0" name="Shape 10020"/>
        <p:cNvGrpSpPr/>
        <p:nvPr/>
      </p:nvGrpSpPr>
      <p:grpSpPr>
        <a:xfrm>
          <a:off x="0" y="0"/>
          <a:ext cx="0" cy="0"/>
          <a:chOff x="0" y="0"/>
          <a:chExt cx="0" cy="0"/>
        </a:xfrm>
      </p:grpSpPr>
      <p:sp>
        <p:nvSpPr>
          <p:cNvPr id="10021" name="Google Shape;10021;p5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2" name="Google Shape;10022;p5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23" name="Google Shape;10023;p5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4" name="Shape 10034"/>
        <p:cNvGrpSpPr/>
        <p:nvPr/>
      </p:nvGrpSpPr>
      <p:grpSpPr>
        <a:xfrm>
          <a:off x="0" y="0"/>
          <a:ext cx="0" cy="0"/>
          <a:chOff x="0" y="0"/>
          <a:chExt cx="0" cy="0"/>
        </a:xfrm>
      </p:grpSpPr>
      <p:sp>
        <p:nvSpPr>
          <p:cNvPr id="10035" name="Google Shape;10035;p5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6" name="Google Shape;10036;p5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37" name="Google Shape;10037;p5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8" name="Shape 10048"/>
        <p:cNvGrpSpPr/>
        <p:nvPr/>
      </p:nvGrpSpPr>
      <p:grpSpPr>
        <a:xfrm>
          <a:off x="0" y="0"/>
          <a:ext cx="0" cy="0"/>
          <a:chOff x="0" y="0"/>
          <a:chExt cx="0" cy="0"/>
        </a:xfrm>
      </p:grpSpPr>
      <p:sp>
        <p:nvSpPr>
          <p:cNvPr id="10049" name="Google Shape;10049;p5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0" name="Google Shape;10050;p5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51" name="Google Shape;10051;p5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2" name="Shape 10062"/>
        <p:cNvGrpSpPr/>
        <p:nvPr/>
      </p:nvGrpSpPr>
      <p:grpSpPr>
        <a:xfrm>
          <a:off x="0" y="0"/>
          <a:ext cx="0" cy="0"/>
          <a:chOff x="0" y="0"/>
          <a:chExt cx="0" cy="0"/>
        </a:xfrm>
      </p:grpSpPr>
      <p:sp>
        <p:nvSpPr>
          <p:cNvPr id="10063" name="Google Shape;10063;p5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4" name="Google Shape;10064;p5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65" name="Google Shape;10065;p5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71" name="Google Shape;1471;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6" name="Shape 10076"/>
        <p:cNvGrpSpPr/>
        <p:nvPr/>
      </p:nvGrpSpPr>
      <p:grpSpPr>
        <a:xfrm>
          <a:off x="0" y="0"/>
          <a:ext cx="0" cy="0"/>
          <a:chOff x="0" y="0"/>
          <a:chExt cx="0" cy="0"/>
        </a:xfrm>
      </p:grpSpPr>
      <p:sp>
        <p:nvSpPr>
          <p:cNvPr id="10077" name="Google Shape;10077;p5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8" name="Google Shape;10078;p5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79" name="Google Shape;10079;p5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1" name="Shape 10091"/>
        <p:cNvGrpSpPr/>
        <p:nvPr/>
      </p:nvGrpSpPr>
      <p:grpSpPr>
        <a:xfrm>
          <a:off x="0" y="0"/>
          <a:ext cx="0" cy="0"/>
          <a:chOff x="0" y="0"/>
          <a:chExt cx="0" cy="0"/>
        </a:xfrm>
      </p:grpSpPr>
      <p:sp>
        <p:nvSpPr>
          <p:cNvPr id="10092" name="Google Shape;10092;p5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3" name="Google Shape;10093;p5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094" name="Google Shape;10094;p5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4" name="Shape 10104"/>
        <p:cNvGrpSpPr/>
        <p:nvPr/>
      </p:nvGrpSpPr>
      <p:grpSpPr>
        <a:xfrm>
          <a:off x="0" y="0"/>
          <a:ext cx="0" cy="0"/>
          <a:chOff x="0" y="0"/>
          <a:chExt cx="0" cy="0"/>
        </a:xfrm>
      </p:grpSpPr>
      <p:sp>
        <p:nvSpPr>
          <p:cNvPr id="10105" name="Google Shape;10105;p5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6" name="Google Shape;10106;p5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07" name="Google Shape;10107;p5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9" name="Shape 10119"/>
        <p:cNvGrpSpPr/>
        <p:nvPr/>
      </p:nvGrpSpPr>
      <p:grpSpPr>
        <a:xfrm>
          <a:off x="0" y="0"/>
          <a:ext cx="0" cy="0"/>
          <a:chOff x="0" y="0"/>
          <a:chExt cx="0" cy="0"/>
        </a:xfrm>
      </p:grpSpPr>
      <p:sp>
        <p:nvSpPr>
          <p:cNvPr id="10120" name="Google Shape;10120;p5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1" name="Google Shape;10121;p5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22" name="Google Shape;10122;p5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2" name="Shape 10132"/>
        <p:cNvGrpSpPr/>
        <p:nvPr/>
      </p:nvGrpSpPr>
      <p:grpSpPr>
        <a:xfrm>
          <a:off x="0" y="0"/>
          <a:ext cx="0" cy="0"/>
          <a:chOff x="0" y="0"/>
          <a:chExt cx="0" cy="0"/>
        </a:xfrm>
      </p:grpSpPr>
      <p:sp>
        <p:nvSpPr>
          <p:cNvPr id="10133" name="Google Shape;10133;p5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4" name="Google Shape;10134;p5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35" name="Google Shape;10135;p5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1" name="Shape 10151"/>
        <p:cNvGrpSpPr/>
        <p:nvPr/>
      </p:nvGrpSpPr>
      <p:grpSpPr>
        <a:xfrm>
          <a:off x="0" y="0"/>
          <a:ext cx="0" cy="0"/>
          <a:chOff x="0" y="0"/>
          <a:chExt cx="0" cy="0"/>
        </a:xfrm>
      </p:grpSpPr>
      <p:sp>
        <p:nvSpPr>
          <p:cNvPr id="10152" name="Google Shape;10152;p5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3" name="Google Shape;10153;p5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a:p>
            <a:pPr indent="0" lvl="0" marL="0" marR="0" rtl="0" algn="l">
              <a:lnSpc>
                <a:spcPct val="100000"/>
              </a:lnSpc>
              <a:spcBef>
                <a:spcPts val="0"/>
              </a:spcBef>
              <a:spcAft>
                <a:spcPts val="0"/>
              </a:spcAft>
              <a:buClr>
                <a:schemeClr val="dk1"/>
              </a:buClr>
              <a:buSzPts val="1200"/>
              <a:buFont typeface="Malgun Gothic"/>
              <a:buNone/>
            </a:pPr>
            <a:r>
              <a:rPr lang="en-US"/>
              <a:t>x=dat.corr(numeric_only=True)</a:t>
            </a:r>
            <a:endParaRPr/>
          </a:p>
        </p:txBody>
      </p:sp>
      <p:sp>
        <p:nvSpPr>
          <p:cNvPr id="10154" name="Google Shape;10154;p5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4" name="Shape 10164"/>
        <p:cNvGrpSpPr/>
        <p:nvPr/>
      </p:nvGrpSpPr>
      <p:grpSpPr>
        <a:xfrm>
          <a:off x="0" y="0"/>
          <a:ext cx="0" cy="0"/>
          <a:chOff x="0" y="0"/>
          <a:chExt cx="0" cy="0"/>
        </a:xfrm>
      </p:grpSpPr>
      <p:sp>
        <p:nvSpPr>
          <p:cNvPr id="10165" name="Google Shape;10165;p5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6" name="Google Shape;10166;p5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67" name="Google Shape;10167;p5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7" name="Shape 10177"/>
        <p:cNvGrpSpPr/>
        <p:nvPr/>
      </p:nvGrpSpPr>
      <p:grpSpPr>
        <a:xfrm>
          <a:off x="0" y="0"/>
          <a:ext cx="0" cy="0"/>
          <a:chOff x="0" y="0"/>
          <a:chExt cx="0" cy="0"/>
        </a:xfrm>
      </p:grpSpPr>
      <p:sp>
        <p:nvSpPr>
          <p:cNvPr id="10178" name="Google Shape;10178;p5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9" name="Google Shape;10179;p5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80" name="Google Shape;10180;p5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0" name="Shape 10190"/>
        <p:cNvGrpSpPr/>
        <p:nvPr/>
      </p:nvGrpSpPr>
      <p:grpSpPr>
        <a:xfrm>
          <a:off x="0" y="0"/>
          <a:ext cx="0" cy="0"/>
          <a:chOff x="0" y="0"/>
          <a:chExt cx="0" cy="0"/>
        </a:xfrm>
      </p:grpSpPr>
      <p:sp>
        <p:nvSpPr>
          <p:cNvPr id="10191" name="Google Shape;10191;p5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2" name="Google Shape;10192;p5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example where you plot Histograms directly from a DataFrame. </a:t>
            </a:r>
            <a:endParaRPr/>
          </a:p>
        </p:txBody>
      </p:sp>
      <p:sp>
        <p:nvSpPr>
          <p:cNvPr id="10193" name="Google Shape;10193;p5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3" name="Shape 10203"/>
        <p:cNvGrpSpPr/>
        <p:nvPr/>
      </p:nvGrpSpPr>
      <p:grpSpPr>
        <a:xfrm>
          <a:off x="0" y="0"/>
          <a:ext cx="0" cy="0"/>
          <a:chOff x="0" y="0"/>
          <a:chExt cx="0" cy="0"/>
        </a:xfrm>
      </p:grpSpPr>
      <p:sp>
        <p:nvSpPr>
          <p:cNvPr id="10204" name="Google Shape;10204;p5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5" name="Google Shape;10205;p5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br>
              <a:rPr b="1" lang="en-US" sz="1200">
                <a:latin typeface="Times New Roman"/>
                <a:ea typeface="Times New Roman"/>
                <a:cs typeface="Times New Roman"/>
                <a:sym typeface="Times New Roman"/>
              </a:rPr>
            </a:b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move back to pandas library and explore its graphical capabilities.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Start Jupyter Notebook. (Refer to steps 1-3 of </a:t>
            </a:r>
            <a:r>
              <a:rPr b="1" lang="en-US" sz="1200">
                <a:solidFill>
                  <a:srgbClr val="000000"/>
                </a:solidFill>
                <a:latin typeface="Times New Roman"/>
                <a:ea typeface="Times New Roman"/>
                <a:cs typeface="Times New Roman"/>
                <a:sym typeface="Times New Roman"/>
              </a:rPr>
              <a:t>Coding Exercise # 0201</a:t>
            </a:r>
            <a:r>
              <a:rPr lang="en-US" sz="1200">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In Jupyter Notebook, click the </a:t>
            </a:r>
            <a:r>
              <a:rPr b="1" lang="en-US" sz="1200">
                <a:solidFill>
                  <a:schemeClr val="dk1"/>
                </a:solidFill>
                <a:latin typeface="Malgun Gothic"/>
                <a:ea typeface="Malgun Gothic"/>
                <a:cs typeface="Malgun Gothic"/>
                <a:sym typeface="Malgun Gothic"/>
              </a:rPr>
              <a:t>ex_0211.ipynb</a:t>
            </a:r>
            <a:r>
              <a:rPr lang="en-US" sz="1200">
                <a:solidFill>
                  <a:schemeClr val="dk1"/>
                </a:solidFill>
                <a:latin typeface="Malgun Gothic"/>
                <a:ea typeface="Malgun Gothic"/>
                <a:cs typeface="Malgun Gothic"/>
                <a:sym typeface="Malgun Gothic"/>
              </a:rPr>
              <a:t> files in the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 folder.</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Review the examples on the topics below:</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Visualization with pandas.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Histogram.</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Bar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Scatter plot.</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10206" name="Google Shape;10206;p5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84" name="Google Shape;148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8" name="Shape 10218"/>
        <p:cNvGrpSpPr/>
        <p:nvPr/>
      </p:nvGrpSpPr>
      <p:grpSpPr>
        <a:xfrm>
          <a:off x="0" y="0"/>
          <a:ext cx="0" cy="0"/>
          <a:chOff x="0" y="0"/>
          <a:chExt cx="0" cy="0"/>
        </a:xfrm>
      </p:grpSpPr>
      <p:sp>
        <p:nvSpPr>
          <p:cNvPr id="10219" name="Google Shape;10219;p5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0" name="Google Shape;10220;p5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0" name="Shape 10230"/>
        <p:cNvGrpSpPr/>
        <p:nvPr/>
      </p:nvGrpSpPr>
      <p:grpSpPr>
        <a:xfrm>
          <a:off x="0" y="0"/>
          <a:ext cx="0" cy="0"/>
          <a:chOff x="0" y="0"/>
          <a:chExt cx="0" cy="0"/>
        </a:xfrm>
      </p:grpSpPr>
      <p:sp>
        <p:nvSpPr>
          <p:cNvPr id="10231" name="Google Shape;10231;p5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2" name="Google Shape;10232;p5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1" name="Shape 10241"/>
        <p:cNvGrpSpPr/>
        <p:nvPr/>
      </p:nvGrpSpPr>
      <p:grpSpPr>
        <a:xfrm>
          <a:off x="0" y="0"/>
          <a:ext cx="0" cy="0"/>
          <a:chOff x="0" y="0"/>
          <a:chExt cx="0" cy="0"/>
        </a:xfrm>
      </p:grpSpPr>
      <p:sp>
        <p:nvSpPr>
          <p:cNvPr id="10242" name="Google Shape;10242;p5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3" name="Google Shape;10243;p5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Google Shape;1497;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98" name="Google Shape;1498;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14" name="Google Shape;1514;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33" name="Google Shape;153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51" name="Google Shape;155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0" name="Google Shape;39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563" name="Google Shape;156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77" name="Google Shape;157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89" name="Google Shape;158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09" name="Google Shape;1609;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628" name="Google Shape;1628;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2" name="Google Shape;165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53" name="Google Shape;165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7" name="Google Shape;167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Note:</a:t>
            </a:r>
            <a:endParaRPr b="0">
              <a:latin typeface="Arial"/>
              <a:ea typeface="Arial"/>
              <a:cs typeface="Arial"/>
              <a:sym typeface="Arial"/>
            </a:endParaRPr>
          </a:p>
        </p:txBody>
      </p:sp>
      <p:sp>
        <p:nvSpPr>
          <p:cNvPr id="1678" name="Google Shape;1678;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p:txBody>
      </p:sp>
      <p:sp>
        <p:nvSpPr>
          <p:cNvPr id="1699" name="Google Shape;169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1" name="Google Shape;171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12" name="Google Shape;171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30" name="Google Shape;1730;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8" name="Google Shape;41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7" name="Google Shape;1747;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48" name="Google Shape;1748;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61" name="Google Shape;1761;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1" name="Google Shape;178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82" name="Google Shape;178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2" name="Google Shape;1802;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03" name="Google Shape;1803;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16" name="Google Shape;1816;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34" name="Google Shape;1834;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6" name="Google Shape;184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47" name="Google Shape;184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0" name="Google Shape;186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61" name="Google Shape;1861;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75" name="Google Shape;1875;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8" name="Google Shape;188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89" name="Google Shape;188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5" name="Google Shape;45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1" name="Google Shape;1911;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12" name="Google Shape;1912;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6" name="Google Shape;1936;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37" name="Google Shape;1937;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4" name="Google Shape;1954;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55" name="Google Shape;1955;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0" name="Google Shape;1980;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81" name="Google Shape;1981;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1" name="Google Shape;2001;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02" name="Google Shape;2002;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9" name="Google Shape;201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20" name="Google Shape;2020;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7" name="Google Shape;2037;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38" name="Google Shape;2038;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9" name="Google Shape;2059;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np.random.seed()를 고정한 상태로 알고리즘을 실행하여, 난수의 생성 패턴을 동일하게 관리할 수 있다.</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다음 코드를 실행해보면, seed가 같을 때는 같은 값이, 다를 때는 다른 값들이 순서대로 생겨나는 것을 알 수 있죠.</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seed를 같게 세팅하면 같은 난수가 순서대로 생겨남. </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np.random.seed(0)</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print(np.random.random(3))</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np.random.seed(2)</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print(np.random.random(3))</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np.random.seed(0)</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print(np.random.random(3))</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60" name="Google Shape;2060;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7" name="Google Shape;207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78" name="Google Shape;207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9" name="Google Shape;2099;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00" name="Google Shape;2100;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0" name="Google Shape;5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14" name="Google Shape;211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3" name="Google Shape;2133;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34" name="Google Shape;2134;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7" name="Google Shape;2147;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48" name="Google Shape;214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1" name="Google Shape;2161;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62" name="Google Shape;2162;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1" name="Google Shape;2181;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82" name="Google Shape;2182;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2" name="Google Shape;2202;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03" name="Google Shape;2203;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6" name="Google Shape;221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17" name="Google Shape;2217;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0" name="Google Shape;2230;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31" name="Google Shape;2231;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4" name="Google Shape;2254;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55" name="Google Shape;2255;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6" name="Google Shape;226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수학부분에서 이미 자세히 다루었다.</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67" name="Google Shape;226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9902825"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63" name="Shape 63"/>
        <p:cNvGrpSpPr/>
        <p:nvPr/>
      </p:nvGrpSpPr>
      <p:grpSpPr>
        <a:xfrm>
          <a:off x="0" y="0"/>
          <a:ext cx="0" cy="0"/>
          <a:chOff x="0" y="0"/>
          <a:chExt cx="0" cy="0"/>
        </a:xfrm>
      </p:grpSpPr>
      <p:sp>
        <p:nvSpPr>
          <p:cNvPr id="64" name="Google Shape;64;p11"/>
          <p:cNvSpPr txBox="1"/>
          <p:nvPr/>
        </p:nvSpPr>
        <p:spPr>
          <a:xfrm>
            <a:off x="3943300" y="6347726"/>
            <a:ext cx="4958089"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Chapter 3. 빠른 연산을 위한 NumPy 배열과 pandas를 활용한 탐색적 데이터 분석</a:t>
            </a:r>
            <a:endParaRPr/>
          </a:p>
        </p:txBody>
      </p:sp>
      <p:sp>
        <p:nvSpPr>
          <p:cNvPr id="65" name="Google Shape;65;p11"/>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endParaRPr sz="11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67"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69" name="Google Shape;69;p1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0" name="Google Shape;70;p1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1" name="Google Shape;71;p13"/>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72" name="Google Shape;72;p1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able of Contents">
  <p:cSld name="6_Table of Contents">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75" name="Google Shape;75;p1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6" name="Google Shape;76;p1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7" name="Google Shape;77;p14"/>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78" name="Google Shape;78;p1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81" name="Google Shape;81;p1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82" name="Google Shape;82;p1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3" name="Google Shape;83;p15"/>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84" name="Google Shape;84;p1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87" name="Google Shape;87;p1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88" name="Google Shape;88;p1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9" name="Google Shape;89;p16"/>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90" name="Google Shape;90;p1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91" name="Shape 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Cover">
  <p:cSld name="1_Back Cover">
    <p:bg>
      <p:bgPr>
        <a:solidFill>
          <a:srgbClr val="193EB0"/>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193EB0"/>
        </a:solidFill>
      </p:bgPr>
    </p:bg>
    <p:spTree>
      <p:nvGrpSpPr>
        <p:cNvPr id="93" name="Shape 93"/>
        <p:cNvGrpSpPr/>
        <p:nvPr/>
      </p:nvGrpSpPr>
      <p:grpSpPr>
        <a:xfrm>
          <a:off x="0" y="0"/>
          <a:ext cx="0" cy="0"/>
          <a:chOff x="0" y="0"/>
          <a:chExt cx="0" cy="0"/>
        </a:xfrm>
      </p:grpSpPr>
      <p:sp>
        <p:nvSpPr>
          <p:cNvPr id="94" name="Google Shape;94;p19"/>
          <p:cNvSpPr/>
          <p:nvPr/>
        </p:nvSpPr>
        <p:spPr>
          <a:xfrm>
            <a:off x="565653" y="6344481"/>
            <a:ext cx="2614277"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m Cover">
  <p:cSld name="Interim Cover">
    <p:bg>
      <p:bgPr>
        <a:solidFill>
          <a:srgbClr val="193EB0"/>
        </a:solidFill>
      </p:bgPr>
    </p:bg>
    <p:spTree>
      <p:nvGrpSpPr>
        <p:cNvPr id="95" name="Shape 95"/>
        <p:cNvGrpSpPr/>
        <p:nvPr/>
      </p:nvGrpSpPr>
      <p:grpSpPr>
        <a:xfrm>
          <a:off x="0" y="0"/>
          <a:ext cx="0" cy="0"/>
          <a:chOff x="0" y="0"/>
          <a:chExt cx="0" cy="0"/>
        </a:xfrm>
      </p:grpSpPr>
      <p:sp>
        <p:nvSpPr>
          <p:cNvPr id="96" name="Google Shape;96;p20"/>
          <p:cNvSpPr/>
          <p:nvPr/>
        </p:nvSpPr>
        <p:spPr>
          <a:xfrm>
            <a:off x="565653" y="6344481"/>
            <a:ext cx="2614277"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97" name="Shape 97"/>
        <p:cNvGrpSpPr/>
        <p:nvPr/>
      </p:nvGrpSpPr>
      <p:grpSpPr>
        <a:xfrm>
          <a:off x="0" y="0"/>
          <a:ext cx="0" cy="0"/>
          <a:chOff x="0" y="0"/>
          <a:chExt cx="0" cy="0"/>
        </a:xfrm>
      </p:grpSpPr>
      <p:sp>
        <p:nvSpPr>
          <p:cNvPr id="98" name="Google Shape;98;p21"/>
          <p:cNvSpPr/>
          <p:nvPr/>
        </p:nvSpPr>
        <p:spPr>
          <a:xfrm>
            <a:off x="0" y="0"/>
            <a:ext cx="9902825" cy="207053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9" name="Google Shape;99;p21"/>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00" name="Google Shape;100;p21"/>
          <p:cNvSpPr/>
          <p:nvPr/>
        </p:nvSpPr>
        <p:spPr>
          <a:xfrm>
            <a:off x="572597" y="6355371"/>
            <a:ext cx="2888788" cy="2000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
        <p:nvSpPr>
          <p:cNvPr id="101" name="Google Shape;101;p21"/>
          <p:cNvSpPr txBox="1"/>
          <p:nvPr/>
        </p:nvSpPr>
        <p:spPr>
          <a:xfrm>
            <a:off x="8805863" y="6347704"/>
            <a:ext cx="53816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endParaRPr sz="1100">
              <a:solidFill>
                <a:srgbClr val="7F7F7F"/>
              </a:solidFill>
              <a:latin typeface="Arial"/>
              <a:ea typeface="Arial"/>
              <a:cs typeface="Arial"/>
              <a:sym typeface="Arial"/>
            </a:endParaRPr>
          </a:p>
        </p:txBody>
      </p:sp>
      <p:sp>
        <p:nvSpPr>
          <p:cNvPr id="102" name="Google Shape;102;p21"/>
          <p:cNvSpPr txBox="1"/>
          <p:nvPr/>
        </p:nvSpPr>
        <p:spPr>
          <a:xfrm>
            <a:off x="3727276" y="6347703"/>
            <a:ext cx="5309147"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7F7F7F"/>
                </a:solidFill>
                <a:latin typeface="Arial"/>
                <a:ea typeface="Arial"/>
                <a:cs typeface="Arial"/>
                <a:sym typeface="Arial"/>
              </a:rPr>
              <a:t>Chapter 3. 빠른 연산을 위한 NumPy 배열과 pandas를 활용한 탐색적 데이터 분석</a:t>
            </a:r>
            <a:endParaRPr sz="1100">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4" name="Google Shape;14;p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5" name="Google Shape;15;p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03" name="Shape 103"/>
        <p:cNvGrpSpPr/>
        <p:nvPr/>
      </p:nvGrpSpPr>
      <p:grpSpPr>
        <a:xfrm>
          <a:off x="0" y="0"/>
          <a:ext cx="0" cy="0"/>
          <a:chOff x="0" y="0"/>
          <a:chExt cx="0" cy="0"/>
        </a:xfrm>
      </p:grpSpPr>
      <p:sp>
        <p:nvSpPr>
          <p:cNvPr id="104" name="Google Shape;104;p22"/>
          <p:cNvSpPr/>
          <p:nvPr/>
        </p:nvSpPr>
        <p:spPr>
          <a:xfrm>
            <a:off x="-1" y="0"/>
            <a:ext cx="9902825" cy="119733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22"/>
          <p:cNvSpPr txBox="1"/>
          <p:nvPr/>
        </p:nvSpPr>
        <p:spPr>
          <a:xfrm>
            <a:off x="3727276" y="6347703"/>
            <a:ext cx="5309147"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7F7F7F"/>
                </a:solidFill>
                <a:latin typeface="Arial"/>
                <a:ea typeface="Arial"/>
                <a:cs typeface="Arial"/>
                <a:sym typeface="Arial"/>
              </a:rPr>
              <a:t>Chapter 3. 빠른 연산을 위한 NumPy 배열과 pandas를 활용한 탐색적 데이터 분석</a:t>
            </a:r>
            <a:endParaRPr sz="1100">
              <a:solidFill>
                <a:srgbClr val="7F7F7F"/>
              </a:solidFill>
              <a:latin typeface="Arial"/>
              <a:ea typeface="Arial"/>
              <a:cs typeface="Arial"/>
              <a:sym typeface="Arial"/>
            </a:endParaRPr>
          </a:p>
        </p:txBody>
      </p:sp>
      <p:sp>
        <p:nvSpPr>
          <p:cNvPr id="106" name="Google Shape;106;p22"/>
          <p:cNvSpPr txBox="1"/>
          <p:nvPr/>
        </p:nvSpPr>
        <p:spPr>
          <a:xfrm>
            <a:off x="8805863" y="6347704"/>
            <a:ext cx="53816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endParaRPr sz="1100">
              <a:solidFill>
                <a:srgbClr val="7F7F7F"/>
              </a:solidFill>
              <a:latin typeface="Arial"/>
              <a:ea typeface="Arial"/>
              <a:cs typeface="Arial"/>
              <a:sym typeface="Arial"/>
            </a:endParaRPr>
          </a:p>
        </p:txBody>
      </p:sp>
      <p:cxnSp>
        <p:nvCxnSpPr>
          <p:cNvPr id="107" name="Google Shape;107;p22"/>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08" name="Google Shape;108;p22"/>
          <p:cNvSpPr/>
          <p:nvPr/>
        </p:nvSpPr>
        <p:spPr>
          <a:xfrm>
            <a:off x="572597" y="6355371"/>
            <a:ext cx="2888788" cy="2000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09" name="Shape 109"/>
        <p:cNvGrpSpPr/>
        <p:nvPr/>
      </p:nvGrpSpPr>
      <p:grpSpPr>
        <a:xfrm>
          <a:off x="0" y="0"/>
          <a:ext cx="0" cy="0"/>
          <a:chOff x="0" y="0"/>
          <a:chExt cx="0" cy="0"/>
        </a:xfrm>
      </p:grpSpPr>
      <p:cxnSp>
        <p:nvCxnSpPr>
          <p:cNvPr id="110" name="Google Shape;110;p2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11" name="Google Shape;111;p2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2" name="Google Shape;112;p23"/>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113" name="Google Shape;113;p2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14" name="Shape 114"/>
        <p:cNvGrpSpPr/>
        <p:nvPr/>
      </p:nvGrpSpPr>
      <p:grpSpPr>
        <a:xfrm>
          <a:off x="0" y="0"/>
          <a:ext cx="0" cy="0"/>
          <a:chOff x="0" y="0"/>
          <a:chExt cx="0" cy="0"/>
        </a:xfrm>
      </p:grpSpPr>
      <p:pic>
        <p:nvPicPr>
          <p:cNvPr id="115" name="Google Shape;115;p24"/>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16" name="Google Shape;116;p2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17" name="Google Shape;117;p2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8" name="Google Shape;118;p24"/>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ble of Contents">
  <p:cSld name="4_Table of Contents">
    <p:spTree>
      <p:nvGrpSpPr>
        <p:cNvPr id="119" name="Shape 119"/>
        <p:cNvGrpSpPr/>
        <p:nvPr/>
      </p:nvGrpSpPr>
      <p:grpSpPr>
        <a:xfrm>
          <a:off x="0" y="0"/>
          <a:ext cx="0" cy="0"/>
          <a:chOff x="0" y="0"/>
          <a:chExt cx="0" cy="0"/>
        </a:xfrm>
      </p:grpSpPr>
      <p:cxnSp>
        <p:nvCxnSpPr>
          <p:cNvPr id="120" name="Google Shape;120;p2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2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25"/>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3" name="Google Shape;123;p25"/>
          <p:cNvGrpSpPr/>
          <p:nvPr/>
        </p:nvGrpSpPr>
        <p:grpSpPr>
          <a:xfrm>
            <a:off x="0" y="1"/>
            <a:ext cx="9902825" cy="999802"/>
            <a:chOff x="0" y="1"/>
            <a:chExt cx="9906000" cy="999802"/>
          </a:xfrm>
        </p:grpSpPr>
        <p:sp>
          <p:nvSpPr>
            <p:cNvPr id="124" name="Google Shape;124;p2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5" name="Google Shape;125;p2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26" name="Google Shape;126;p25"/>
          <p:cNvGrpSpPr/>
          <p:nvPr/>
        </p:nvGrpSpPr>
        <p:grpSpPr>
          <a:xfrm>
            <a:off x="449855" y="1251376"/>
            <a:ext cx="9015111" cy="4993976"/>
            <a:chOff x="578678" y="1436154"/>
            <a:chExt cx="8748000" cy="4993976"/>
          </a:xfrm>
        </p:grpSpPr>
        <p:sp>
          <p:nvSpPr>
            <p:cNvPr id="127" name="Google Shape;127;p25"/>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8" name="Google Shape;128;p25"/>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9" name="Google Shape;129;p25"/>
            <p:cNvSpPr/>
            <p:nvPr/>
          </p:nvSpPr>
          <p:spPr>
            <a:xfrm>
              <a:off x="768350" y="1631455"/>
              <a:ext cx="1029652" cy="492443"/>
            </a:xfrm>
            <a:prstGeom prst="rect">
              <a:avLst/>
            </a:prstGeom>
            <a:solidFill>
              <a:srgbClr val="ECEFF6"/>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130" name="Google Shape;130;p2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rgbClr val="1429A0"/>
        </a:solidFill>
      </p:bgPr>
    </p:bg>
    <p:spTree>
      <p:nvGrpSpPr>
        <p:cNvPr id="131" name="Shape 131"/>
        <p:cNvGrpSpPr/>
        <p:nvPr/>
      </p:nvGrpSpPr>
      <p:grpSpPr>
        <a:xfrm>
          <a:off x="0" y="0"/>
          <a:ext cx="0" cy="0"/>
          <a:chOff x="0" y="0"/>
          <a:chExt cx="0" cy="0"/>
        </a:xfrm>
      </p:grpSpPr>
      <p:cxnSp>
        <p:nvCxnSpPr>
          <p:cNvPr id="132" name="Google Shape;132;p2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3" name="Google Shape;133;p26"/>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134" name="Shape 134"/>
        <p:cNvGrpSpPr/>
        <p:nvPr/>
      </p:nvGrpSpPr>
      <p:grpSpPr>
        <a:xfrm>
          <a:off x="0" y="0"/>
          <a:ext cx="0" cy="0"/>
          <a:chOff x="0" y="0"/>
          <a:chExt cx="0" cy="0"/>
        </a:xfrm>
      </p:grpSpPr>
      <p:sp>
        <p:nvSpPr>
          <p:cNvPr id="135" name="Google Shape;135;p27"/>
          <p:cNvSpPr/>
          <p:nvPr/>
        </p:nvSpPr>
        <p:spPr>
          <a:xfrm>
            <a:off x="0" y="0"/>
            <a:ext cx="9902825" cy="6858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6" name="Google Shape;136;p27"/>
          <p:cNvSpPr/>
          <p:nvPr/>
        </p:nvSpPr>
        <p:spPr>
          <a:xfrm>
            <a:off x="582743" y="1885568"/>
            <a:ext cx="8741147" cy="321906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cxnSp>
        <p:nvCxnSpPr>
          <p:cNvPr id="137" name="Google Shape;137;p27"/>
          <p:cNvCxnSpPr/>
          <p:nvPr/>
        </p:nvCxnSpPr>
        <p:spPr>
          <a:xfrm flipH="1">
            <a:off x="4025220" y="1875454"/>
            <a:ext cx="1856196" cy="3219061"/>
          </a:xfrm>
          <a:prstGeom prst="straightConnector1">
            <a:avLst/>
          </a:prstGeom>
          <a:noFill/>
          <a:ln cap="flat" cmpd="sng" w="9525">
            <a:solidFill>
              <a:schemeClr val="lt1"/>
            </a:solidFill>
            <a:prstDash val="solid"/>
            <a:miter lim="800000"/>
            <a:headEnd len="sm" w="sm" type="none"/>
            <a:tailEnd len="sm" w="sm" type="none"/>
          </a:ln>
        </p:spPr>
      </p:cxnSp>
      <p:cxnSp>
        <p:nvCxnSpPr>
          <p:cNvPr id="138" name="Google Shape;138;p2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9" name="Google Shape;139;p27"/>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pper">
  <p:cSld name="1_Slipper">
    <p:bg>
      <p:bgPr>
        <a:solidFill>
          <a:srgbClr val="1429A0"/>
        </a:solidFill>
      </p:bgPr>
    </p:bg>
    <p:spTree>
      <p:nvGrpSpPr>
        <p:cNvPr id="140" name="Shape 140"/>
        <p:cNvGrpSpPr/>
        <p:nvPr/>
      </p:nvGrpSpPr>
      <p:grpSpPr>
        <a:xfrm>
          <a:off x="0" y="0"/>
          <a:ext cx="0" cy="0"/>
          <a:chOff x="0" y="0"/>
          <a:chExt cx="0" cy="0"/>
        </a:xfrm>
      </p:grpSpPr>
      <p:sp>
        <p:nvSpPr>
          <p:cNvPr id="141" name="Google Shape;141;p28"/>
          <p:cNvSpPr/>
          <p:nvPr/>
        </p:nvSpPr>
        <p:spPr>
          <a:xfrm>
            <a:off x="582743" y="1885568"/>
            <a:ext cx="8741147" cy="321906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cxnSp>
        <p:nvCxnSpPr>
          <p:cNvPr id="142" name="Google Shape;142;p2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43" name="Google Shape;143;p28"/>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144" name="Shape 144"/>
        <p:cNvGrpSpPr/>
        <p:nvPr/>
      </p:nvGrpSpPr>
      <p:grpSpPr>
        <a:xfrm>
          <a:off x="0" y="0"/>
          <a:ext cx="0" cy="0"/>
          <a:chOff x="0" y="0"/>
          <a:chExt cx="0" cy="0"/>
        </a:xfrm>
      </p:grpSpPr>
      <p:grpSp>
        <p:nvGrpSpPr>
          <p:cNvPr id="145" name="Google Shape;145;p29"/>
          <p:cNvGrpSpPr/>
          <p:nvPr/>
        </p:nvGrpSpPr>
        <p:grpSpPr>
          <a:xfrm>
            <a:off x="449468" y="1462227"/>
            <a:ext cx="9000714" cy="4500283"/>
            <a:chOff x="578678" y="1445207"/>
            <a:chExt cx="8748000" cy="4136077"/>
          </a:xfrm>
        </p:grpSpPr>
        <p:sp>
          <p:nvSpPr>
            <p:cNvPr id="146" name="Google Shape;146;p29"/>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47" name="Google Shape;147;p29"/>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48" name="Google Shape;148;p29"/>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49" name="Google Shape;149;p29"/>
          <p:cNvGrpSpPr/>
          <p:nvPr/>
        </p:nvGrpSpPr>
        <p:grpSpPr>
          <a:xfrm>
            <a:off x="0" y="1"/>
            <a:ext cx="9902825" cy="999802"/>
            <a:chOff x="0" y="1"/>
            <a:chExt cx="9906000" cy="999802"/>
          </a:xfrm>
        </p:grpSpPr>
        <p:sp>
          <p:nvSpPr>
            <p:cNvPr id="150" name="Google Shape;150;p2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51" name="Google Shape;151;p2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152" name="Google Shape;152;p2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53" name="Google Shape;153;p2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54" name="Google Shape;154;p29"/>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55" name="Google Shape;155;p29"/>
          <p:cNvGrpSpPr/>
          <p:nvPr/>
        </p:nvGrpSpPr>
        <p:grpSpPr>
          <a:xfrm>
            <a:off x="747594" y="2408824"/>
            <a:ext cx="8536863" cy="3303528"/>
            <a:chOff x="747834" y="2129937"/>
            <a:chExt cx="8539600" cy="3303528"/>
          </a:xfrm>
        </p:grpSpPr>
        <p:grpSp>
          <p:nvGrpSpPr>
            <p:cNvPr id="156" name="Google Shape;156;p29"/>
            <p:cNvGrpSpPr/>
            <p:nvPr/>
          </p:nvGrpSpPr>
          <p:grpSpPr>
            <a:xfrm>
              <a:off x="747834" y="2129937"/>
              <a:ext cx="8539600" cy="1267182"/>
              <a:chOff x="805623" y="2423005"/>
              <a:chExt cx="8539600" cy="1267182"/>
            </a:xfrm>
          </p:grpSpPr>
          <p:grpSp>
            <p:nvGrpSpPr>
              <p:cNvPr id="157" name="Google Shape;157;p29"/>
              <p:cNvGrpSpPr/>
              <p:nvPr/>
            </p:nvGrpSpPr>
            <p:grpSpPr>
              <a:xfrm>
                <a:off x="966158" y="2423005"/>
                <a:ext cx="8379065" cy="1267182"/>
                <a:chOff x="1098893" y="2558690"/>
                <a:chExt cx="8379065" cy="1267182"/>
              </a:xfrm>
            </p:grpSpPr>
            <p:sp>
              <p:nvSpPr>
                <p:cNvPr id="158" name="Google Shape;158;p29"/>
                <p:cNvSpPr/>
                <p:nvPr/>
              </p:nvSpPr>
              <p:spPr>
                <a:xfrm>
                  <a:off x="1098894" y="2558690"/>
                  <a:ext cx="7907946" cy="20737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159" name="Google Shape;159;p29"/>
                <p:cNvSpPr/>
                <p:nvPr/>
              </p:nvSpPr>
              <p:spPr>
                <a:xfrm>
                  <a:off x="1098893" y="2799950"/>
                  <a:ext cx="8379065" cy="1025922"/>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160" name="Google Shape;160;p29"/>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61" name="Google Shape;161;p29"/>
            <p:cNvGrpSpPr/>
            <p:nvPr/>
          </p:nvGrpSpPr>
          <p:grpSpPr>
            <a:xfrm>
              <a:off x="747834" y="3559917"/>
              <a:ext cx="8539600" cy="1055714"/>
              <a:chOff x="805623" y="3889855"/>
              <a:chExt cx="8539600" cy="1055714"/>
            </a:xfrm>
          </p:grpSpPr>
          <p:grpSp>
            <p:nvGrpSpPr>
              <p:cNvPr id="162" name="Google Shape;162;p29"/>
              <p:cNvGrpSpPr/>
              <p:nvPr/>
            </p:nvGrpSpPr>
            <p:grpSpPr>
              <a:xfrm>
                <a:off x="958539" y="3889855"/>
                <a:ext cx="8386684" cy="1055714"/>
                <a:chOff x="1098894" y="2558690"/>
                <a:chExt cx="8386684" cy="1055714"/>
              </a:xfrm>
            </p:grpSpPr>
            <p:sp>
              <p:nvSpPr>
                <p:cNvPr id="163" name="Google Shape;163;p29"/>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164" name="Google Shape;164;p29"/>
                <p:cNvSpPr/>
                <p:nvPr/>
              </p:nvSpPr>
              <p:spPr>
                <a:xfrm>
                  <a:off x="1098894" y="2799950"/>
                  <a:ext cx="8386684" cy="814454"/>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165" name="Google Shape;165;p29"/>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66" name="Google Shape;166;p29"/>
            <p:cNvGrpSpPr/>
            <p:nvPr/>
          </p:nvGrpSpPr>
          <p:grpSpPr>
            <a:xfrm>
              <a:off x="747834" y="4781836"/>
              <a:ext cx="8539600" cy="651629"/>
              <a:chOff x="805623" y="5143345"/>
              <a:chExt cx="8539600" cy="651629"/>
            </a:xfrm>
          </p:grpSpPr>
          <p:grpSp>
            <p:nvGrpSpPr>
              <p:cNvPr id="167" name="Google Shape;167;p29"/>
              <p:cNvGrpSpPr/>
              <p:nvPr/>
            </p:nvGrpSpPr>
            <p:grpSpPr>
              <a:xfrm>
                <a:off x="966159" y="5143345"/>
                <a:ext cx="8379064" cy="651629"/>
                <a:chOff x="1098894" y="2558690"/>
                <a:chExt cx="8379064" cy="651629"/>
              </a:xfrm>
            </p:grpSpPr>
            <p:sp>
              <p:nvSpPr>
                <p:cNvPr id="168" name="Google Shape;168;p29"/>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169" name="Google Shape;169;p29"/>
                <p:cNvSpPr/>
                <p:nvPr/>
              </p:nvSpPr>
              <p:spPr>
                <a:xfrm>
                  <a:off x="1098894" y="2799950"/>
                  <a:ext cx="8379064" cy="410369"/>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170" name="Google Shape;170;p29"/>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171" name="Google Shape;171;p29"/>
          <p:cNvGrpSpPr/>
          <p:nvPr/>
        </p:nvGrpSpPr>
        <p:grpSpPr>
          <a:xfrm>
            <a:off x="589619" y="1588472"/>
            <a:ext cx="6613544" cy="430887"/>
            <a:chOff x="790976" y="1592058"/>
            <a:chExt cx="6615664" cy="430887"/>
          </a:xfrm>
        </p:grpSpPr>
        <p:sp>
          <p:nvSpPr>
            <p:cNvPr id="172" name="Google Shape;172;p29"/>
            <p:cNvSpPr/>
            <p:nvPr/>
          </p:nvSpPr>
          <p:spPr>
            <a:xfrm>
              <a:off x="1332314" y="1592058"/>
              <a:ext cx="6074326"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73" name="Google Shape;173;p29"/>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174" name="Google Shape;174;p2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175" name="Shape 175"/>
        <p:cNvGrpSpPr/>
        <p:nvPr/>
      </p:nvGrpSpPr>
      <p:grpSpPr>
        <a:xfrm>
          <a:off x="0" y="0"/>
          <a:ext cx="0" cy="0"/>
          <a:chOff x="0" y="0"/>
          <a:chExt cx="0" cy="0"/>
        </a:xfrm>
      </p:grpSpPr>
      <p:grpSp>
        <p:nvGrpSpPr>
          <p:cNvPr id="176" name="Google Shape;176;p30"/>
          <p:cNvGrpSpPr/>
          <p:nvPr/>
        </p:nvGrpSpPr>
        <p:grpSpPr>
          <a:xfrm>
            <a:off x="0" y="1"/>
            <a:ext cx="9902825" cy="999802"/>
            <a:chOff x="0" y="1"/>
            <a:chExt cx="9906000" cy="999802"/>
          </a:xfrm>
        </p:grpSpPr>
        <p:sp>
          <p:nvSpPr>
            <p:cNvPr id="177" name="Google Shape;177;p3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78" name="Google Shape;178;p3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179" name="Google Shape;179;p3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80" name="Google Shape;180;p3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81" name="Google Shape;181;p30"/>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82" name="Google Shape;182;p30"/>
          <p:cNvGrpSpPr/>
          <p:nvPr/>
        </p:nvGrpSpPr>
        <p:grpSpPr>
          <a:xfrm>
            <a:off x="449468" y="1462227"/>
            <a:ext cx="9000714" cy="4500283"/>
            <a:chOff x="449612" y="1219200"/>
            <a:chExt cx="9003600" cy="4500283"/>
          </a:xfrm>
        </p:grpSpPr>
        <p:grpSp>
          <p:nvGrpSpPr>
            <p:cNvPr id="183" name="Google Shape;183;p30"/>
            <p:cNvGrpSpPr/>
            <p:nvPr/>
          </p:nvGrpSpPr>
          <p:grpSpPr>
            <a:xfrm>
              <a:off x="449612" y="1219200"/>
              <a:ext cx="9003600" cy="4500283"/>
              <a:chOff x="578678" y="1445207"/>
              <a:chExt cx="8748000" cy="4136077"/>
            </a:xfrm>
          </p:grpSpPr>
          <p:sp>
            <p:nvSpPr>
              <p:cNvPr id="184" name="Google Shape;184;p30"/>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 name="Google Shape;185;p30"/>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 name="Google Shape;186;p30"/>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87" name="Google Shape;187;p30"/>
            <p:cNvGrpSpPr/>
            <p:nvPr/>
          </p:nvGrpSpPr>
          <p:grpSpPr>
            <a:xfrm>
              <a:off x="747834" y="2165797"/>
              <a:ext cx="8539600" cy="1267182"/>
              <a:chOff x="805623" y="2423005"/>
              <a:chExt cx="8539600" cy="1267182"/>
            </a:xfrm>
          </p:grpSpPr>
          <p:grpSp>
            <p:nvGrpSpPr>
              <p:cNvPr id="188" name="Google Shape;188;p30"/>
              <p:cNvGrpSpPr/>
              <p:nvPr/>
            </p:nvGrpSpPr>
            <p:grpSpPr>
              <a:xfrm>
                <a:off x="966158" y="2423005"/>
                <a:ext cx="8379065" cy="1267182"/>
                <a:chOff x="1098893" y="2558690"/>
                <a:chExt cx="8379065" cy="1267182"/>
              </a:xfrm>
            </p:grpSpPr>
            <p:sp>
              <p:nvSpPr>
                <p:cNvPr id="189" name="Google Shape;189;p30"/>
                <p:cNvSpPr/>
                <p:nvPr/>
              </p:nvSpPr>
              <p:spPr>
                <a:xfrm>
                  <a:off x="1098894" y="2558690"/>
                  <a:ext cx="7907946" cy="20737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90" name="Google Shape;190;p30"/>
                <p:cNvSpPr/>
                <p:nvPr/>
              </p:nvSpPr>
              <p:spPr>
                <a:xfrm>
                  <a:off x="1098893" y="2799950"/>
                  <a:ext cx="8379065" cy="1025922"/>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91" name="Google Shape;191;p30"/>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92" name="Google Shape;192;p30"/>
            <p:cNvGrpSpPr/>
            <p:nvPr/>
          </p:nvGrpSpPr>
          <p:grpSpPr>
            <a:xfrm>
              <a:off x="747834" y="3595777"/>
              <a:ext cx="8539600" cy="1876451"/>
              <a:chOff x="805623" y="3889855"/>
              <a:chExt cx="8539600" cy="1876451"/>
            </a:xfrm>
          </p:grpSpPr>
          <p:grpSp>
            <p:nvGrpSpPr>
              <p:cNvPr id="193" name="Google Shape;193;p30"/>
              <p:cNvGrpSpPr/>
              <p:nvPr/>
            </p:nvGrpSpPr>
            <p:grpSpPr>
              <a:xfrm>
                <a:off x="958539" y="3889855"/>
                <a:ext cx="8386684" cy="1876451"/>
                <a:chOff x="1098894" y="2558690"/>
                <a:chExt cx="8386684" cy="1876451"/>
              </a:xfrm>
            </p:grpSpPr>
            <p:sp>
              <p:nvSpPr>
                <p:cNvPr id="194" name="Google Shape;194;p30"/>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95" name="Google Shape;195;p30"/>
                <p:cNvSpPr/>
                <p:nvPr/>
              </p:nvSpPr>
              <p:spPr>
                <a:xfrm>
                  <a:off x="1098894" y="2799950"/>
                  <a:ext cx="8386684" cy="1635191"/>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a:p>
              </p:txBody>
            </p:sp>
          </p:grpSp>
          <p:sp>
            <p:nvSpPr>
              <p:cNvPr id="196" name="Google Shape;196;p30"/>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97" name="Google Shape;197;p30"/>
            <p:cNvGrpSpPr/>
            <p:nvPr/>
          </p:nvGrpSpPr>
          <p:grpSpPr>
            <a:xfrm>
              <a:off x="589808" y="1345444"/>
              <a:ext cx="6615664" cy="430887"/>
              <a:chOff x="790976" y="1592058"/>
              <a:chExt cx="6615664" cy="430887"/>
            </a:xfrm>
          </p:grpSpPr>
          <p:sp>
            <p:nvSpPr>
              <p:cNvPr id="198" name="Google Shape;198;p30"/>
              <p:cNvSpPr/>
              <p:nvPr/>
            </p:nvSpPr>
            <p:spPr>
              <a:xfrm>
                <a:off x="1332314" y="1592058"/>
                <a:ext cx="6074326"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99" name="Google Shape;199;p30"/>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200" name="Google Shape;200;p3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201" name="Shape 201"/>
        <p:cNvGrpSpPr/>
        <p:nvPr/>
      </p:nvGrpSpPr>
      <p:grpSpPr>
        <a:xfrm>
          <a:off x="0" y="0"/>
          <a:ext cx="0" cy="0"/>
          <a:chOff x="0" y="0"/>
          <a:chExt cx="0" cy="0"/>
        </a:xfrm>
      </p:grpSpPr>
      <p:sp>
        <p:nvSpPr>
          <p:cNvPr id="202" name="Google Shape;202;p31"/>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03" name="Google Shape;203;p31"/>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04" name="Google Shape;204;p31"/>
          <p:cNvSpPr/>
          <p:nvPr/>
        </p:nvSpPr>
        <p:spPr>
          <a:xfrm>
            <a:off x="646276" y="1415780"/>
            <a:ext cx="1059197"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205" name="Google Shape;205;p31"/>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206" name="Google Shape;206;p3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07" name="Google Shape;207;p3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08" name="Google Shape;208;p31"/>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209" name="Google Shape;209;p31"/>
          <p:cNvGrpSpPr/>
          <p:nvPr/>
        </p:nvGrpSpPr>
        <p:grpSpPr>
          <a:xfrm>
            <a:off x="0" y="1"/>
            <a:ext cx="9902825" cy="999802"/>
            <a:chOff x="0" y="1"/>
            <a:chExt cx="9906000" cy="999802"/>
          </a:xfrm>
        </p:grpSpPr>
        <p:sp>
          <p:nvSpPr>
            <p:cNvPr id="210" name="Google Shape;210;p3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11" name="Google Shape;211;p3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12" name="Google Shape;212;p3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6" name="Shape 16"/>
        <p:cNvGrpSpPr/>
        <p:nvPr/>
      </p:nvGrpSpPr>
      <p:grpSpPr>
        <a:xfrm>
          <a:off x="0" y="0"/>
          <a:ext cx="0" cy="0"/>
          <a:chOff x="0" y="0"/>
          <a:chExt cx="0" cy="0"/>
        </a:xfrm>
      </p:grpSpPr>
      <p:cxnSp>
        <p:nvCxnSpPr>
          <p:cNvPr id="17" name="Google Shape;17;p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8" name="Google Shape;18;p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9" name="Google Shape;19;p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type="blank">
  <p:cSld name="BLANK">
    <p:spTree>
      <p:nvGrpSpPr>
        <p:cNvPr id="213" name="Shape 213"/>
        <p:cNvGrpSpPr/>
        <p:nvPr/>
      </p:nvGrpSpPr>
      <p:grpSpPr>
        <a:xfrm>
          <a:off x="0" y="0"/>
          <a:ext cx="0" cy="0"/>
          <a:chOff x="0" y="0"/>
          <a:chExt cx="0" cy="0"/>
        </a:xfrm>
      </p:grpSpPr>
      <p:cxnSp>
        <p:nvCxnSpPr>
          <p:cNvPr id="214" name="Google Shape;214;p3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5" name="Google Shape;215;p3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16" name="Google Shape;216;p32"/>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217" name="Google Shape;217;p32"/>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218" name="Google Shape;218;p3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cSld name="last">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221" name="Google Shape;221;p33"/>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222" name="Google Shape;222;p33"/>
          <p:cNvSpPr/>
          <p:nvPr/>
        </p:nvSpPr>
        <p:spPr>
          <a:xfrm>
            <a:off x="449468" y="5677032"/>
            <a:ext cx="9000714" cy="7309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223" name="Google Shape;223;p33"/>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224" name="Google Shape;224;p33"/>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ody">
  <p:cSld name="2_Body">
    <p:bg>
      <p:bgPr>
        <a:solidFill>
          <a:srgbClr val="F2F2F2"/>
        </a:solidFill>
      </p:bgPr>
    </p:bg>
    <p:spTree>
      <p:nvGrpSpPr>
        <p:cNvPr id="225" name="Shape 225"/>
        <p:cNvGrpSpPr/>
        <p:nvPr/>
      </p:nvGrpSpPr>
      <p:grpSpPr>
        <a:xfrm>
          <a:off x="0" y="0"/>
          <a:ext cx="0" cy="0"/>
          <a:chOff x="0" y="0"/>
          <a:chExt cx="0" cy="0"/>
        </a:xfrm>
      </p:grpSpPr>
      <p:pic>
        <p:nvPicPr>
          <p:cNvPr id="226" name="Google Shape;226;p34"/>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227" name="Google Shape;227;p34"/>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228" name="Google Shape;228;p34"/>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231" name="Google Shape;231;p35"/>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232" name="Google Shape;232;p35"/>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reak Time Slide">
  <p:cSld name="1_Break Time Slide">
    <p:spTree>
      <p:nvGrpSpPr>
        <p:cNvPr id="233" name="Shape 233"/>
        <p:cNvGrpSpPr/>
        <p:nvPr/>
      </p:nvGrpSpPr>
      <p:grpSpPr>
        <a:xfrm>
          <a:off x="0" y="0"/>
          <a:ext cx="0" cy="0"/>
          <a:chOff x="0" y="0"/>
          <a:chExt cx="0" cy="0"/>
        </a:xfrm>
      </p:grpSpPr>
      <p:sp>
        <p:nvSpPr>
          <p:cNvPr id="234" name="Google Shape;234;p36"/>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endParaRPr sz="1100">
              <a:solidFill>
                <a:srgbClr val="7F7F7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able of Contents">
  <p:cSld name="5_Table of Contents">
    <p:spTree>
      <p:nvGrpSpPr>
        <p:cNvPr id="235" name="Shape 235"/>
        <p:cNvGrpSpPr/>
        <p:nvPr/>
      </p:nvGrpSpPr>
      <p:grpSpPr>
        <a:xfrm>
          <a:off x="0" y="0"/>
          <a:ext cx="0" cy="0"/>
          <a:chOff x="0" y="0"/>
          <a:chExt cx="0" cy="0"/>
        </a:xfrm>
      </p:grpSpPr>
      <p:cxnSp>
        <p:nvCxnSpPr>
          <p:cNvPr id="236" name="Google Shape;236;p3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7" name="Google Shape;237;p3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38" name="Google Shape;238;p37"/>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239" name="Google Shape;239;p3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2">
  <p:cSld name="3_Table of Contents2">
    <p:spTree>
      <p:nvGrpSpPr>
        <p:cNvPr id="240" name="Shape 240"/>
        <p:cNvGrpSpPr/>
        <p:nvPr/>
      </p:nvGrpSpPr>
      <p:grpSpPr>
        <a:xfrm>
          <a:off x="0" y="0"/>
          <a:ext cx="0" cy="0"/>
          <a:chOff x="0" y="0"/>
          <a:chExt cx="0" cy="0"/>
        </a:xfrm>
      </p:grpSpPr>
      <p:pic>
        <p:nvPicPr>
          <p:cNvPr id="241" name="Google Shape;241;p3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42" name="Google Shape;242;p3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43" name="Google Shape;243;p3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44" name="Google Shape;244;p38"/>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p:cSld name="3_Body">
    <p:spTree>
      <p:nvGrpSpPr>
        <p:cNvPr id="245" name="Shape 245"/>
        <p:cNvGrpSpPr/>
        <p:nvPr/>
      </p:nvGrpSpPr>
      <p:grpSpPr>
        <a:xfrm>
          <a:off x="0" y="0"/>
          <a:ext cx="0" cy="0"/>
          <a:chOff x="0" y="0"/>
          <a:chExt cx="0" cy="0"/>
        </a:xfrm>
      </p:grpSpPr>
      <p:cxnSp>
        <p:nvCxnSpPr>
          <p:cNvPr id="246" name="Google Shape;246;p3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47" name="Google Shape;247;p3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48" name="Google Shape;248;p39"/>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249" name="Google Shape;249;p39"/>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250" name="Google Shape;250;p3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st">
  <p:cSld name="1_last">
    <p:spTree>
      <p:nvGrpSpPr>
        <p:cNvPr id="251" name="Shape 251"/>
        <p:cNvGrpSpPr/>
        <p:nvPr/>
      </p:nvGrpSpPr>
      <p:grpSpPr>
        <a:xfrm>
          <a:off x="0" y="0"/>
          <a:ext cx="0" cy="0"/>
          <a:chOff x="0" y="0"/>
          <a:chExt cx="0" cy="0"/>
        </a:xfrm>
      </p:grpSpPr>
      <p:pic>
        <p:nvPicPr>
          <p:cNvPr id="252" name="Google Shape;252;p40"/>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253" name="Google Shape;253;p40"/>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254" name="Google Shape;254;p40"/>
          <p:cNvSpPr/>
          <p:nvPr/>
        </p:nvSpPr>
        <p:spPr>
          <a:xfrm>
            <a:off x="449468" y="5677032"/>
            <a:ext cx="9000714" cy="7309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255" name="Google Shape;255;p40"/>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256" name="Google Shape;256;p40"/>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ody">
  <p:cSld name="4_Body">
    <p:bg>
      <p:bgPr>
        <a:solidFill>
          <a:srgbClr val="F2F2F2"/>
        </a:solidFill>
      </p:bgPr>
    </p:bg>
    <p:spTree>
      <p:nvGrpSpPr>
        <p:cNvPr id="257" name="Shape 257"/>
        <p:cNvGrpSpPr/>
        <p:nvPr/>
      </p:nvGrpSpPr>
      <p:grpSpPr>
        <a:xfrm>
          <a:off x="0" y="0"/>
          <a:ext cx="0" cy="0"/>
          <a:chOff x="0" y="0"/>
          <a:chExt cx="0" cy="0"/>
        </a:xfrm>
      </p:grpSpPr>
      <p:pic>
        <p:nvPicPr>
          <p:cNvPr id="258" name="Google Shape;258;p4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259" name="Google Shape;259;p4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260" name="Google Shape;260;p4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2" name="Google Shape;22;p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4" name="Google Shape;24;p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261" name="Shape 261"/>
        <p:cNvGrpSpPr/>
        <p:nvPr/>
      </p:nvGrpSpPr>
      <p:grpSpPr>
        <a:xfrm>
          <a:off x="0" y="0"/>
          <a:ext cx="0" cy="0"/>
          <a:chOff x="0" y="0"/>
          <a:chExt cx="0" cy="0"/>
        </a:xfrm>
      </p:grpSpPr>
      <p:pic>
        <p:nvPicPr>
          <p:cNvPr id="262" name="Google Shape;262;p4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3" name="Google Shape;263;p4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64" name="Google Shape;264;p42"/>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
        <p:nvSpPr>
          <p:cNvPr id="265" name="Google Shape;265;p42"/>
          <p:cNvSpPr txBox="1"/>
          <p:nvPr/>
        </p:nvSpPr>
        <p:spPr>
          <a:xfrm>
            <a:off x="4807396" y="6498001"/>
            <a:ext cx="4388963"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chemeClr val="lt1"/>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7" name="Google Shape;27;p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8" name="Google Shape;28;p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9" name="Google Shape;29;p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35" name="Shape 35"/>
        <p:cNvGrpSpPr/>
        <p:nvPr/>
      </p:nvGrpSpPr>
      <p:grpSpPr>
        <a:xfrm>
          <a:off x="0" y="0"/>
          <a:ext cx="0" cy="0"/>
          <a:chOff x="0" y="0"/>
          <a:chExt cx="0" cy="0"/>
        </a:xfrm>
      </p:grpSpPr>
      <p:cxnSp>
        <p:nvCxnSpPr>
          <p:cNvPr id="36" name="Google Shape;36;p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7" name="Google Shape;37;p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grpSp>
        <p:nvGrpSpPr>
          <p:cNvPr id="38" name="Google Shape;38;p8"/>
          <p:cNvGrpSpPr/>
          <p:nvPr/>
        </p:nvGrpSpPr>
        <p:grpSpPr>
          <a:xfrm>
            <a:off x="0" y="1"/>
            <a:ext cx="9902825" cy="999802"/>
            <a:chOff x="0" y="1"/>
            <a:chExt cx="9906000" cy="999802"/>
          </a:xfrm>
        </p:grpSpPr>
        <p:sp>
          <p:nvSpPr>
            <p:cNvPr id="39" name="Google Shape;39;p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40" name="Google Shape;40;p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41" name="Google Shape;41;p8"/>
          <p:cNvGrpSpPr/>
          <p:nvPr/>
        </p:nvGrpSpPr>
        <p:grpSpPr>
          <a:xfrm>
            <a:off x="449855" y="1251376"/>
            <a:ext cx="9015111" cy="4993976"/>
            <a:chOff x="578678" y="1436154"/>
            <a:chExt cx="8748000" cy="4993976"/>
          </a:xfrm>
        </p:grpSpPr>
        <p:sp>
          <p:nvSpPr>
            <p:cNvPr id="42" name="Google Shape;42;p8"/>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43" name="Google Shape;43;p8"/>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44" name="Google Shape;44;p8"/>
            <p:cNvSpPr/>
            <p:nvPr/>
          </p:nvSpPr>
          <p:spPr>
            <a:xfrm>
              <a:off x="768350" y="1631455"/>
              <a:ext cx="1029652" cy="492443"/>
            </a:xfrm>
            <a:prstGeom prst="rect">
              <a:avLst/>
            </a:prstGeom>
            <a:solidFill>
              <a:srgbClr val="ECEFF6"/>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45" name="Google Shape;45;p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46" name="Shape 46"/>
        <p:cNvGrpSpPr/>
        <p:nvPr/>
      </p:nvGrpSpPr>
      <p:grpSpPr>
        <a:xfrm>
          <a:off x="0" y="0"/>
          <a:ext cx="0" cy="0"/>
          <a:chOff x="0" y="0"/>
          <a:chExt cx="0" cy="0"/>
        </a:xfrm>
      </p:grpSpPr>
      <p:sp>
        <p:nvSpPr>
          <p:cNvPr id="47" name="Google Shape;47;p9"/>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48" name="Google Shape;48;p9"/>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49" name="Google Shape;49;p9"/>
          <p:cNvSpPr/>
          <p:nvPr/>
        </p:nvSpPr>
        <p:spPr>
          <a:xfrm>
            <a:off x="646276" y="1415780"/>
            <a:ext cx="1059197"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50" name="Google Shape;50;p9"/>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51" name="Google Shape;51;p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2" name="Google Shape;52;p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3" name="Google Shape;53;p9"/>
          <p:cNvSpPr/>
          <p:nvPr/>
        </p:nvSpPr>
        <p:spPr>
          <a:xfrm>
            <a:off x="449468" y="6498001"/>
            <a:ext cx="2888788" cy="1692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4" name="Google Shape;54;p9"/>
          <p:cNvGrpSpPr/>
          <p:nvPr/>
        </p:nvGrpSpPr>
        <p:grpSpPr>
          <a:xfrm>
            <a:off x="0" y="1"/>
            <a:ext cx="9902825" cy="999802"/>
            <a:chOff x="0" y="1"/>
            <a:chExt cx="9906000" cy="999802"/>
          </a:xfrm>
        </p:grpSpPr>
        <p:sp>
          <p:nvSpPr>
            <p:cNvPr id="55" name="Google Shape;55;p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6" name="Google Shape;56;p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57" name="Google Shape;57;p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type="blank">
  <p:cSld name="BLANK">
    <p:spTree>
      <p:nvGrpSpPr>
        <p:cNvPr id="58" name="Shape 58"/>
        <p:cNvGrpSpPr/>
        <p:nvPr/>
      </p:nvGrpSpPr>
      <p:grpSpPr>
        <a:xfrm>
          <a:off x="0" y="0"/>
          <a:ext cx="0" cy="0"/>
          <a:chOff x="0" y="0"/>
          <a:chExt cx="0" cy="0"/>
        </a:xfrm>
      </p:grpSpPr>
      <p:cxnSp>
        <p:nvCxnSpPr>
          <p:cNvPr id="59" name="Google Shape;59;p1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0" name="Google Shape;60;p1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cxnSp>
        <p:nvCxnSpPr>
          <p:cNvPr id="61" name="Google Shape;61;p10"/>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62" name="Google Shape;62;p1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3. 빠른 연산을 위한 NumPy 배열과 pandas를 활용한 탐색적 데이터 분석</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theme" Target="../theme/theme2.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16">
          <p15:clr>
            <a:srgbClr val="F26B43"/>
          </p15:clr>
        </p15:guide>
        <p15:guide id="2" orient="horz" pos="3997">
          <p15:clr>
            <a:srgbClr val="F26B43"/>
          </p15:clr>
        </p15:guide>
        <p15:guide id="3" pos="352">
          <p15:clr>
            <a:srgbClr val="F26B43"/>
          </p15:clr>
        </p15:guide>
        <p15:guide id="4" pos="5886">
          <p15:clr>
            <a:srgbClr val="F26B43"/>
          </p15:clr>
        </p15:guide>
        <p15:guide id="5" orient="horz" pos="323">
          <p15:clr>
            <a:srgbClr val="F26B43"/>
          </p15:clr>
        </p15:guide>
        <p15:guide id="6" orient="horz" pos="222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0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05.png"/><Relationship Id="rId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22.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22.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5.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24.png"/><Relationship Id="rId4" Type="http://schemas.openxmlformats.org/officeDocument/2006/relationships/image" Target="../media/image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23.png"/><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35.png"/><Relationship Id="rId4"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32.png"/><Relationship Id="rId4" Type="http://schemas.openxmlformats.org/officeDocument/2006/relationships/image" Target="../media/image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5.png"/><Relationship Id="rId4" Type="http://schemas.openxmlformats.org/officeDocument/2006/relationships/image" Target="../media/image1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34.png"/><Relationship Id="rId4" Type="http://schemas.openxmlformats.org/officeDocument/2006/relationships/image" Target="../media/image1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29.png"/><Relationship Id="rId4" Type="http://schemas.openxmlformats.org/officeDocument/2006/relationships/image" Target="../media/image1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44.png"/><Relationship Id="rId4" Type="http://schemas.openxmlformats.org/officeDocument/2006/relationships/image" Target="../media/image139.png"/><Relationship Id="rId5" Type="http://schemas.openxmlformats.org/officeDocument/2006/relationships/image" Target="../media/image1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33.png"/><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3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46.png"/><Relationship Id="rId4" Type="http://schemas.openxmlformats.org/officeDocument/2006/relationships/image" Target="../media/image14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1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1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1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 Id="rId3" Type="http://schemas.openxmlformats.org/officeDocument/2006/relationships/image" Target="../media/image163.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15.png"/><Relationship Id="rId4" Type="http://schemas.openxmlformats.org/officeDocument/2006/relationships/image" Target="../media/image1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15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1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145.png"/><Relationship Id="rId4" Type="http://schemas.openxmlformats.org/officeDocument/2006/relationships/image" Target="../media/image15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157.png"/><Relationship Id="rId4" Type="http://schemas.openxmlformats.org/officeDocument/2006/relationships/image" Target="../media/image1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15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15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1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172.png"/><Relationship Id="rId4" Type="http://schemas.openxmlformats.org/officeDocument/2006/relationships/image" Target="../media/image1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167.png"/><Relationship Id="rId4" Type="http://schemas.openxmlformats.org/officeDocument/2006/relationships/image" Target="../media/image1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16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16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1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15.png"/><Relationship Id="rId4" Type="http://schemas.openxmlformats.org/officeDocument/2006/relationships/image" Target="../media/image1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15.png"/><Relationship Id="rId4" Type="http://schemas.openxmlformats.org/officeDocument/2006/relationships/image" Target="../media/image18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15.png"/><Relationship Id="rId4" Type="http://schemas.openxmlformats.org/officeDocument/2006/relationships/image" Target="../media/image17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15.png"/><Relationship Id="rId4" Type="http://schemas.openxmlformats.org/officeDocument/2006/relationships/image" Target="../media/image1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15.png"/><Relationship Id="rId4" Type="http://schemas.openxmlformats.org/officeDocument/2006/relationships/image" Target="../media/image184.png"/><Relationship Id="rId5" Type="http://schemas.openxmlformats.org/officeDocument/2006/relationships/image" Target="../media/image1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17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17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15.png"/><Relationship Id="rId4" Type="http://schemas.openxmlformats.org/officeDocument/2006/relationships/image" Target="../media/image17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20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5.png"/><Relationship Id="rId4" Type="http://schemas.openxmlformats.org/officeDocument/2006/relationships/image" Target="../media/image19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1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18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1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18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17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18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180.png"/><Relationship Id="rId4" Type="http://schemas.openxmlformats.org/officeDocument/2006/relationships/image" Target="../media/image1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 Id="rId3" Type="http://schemas.openxmlformats.org/officeDocument/2006/relationships/image" Target="../media/image19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18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1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 Id="rId3" Type="http://schemas.openxmlformats.org/officeDocument/2006/relationships/image" Target="../media/image18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 Id="rId3" Type="http://schemas.openxmlformats.org/officeDocument/2006/relationships/image" Target="../media/image19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15.png"/><Relationship Id="rId4" Type="http://schemas.openxmlformats.org/officeDocument/2006/relationships/image" Target="../media/image18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15.png"/><Relationship Id="rId4" Type="http://schemas.openxmlformats.org/officeDocument/2006/relationships/image" Target="../media/image19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15.png"/><Relationship Id="rId4" Type="http://schemas.openxmlformats.org/officeDocument/2006/relationships/image" Target="../media/image18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15.png"/><Relationship Id="rId4" Type="http://schemas.openxmlformats.org/officeDocument/2006/relationships/image" Target="../media/image20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 Id="rId3" Type="http://schemas.openxmlformats.org/officeDocument/2006/relationships/image" Target="../media/image15.png"/><Relationship Id="rId4" Type="http://schemas.openxmlformats.org/officeDocument/2006/relationships/image" Target="../media/image20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 Id="rId3" Type="http://schemas.openxmlformats.org/officeDocument/2006/relationships/image" Target="../media/image19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19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19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19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 Id="rId3" Type="http://schemas.openxmlformats.org/officeDocument/2006/relationships/image" Target="../media/image20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 Id="rId3" Type="http://schemas.openxmlformats.org/officeDocument/2006/relationships/image" Target="../media/image19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 Id="rId3" Type="http://schemas.openxmlformats.org/officeDocument/2006/relationships/image" Target="../media/image20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15.png"/><Relationship Id="rId4" Type="http://schemas.openxmlformats.org/officeDocument/2006/relationships/image" Target="../media/image21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20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21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2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15.png"/><Relationship Id="rId4" Type="http://schemas.openxmlformats.org/officeDocument/2006/relationships/image" Target="../media/image20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21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21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205.png"/><Relationship Id="rId4" Type="http://schemas.openxmlformats.org/officeDocument/2006/relationships/image" Target="../media/image1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 Id="rId3" Type="http://schemas.openxmlformats.org/officeDocument/2006/relationships/image" Target="../media/image21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 Id="rId3" Type="http://schemas.openxmlformats.org/officeDocument/2006/relationships/image" Target="../media/image15.png"/><Relationship Id="rId4" Type="http://schemas.openxmlformats.org/officeDocument/2006/relationships/image" Target="../media/image21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 Id="rId3" Type="http://schemas.openxmlformats.org/officeDocument/2006/relationships/image" Target="../media/image22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21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 Id="rId3" Type="http://schemas.openxmlformats.org/officeDocument/2006/relationships/image" Target="../media/image22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22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 Id="rId3" Type="http://schemas.openxmlformats.org/officeDocument/2006/relationships/image" Target="../media/image21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 Id="rId3" Type="http://schemas.openxmlformats.org/officeDocument/2006/relationships/image" Target="../media/image22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 Id="rId3" Type="http://schemas.openxmlformats.org/officeDocument/2006/relationships/image" Target="../media/image15.png"/><Relationship Id="rId4" Type="http://schemas.openxmlformats.org/officeDocument/2006/relationships/image" Target="../media/image22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15.png"/><Relationship Id="rId4" Type="http://schemas.openxmlformats.org/officeDocument/2006/relationships/image" Target="../media/image23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21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 Id="rId3" Type="http://schemas.openxmlformats.org/officeDocument/2006/relationships/image" Target="../media/image22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 Id="rId3" Type="http://schemas.openxmlformats.org/officeDocument/2006/relationships/image" Target="../media/image23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 Id="rId3" Type="http://schemas.openxmlformats.org/officeDocument/2006/relationships/image" Target="../media/image264.png"/><Relationship Id="rId4" Type="http://schemas.openxmlformats.org/officeDocument/2006/relationships/image" Target="../media/image1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 Id="rId3" Type="http://schemas.openxmlformats.org/officeDocument/2006/relationships/image" Target="../media/image15.png"/><Relationship Id="rId4" Type="http://schemas.openxmlformats.org/officeDocument/2006/relationships/image" Target="../media/image23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15.png"/><Relationship Id="rId4" Type="http://schemas.openxmlformats.org/officeDocument/2006/relationships/image" Target="../media/image2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 Id="rId3" Type="http://schemas.openxmlformats.org/officeDocument/2006/relationships/image" Target="../media/image15.png"/><Relationship Id="rId4" Type="http://schemas.openxmlformats.org/officeDocument/2006/relationships/image" Target="../media/image22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 Id="rId3" Type="http://schemas.openxmlformats.org/officeDocument/2006/relationships/image" Target="../media/image15.png"/><Relationship Id="rId4" Type="http://schemas.openxmlformats.org/officeDocument/2006/relationships/image" Target="../media/image28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 Id="rId3" Type="http://schemas.openxmlformats.org/officeDocument/2006/relationships/image" Target="../media/image22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 Id="rId3" Type="http://schemas.openxmlformats.org/officeDocument/2006/relationships/image" Target="../media/image15.png"/><Relationship Id="rId4" Type="http://schemas.openxmlformats.org/officeDocument/2006/relationships/image" Target="../media/image23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 Id="rId3" Type="http://schemas.openxmlformats.org/officeDocument/2006/relationships/image" Target="../media/image23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23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 Id="rId3" Type="http://schemas.openxmlformats.org/officeDocument/2006/relationships/image" Target="../media/image23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 Id="rId3" Type="http://schemas.openxmlformats.org/officeDocument/2006/relationships/image" Target="../media/image15.png"/><Relationship Id="rId4" Type="http://schemas.openxmlformats.org/officeDocument/2006/relationships/image" Target="../media/image24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8.xml"/><Relationship Id="rId3" Type="http://schemas.openxmlformats.org/officeDocument/2006/relationships/image" Target="../media/image23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 Id="rId3" Type="http://schemas.openxmlformats.org/officeDocument/2006/relationships/image" Target="../media/image15.png"/><Relationship Id="rId4" Type="http://schemas.openxmlformats.org/officeDocument/2006/relationships/image" Target="../media/image2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0.xml"/><Relationship Id="rId3" Type="http://schemas.openxmlformats.org/officeDocument/2006/relationships/image" Target="../media/image15.png"/><Relationship Id="rId4" Type="http://schemas.openxmlformats.org/officeDocument/2006/relationships/image" Target="../media/image25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 Id="rId3" Type="http://schemas.openxmlformats.org/officeDocument/2006/relationships/image" Target="../media/image24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2.xml"/><Relationship Id="rId3" Type="http://schemas.openxmlformats.org/officeDocument/2006/relationships/image" Target="../media/image24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3.xml"/><Relationship Id="rId3" Type="http://schemas.openxmlformats.org/officeDocument/2006/relationships/image" Target="../media/image24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4.xml"/><Relationship Id="rId3" Type="http://schemas.openxmlformats.org/officeDocument/2006/relationships/image" Target="../media/image253.png"/><Relationship Id="rId4" Type="http://schemas.openxmlformats.org/officeDocument/2006/relationships/image" Target="../media/image1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image" Target="../media/image25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5.png"/><Relationship Id="rId4" Type="http://schemas.openxmlformats.org/officeDocument/2006/relationships/image" Target="../media/image24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5.png"/><Relationship Id="rId4" Type="http://schemas.openxmlformats.org/officeDocument/2006/relationships/image" Target="../media/image24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25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2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5.png"/><Relationship Id="rId4" Type="http://schemas.openxmlformats.org/officeDocument/2006/relationships/image" Target="../media/image28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24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24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5.png"/><Relationship Id="rId4" Type="http://schemas.openxmlformats.org/officeDocument/2006/relationships/image" Target="../media/image24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5.png"/><Relationship Id="rId4" Type="http://schemas.openxmlformats.org/officeDocument/2006/relationships/image" Target="../media/image25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5.png"/><Relationship Id="rId4" Type="http://schemas.openxmlformats.org/officeDocument/2006/relationships/image" Target="../media/image25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25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5.png"/><Relationship Id="rId4" Type="http://schemas.openxmlformats.org/officeDocument/2006/relationships/image" Target="../media/image26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5.png"/><Relationship Id="rId4" Type="http://schemas.openxmlformats.org/officeDocument/2006/relationships/image" Target="../media/image25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5.png"/><Relationship Id="rId4" Type="http://schemas.openxmlformats.org/officeDocument/2006/relationships/image" Target="../media/image2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15.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5.png"/><Relationship Id="rId4" Type="http://schemas.openxmlformats.org/officeDocument/2006/relationships/image" Target="../media/image26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5.png"/><Relationship Id="rId4" Type="http://schemas.openxmlformats.org/officeDocument/2006/relationships/image" Target="../media/image25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5.png"/><Relationship Id="rId4" Type="http://schemas.openxmlformats.org/officeDocument/2006/relationships/image" Target="../media/image26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5.png"/><Relationship Id="rId4" Type="http://schemas.openxmlformats.org/officeDocument/2006/relationships/image" Target="../media/image27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5.png"/><Relationship Id="rId4" Type="http://schemas.openxmlformats.org/officeDocument/2006/relationships/image" Target="../media/image27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5.png"/><Relationship Id="rId4" Type="http://schemas.openxmlformats.org/officeDocument/2006/relationships/image" Target="../media/image27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5.png"/><Relationship Id="rId4" Type="http://schemas.openxmlformats.org/officeDocument/2006/relationships/image" Target="../media/image26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7.xml"/><Relationship Id="rId3" Type="http://schemas.openxmlformats.org/officeDocument/2006/relationships/image" Target="../media/image26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5.png"/><Relationship Id="rId4" Type="http://schemas.openxmlformats.org/officeDocument/2006/relationships/image" Target="../media/image26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5.png"/><Relationship Id="rId4" Type="http://schemas.openxmlformats.org/officeDocument/2006/relationships/image" Target="../media/image2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5.png"/><Relationship Id="rId4" Type="http://schemas.openxmlformats.org/officeDocument/2006/relationships/image" Target="../media/image265.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5.png"/><Relationship Id="rId4" Type="http://schemas.openxmlformats.org/officeDocument/2006/relationships/image" Target="../media/image26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5.png"/><Relationship Id="rId4" Type="http://schemas.openxmlformats.org/officeDocument/2006/relationships/image" Target="../media/image29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5.png"/><Relationship Id="rId4" Type="http://schemas.openxmlformats.org/officeDocument/2006/relationships/image" Target="../media/image27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5.png"/><Relationship Id="rId4" Type="http://schemas.openxmlformats.org/officeDocument/2006/relationships/image" Target="../media/image27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5.png"/><Relationship Id="rId4" Type="http://schemas.openxmlformats.org/officeDocument/2006/relationships/image" Target="../media/image279.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5.png"/><Relationship Id="rId4" Type="http://schemas.openxmlformats.org/officeDocument/2006/relationships/image" Target="../media/image27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5.png"/><Relationship Id="rId4" Type="http://schemas.openxmlformats.org/officeDocument/2006/relationships/image" Target="../media/image27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5.png"/><Relationship Id="rId4" Type="http://schemas.openxmlformats.org/officeDocument/2006/relationships/image" Target="../media/image2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5.png"/><Relationship Id="rId4" Type="http://schemas.openxmlformats.org/officeDocument/2006/relationships/image" Target="../media/image28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15.png"/><Relationship Id="rId4" Type="http://schemas.openxmlformats.org/officeDocument/2006/relationships/image" Target="../media/image271.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2.xml"/><Relationship Id="rId3" Type="http://schemas.openxmlformats.org/officeDocument/2006/relationships/image" Target="../media/image122.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3.xml"/><Relationship Id="rId3" Type="http://schemas.openxmlformats.org/officeDocument/2006/relationships/image" Target="../media/image122.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5.xml"/><Relationship Id="rId3" Type="http://schemas.openxmlformats.org/officeDocument/2006/relationships/image" Target="../media/image284.png"/><Relationship Id="rId4" Type="http://schemas.openxmlformats.org/officeDocument/2006/relationships/image" Target="../media/image1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6.xml"/><Relationship Id="rId3" Type="http://schemas.openxmlformats.org/officeDocument/2006/relationships/image" Target="../media/image276.png"/><Relationship Id="rId4" Type="http://schemas.openxmlformats.org/officeDocument/2006/relationships/image" Target="../media/image1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7.xml"/><Relationship Id="rId3" Type="http://schemas.openxmlformats.org/officeDocument/2006/relationships/image" Target="../media/image2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 Id="rId3" Type="http://schemas.openxmlformats.org/officeDocument/2006/relationships/image" Target="../media/image296.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9.xml"/><Relationship Id="rId3" Type="http://schemas.openxmlformats.org/officeDocument/2006/relationships/image" Target="../media/image2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0.xml"/><Relationship Id="rId3" Type="http://schemas.openxmlformats.org/officeDocument/2006/relationships/image" Target="../media/image29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1.xml"/><Relationship Id="rId3" Type="http://schemas.openxmlformats.org/officeDocument/2006/relationships/image" Target="../media/image28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2.xml"/><Relationship Id="rId3" Type="http://schemas.openxmlformats.org/officeDocument/2006/relationships/image" Target="../media/image29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3.xml"/><Relationship Id="rId3" Type="http://schemas.openxmlformats.org/officeDocument/2006/relationships/image" Target="../media/image2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4.xml"/><Relationship Id="rId3" Type="http://schemas.openxmlformats.org/officeDocument/2006/relationships/image" Target="../media/image29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 Id="rId3" Type="http://schemas.openxmlformats.org/officeDocument/2006/relationships/image" Target="../media/image29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6.xml"/><Relationship Id="rId3" Type="http://schemas.openxmlformats.org/officeDocument/2006/relationships/image" Target="../media/image29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7.xml"/><Relationship Id="rId3" Type="http://schemas.openxmlformats.org/officeDocument/2006/relationships/image" Target="../media/image29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 Id="rId3" Type="http://schemas.openxmlformats.org/officeDocument/2006/relationships/image" Target="../media/image30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0.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0.xml"/><Relationship Id="rId3" Type="http://schemas.openxmlformats.org/officeDocument/2006/relationships/image" Target="../media/image28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 Id="rId3" Type="http://schemas.openxmlformats.org/officeDocument/2006/relationships/image" Target="../media/image28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2.xml"/><Relationship Id="rId3" Type="http://schemas.openxmlformats.org/officeDocument/2006/relationships/image" Target="../media/image30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 Id="rId3" Type="http://schemas.openxmlformats.org/officeDocument/2006/relationships/image" Target="../media/image298.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4.xml"/><Relationship Id="rId3" Type="http://schemas.openxmlformats.org/officeDocument/2006/relationships/image" Target="../media/image122.jp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5.xml"/><Relationship Id="rId3" Type="http://schemas.openxmlformats.org/officeDocument/2006/relationships/image" Target="../media/image122.jp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 Id="rId3" Type="http://schemas.openxmlformats.org/officeDocument/2006/relationships/image" Target="../media/image301.png"/><Relationship Id="rId4" Type="http://schemas.openxmlformats.org/officeDocument/2006/relationships/image" Target="../media/image1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8.xml"/><Relationship Id="rId3" Type="http://schemas.openxmlformats.org/officeDocument/2006/relationships/image" Target="../media/image301.png"/><Relationship Id="rId4" Type="http://schemas.openxmlformats.org/officeDocument/2006/relationships/image" Target="../media/image15.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9.xml"/><Relationship Id="rId3" Type="http://schemas.openxmlformats.org/officeDocument/2006/relationships/image" Target="../media/image301.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 Id="rId3" Type="http://schemas.openxmlformats.org/officeDocument/2006/relationships/image" Target="../media/image15.png"/><Relationship Id="rId4" Type="http://schemas.openxmlformats.org/officeDocument/2006/relationships/image" Target="../media/image30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1.xml"/><Relationship Id="rId3" Type="http://schemas.openxmlformats.org/officeDocument/2006/relationships/image" Target="../media/image15.png"/><Relationship Id="rId4" Type="http://schemas.openxmlformats.org/officeDocument/2006/relationships/image" Target="../media/image30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2.xml"/><Relationship Id="rId3" Type="http://schemas.openxmlformats.org/officeDocument/2006/relationships/image" Target="../media/image15.png"/><Relationship Id="rId4" Type="http://schemas.openxmlformats.org/officeDocument/2006/relationships/image" Target="../media/image30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3.xml"/><Relationship Id="rId3" Type="http://schemas.openxmlformats.org/officeDocument/2006/relationships/image" Target="../media/image15.png"/><Relationship Id="rId4" Type="http://schemas.openxmlformats.org/officeDocument/2006/relationships/image" Target="../media/image30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 Id="rId3" Type="http://schemas.openxmlformats.org/officeDocument/2006/relationships/image" Target="../media/image15.png"/><Relationship Id="rId4" Type="http://schemas.openxmlformats.org/officeDocument/2006/relationships/image" Target="../media/image30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5.xml"/><Relationship Id="rId3" Type="http://schemas.openxmlformats.org/officeDocument/2006/relationships/image" Target="../media/image15.png"/><Relationship Id="rId4" Type="http://schemas.openxmlformats.org/officeDocument/2006/relationships/image" Target="../media/image30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6.xml"/><Relationship Id="rId3" Type="http://schemas.openxmlformats.org/officeDocument/2006/relationships/image" Target="../media/image30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 Id="rId3" Type="http://schemas.openxmlformats.org/officeDocument/2006/relationships/image" Target="../media/image30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9.xml"/><Relationship Id="rId3" Type="http://schemas.openxmlformats.org/officeDocument/2006/relationships/image" Target="../media/image3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6.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0.xml"/><Relationship Id="rId3" Type="http://schemas.openxmlformats.org/officeDocument/2006/relationships/image" Target="../media/image31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1.xml"/><Relationship Id="rId3" Type="http://schemas.openxmlformats.org/officeDocument/2006/relationships/image" Target="../media/image305.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2.xml"/><Relationship Id="rId3" Type="http://schemas.openxmlformats.org/officeDocument/2006/relationships/image" Target="../media/image310.png"/><Relationship Id="rId4" Type="http://schemas.openxmlformats.org/officeDocument/2006/relationships/image" Target="../media/image31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3.xml"/><Relationship Id="rId3" Type="http://schemas.openxmlformats.org/officeDocument/2006/relationships/image" Target="../media/image314.png"/><Relationship Id="rId4" Type="http://schemas.openxmlformats.org/officeDocument/2006/relationships/image" Target="../media/image31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 Id="rId3" Type="http://schemas.openxmlformats.org/officeDocument/2006/relationships/image" Target="../media/image317.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5.xml"/><Relationship Id="rId3" Type="http://schemas.openxmlformats.org/officeDocument/2006/relationships/image" Target="../media/image330.png"/><Relationship Id="rId4" Type="http://schemas.openxmlformats.org/officeDocument/2006/relationships/image" Target="../media/image1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6.xml"/><Relationship Id="rId3" Type="http://schemas.openxmlformats.org/officeDocument/2006/relationships/image" Target="../media/image3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 Id="rId3" Type="http://schemas.openxmlformats.org/officeDocument/2006/relationships/image" Target="../media/image319.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8.xml"/><Relationship Id="rId3" Type="http://schemas.openxmlformats.org/officeDocument/2006/relationships/image" Target="../media/image31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9.xml"/><Relationship Id="rId3" Type="http://schemas.openxmlformats.org/officeDocument/2006/relationships/image" Target="../media/image3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7.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 Id="rId3" Type="http://schemas.openxmlformats.org/officeDocument/2006/relationships/image" Target="../media/image315.png"/><Relationship Id="rId4" Type="http://schemas.openxmlformats.org/officeDocument/2006/relationships/image" Target="../media/image15.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1.xml"/><Relationship Id="rId3" Type="http://schemas.openxmlformats.org/officeDocument/2006/relationships/image" Target="../media/image315.png"/><Relationship Id="rId4" Type="http://schemas.openxmlformats.org/officeDocument/2006/relationships/image" Target="../media/image15.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2.xml"/><Relationship Id="rId3" Type="http://schemas.openxmlformats.org/officeDocument/2006/relationships/image" Target="../media/image315.png"/><Relationship Id="rId4" Type="http://schemas.openxmlformats.org/officeDocument/2006/relationships/image" Target="../media/image15.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3.xml"/><Relationship Id="rId3" Type="http://schemas.openxmlformats.org/officeDocument/2006/relationships/image" Target="../media/image315.png"/><Relationship Id="rId4" Type="http://schemas.openxmlformats.org/officeDocument/2006/relationships/image" Target="../media/image15.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4.xml"/><Relationship Id="rId3" Type="http://schemas.openxmlformats.org/officeDocument/2006/relationships/image" Target="../media/image315.png"/><Relationship Id="rId4" Type="http://schemas.openxmlformats.org/officeDocument/2006/relationships/image" Target="../media/image1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5.xml"/><Relationship Id="rId3" Type="http://schemas.openxmlformats.org/officeDocument/2006/relationships/image" Target="../media/image315.png"/><Relationship Id="rId4" Type="http://schemas.openxmlformats.org/officeDocument/2006/relationships/image" Target="../media/image1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6.xml"/><Relationship Id="rId3" Type="http://schemas.openxmlformats.org/officeDocument/2006/relationships/image" Target="../media/image315.png"/><Relationship Id="rId4" Type="http://schemas.openxmlformats.org/officeDocument/2006/relationships/image" Target="../media/image1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7.xml"/><Relationship Id="rId3" Type="http://schemas.openxmlformats.org/officeDocument/2006/relationships/image" Target="../media/image315.png"/><Relationship Id="rId4" Type="http://schemas.openxmlformats.org/officeDocument/2006/relationships/image" Target="../media/image15.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8.xml"/><Relationship Id="rId3" Type="http://schemas.openxmlformats.org/officeDocument/2006/relationships/image" Target="../media/image325.png"/><Relationship Id="rId4" Type="http://schemas.openxmlformats.org/officeDocument/2006/relationships/image" Target="../media/image1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9.xml"/><Relationship Id="rId3" Type="http://schemas.openxmlformats.org/officeDocument/2006/relationships/image" Target="../media/image325.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29.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0.xml"/><Relationship Id="rId3" Type="http://schemas.openxmlformats.org/officeDocument/2006/relationships/image" Target="../media/image325.png"/><Relationship Id="rId4" Type="http://schemas.openxmlformats.org/officeDocument/2006/relationships/image" Target="../media/image1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1.xml"/><Relationship Id="rId3" Type="http://schemas.openxmlformats.org/officeDocument/2006/relationships/image" Target="../media/image325.png"/><Relationship Id="rId4" Type="http://schemas.openxmlformats.org/officeDocument/2006/relationships/image" Target="../media/image1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2.xml"/><Relationship Id="rId3" Type="http://schemas.openxmlformats.org/officeDocument/2006/relationships/image" Target="../media/image325.png"/><Relationship Id="rId4" Type="http://schemas.openxmlformats.org/officeDocument/2006/relationships/image" Target="../media/image15.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3.xml"/><Relationship Id="rId3" Type="http://schemas.openxmlformats.org/officeDocument/2006/relationships/image" Target="../media/image325.png"/><Relationship Id="rId4" Type="http://schemas.openxmlformats.org/officeDocument/2006/relationships/image" Target="../media/image1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4.xml"/><Relationship Id="rId3" Type="http://schemas.openxmlformats.org/officeDocument/2006/relationships/image" Target="../media/image325.png"/><Relationship Id="rId4" Type="http://schemas.openxmlformats.org/officeDocument/2006/relationships/image" Target="../media/image15.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5.xml"/><Relationship Id="rId3" Type="http://schemas.openxmlformats.org/officeDocument/2006/relationships/image" Target="../media/image122.jp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6.xml"/><Relationship Id="rId3" Type="http://schemas.openxmlformats.org/officeDocument/2006/relationships/image" Target="../media/image122.jp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7.xml"/><Relationship Id="rId3" Type="http://schemas.openxmlformats.org/officeDocument/2006/relationships/image" Target="../media/image122.jp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9.xml"/><Relationship Id="rId3" Type="http://schemas.openxmlformats.org/officeDocument/2006/relationships/image" Target="../media/image3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0.xml"/><Relationship Id="rId3" Type="http://schemas.openxmlformats.org/officeDocument/2006/relationships/image" Target="../media/image332.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9.xml"/><Relationship Id="rId3" Type="http://schemas.openxmlformats.org/officeDocument/2006/relationships/image" Target="../media/image15.png"/><Relationship Id="rId4" Type="http://schemas.openxmlformats.org/officeDocument/2006/relationships/image" Target="../media/image3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0.xml"/><Relationship Id="rId3" Type="http://schemas.openxmlformats.org/officeDocument/2006/relationships/image" Target="../media/image15.png"/><Relationship Id="rId4" Type="http://schemas.openxmlformats.org/officeDocument/2006/relationships/image" Target="../media/image322.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1.xml"/><Relationship Id="rId3" Type="http://schemas.openxmlformats.org/officeDocument/2006/relationships/image" Target="../media/image15.png"/><Relationship Id="rId4" Type="http://schemas.openxmlformats.org/officeDocument/2006/relationships/image" Target="../media/image322.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2.xml"/><Relationship Id="rId3" Type="http://schemas.openxmlformats.org/officeDocument/2006/relationships/image" Target="../media/image15.png"/><Relationship Id="rId4" Type="http://schemas.openxmlformats.org/officeDocument/2006/relationships/image" Target="../media/image32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3.xml"/><Relationship Id="rId3" Type="http://schemas.openxmlformats.org/officeDocument/2006/relationships/image" Target="../media/image15.png"/><Relationship Id="rId4" Type="http://schemas.openxmlformats.org/officeDocument/2006/relationships/image" Target="../media/image328.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4.xml"/><Relationship Id="rId3" Type="http://schemas.openxmlformats.org/officeDocument/2006/relationships/image" Target="../media/image15.png"/><Relationship Id="rId4" Type="http://schemas.openxmlformats.org/officeDocument/2006/relationships/image" Target="../media/image32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5.xml"/><Relationship Id="rId3" Type="http://schemas.openxmlformats.org/officeDocument/2006/relationships/image" Target="../media/image15.png"/><Relationship Id="rId4" Type="http://schemas.openxmlformats.org/officeDocument/2006/relationships/image" Target="../media/image358.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6.xml"/><Relationship Id="rId3" Type="http://schemas.openxmlformats.org/officeDocument/2006/relationships/image" Target="../media/image15.png"/><Relationship Id="rId4" Type="http://schemas.openxmlformats.org/officeDocument/2006/relationships/image" Target="../media/image342.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7.xml"/><Relationship Id="rId3" Type="http://schemas.openxmlformats.org/officeDocument/2006/relationships/image" Target="../media/image15.png"/><Relationship Id="rId4" Type="http://schemas.openxmlformats.org/officeDocument/2006/relationships/image" Target="../media/image353.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8.xml"/><Relationship Id="rId3" Type="http://schemas.openxmlformats.org/officeDocument/2006/relationships/image" Target="../media/image15.png"/><Relationship Id="rId4" Type="http://schemas.openxmlformats.org/officeDocument/2006/relationships/image" Target="../media/image353.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9.xml"/><Relationship Id="rId3" Type="http://schemas.openxmlformats.org/officeDocument/2006/relationships/image" Target="../media/image15.png"/><Relationship Id="rId4" Type="http://schemas.openxmlformats.org/officeDocument/2006/relationships/image" Target="../media/image3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15.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0.xml"/><Relationship Id="rId3" Type="http://schemas.openxmlformats.org/officeDocument/2006/relationships/image" Target="../media/image15.png"/><Relationship Id="rId4" Type="http://schemas.openxmlformats.org/officeDocument/2006/relationships/image" Target="../media/image331.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1.xml"/><Relationship Id="rId3" Type="http://schemas.openxmlformats.org/officeDocument/2006/relationships/image" Target="../media/image15.png"/><Relationship Id="rId4" Type="http://schemas.openxmlformats.org/officeDocument/2006/relationships/image" Target="../media/image331.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2.xml"/><Relationship Id="rId3" Type="http://schemas.openxmlformats.org/officeDocument/2006/relationships/image" Target="../media/image15.png"/><Relationship Id="rId4" Type="http://schemas.openxmlformats.org/officeDocument/2006/relationships/image" Target="../media/image335.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3.xml"/><Relationship Id="rId3" Type="http://schemas.openxmlformats.org/officeDocument/2006/relationships/image" Target="../media/image15.png"/><Relationship Id="rId4" Type="http://schemas.openxmlformats.org/officeDocument/2006/relationships/image" Target="../media/image336.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4.xml"/><Relationship Id="rId3" Type="http://schemas.openxmlformats.org/officeDocument/2006/relationships/image" Target="../media/image15.png"/><Relationship Id="rId4" Type="http://schemas.openxmlformats.org/officeDocument/2006/relationships/image" Target="../media/image350.png"/><Relationship Id="rId5" Type="http://schemas.openxmlformats.org/officeDocument/2006/relationships/image" Target="../media/image33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6.xml"/><Relationship Id="rId3" Type="http://schemas.openxmlformats.org/officeDocument/2006/relationships/image" Target="../media/image15.png"/><Relationship Id="rId4" Type="http://schemas.openxmlformats.org/officeDocument/2006/relationships/image" Target="../media/image337.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7.xml"/><Relationship Id="rId3" Type="http://schemas.openxmlformats.org/officeDocument/2006/relationships/image" Target="../media/image15.png"/><Relationship Id="rId4" Type="http://schemas.openxmlformats.org/officeDocument/2006/relationships/image" Target="../media/image348.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8.xml"/><Relationship Id="rId3" Type="http://schemas.openxmlformats.org/officeDocument/2006/relationships/image" Target="../media/image15.png"/><Relationship Id="rId4" Type="http://schemas.openxmlformats.org/officeDocument/2006/relationships/image" Target="../media/image35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9.xml"/><Relationship Id="rId3" Type="http://schemas.openxmlformats.org/officeDocument/2006/relationships/image" Target="../media/image15.png"/><Relationship Id="rId4" Type="http://schemas.openxmlformats.org/officeDocument/2006/relationships/image" Target="../media/image3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1.png"/><Relationship Id="rId9"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51.png"/><Relationship Id="rId8" Type="http://schemas.openxmlformats.org/officeDocument/2006/relationships/image" Target="../media/image39.png"/><Relationship Id="rId10" Type="http://schemas.openxmlformats.org/officeDocument/2006/relationships/image" Target="../media/image50.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0.xml"/><Relationship Id="rId3" Type="http://schemas.openxmlformats.org/officeDocument/2006/relationships/image" Target="../media/image15.png"/><Relationship Id="rId4" Type="http://schemas.openxmlformats.org/officeDocument/2006/relationships/image" Target="../media/image338.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3.xml"/><Relationship Id="rId3" Type="http://schemas.openxmlformats.org/officeDocument/2006/relationships/image" Target="../media/image35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5.xml"/><Relationship Id="rId3" Type="http://schemas.openxmlformats.org/officeDocument/2006/relationships/image" Target="../media/image360.png"/><Relationship Id="rId4" Type="http://schemas.openxmlformats.org/officeDocument/2006/relationships/image" Target="../media/image340.png"/><Relationship Id="rId5" Type="http://schemas.openxmlformats.org/officeDocument/2006/relationships/image" Target="../media/image341.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57.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1.xml"/><Relationship Id="rId3" Type="http://schemas.openxmlformats.org/officeDocument/2006/relationships/image" Target="../media/image15.png"/><Relationship Id="rId4" Type="http://schemas.openxmlformats.org/officeDocument/2006/relationships/image" Target="../media/image343.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2.xml"/><Relationship Id="rId3" Type="http://schemas.openxmlformats.org/officeDocument/2006/relationships/image" Target="../media/image15.png"/><Relationship Id="rId4" Type="http://schemas.openxmlformats.org/officeDocument/2006/relationships/image" Target="../media/image34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3.xml"/><Relationship Id="rId3" Type="http://schemas.openxmlformats.org/officeDocument/2006/relationships/image" Target="../media/image15.png"/><Relationship Id="rId4" Type="http://schemas.openxmlformats.org/officeDocument/2006/relationships/image" Target="../media/image345.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4.xml"/><Relationship Id="rId3" Type="http://schemas.openxmlformats.org/officeDocument/2006/relationships/image" Target="../media/image15.png"/><Relationship Id="rId4" Type="http://schemas.openxmlformats.org/officeDocument/2006/relationships/image" Target="../media/image345.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5.xml"/><Relationship Id="rId3" Type="http://schemas.openxmlformats.org/officeDocument/2006/relationships/image" Target="../media/image15.png"/><Relationship Id="rId4" Type="http://schemas.openxmlformats.org/officeDocument/2006/relationships/image" Target="../media/image34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6.xml"/><Relationship Id="rId3" Type="http://schemas.openxmlformats.org/officeDocument/2006/relationships/image" Target="../media/image359.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7.xml"/><Relationship Id="rId3" Type="http://schemas.openxmlformats.org/officeDocument/2006/relationships/image" Target="../media/image15.png"/><Relationship Id="rId4" Type="http://schemas.openxmlformats.org/officeDocument/2006/relationships/image" Target="../media/image349.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8.xml"/><Relationship Id="rId3" Type="http://schemas.openxmlformats.org/officeDocument/2006/relationships/image" Target="../media/image15.png"/><Relationship Id="rId4" Type="http://schemas.openxmlformats.org/officeDocument/2006/relationships/image" Target="../media/image34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9.xml"/><Relationship Id="rId3" Type="http://schemas.openxmlformats.org/officeDocument/2006/relationships/image" Target="../media/image3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54.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0.xml"/><Relationship Id="rId3" Type="http://schemas.openxmlformats.org/officeDocument/2006/relationships/image" Target="../media/image15.png"/><Relationship Id="rId4" Type="http://schemas.openxmlformats.org/officeDocument/2006/relationships/image" Target="../media/image361.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1.xml"/><Relationship Id="rId3" Type="http://schemas.openxmlformats.org/officeDocument/2006/relationships/image" Target="../media/image15.png"/><Relationship Id="rId4" Type="http://schemas.openxmlformats.org/officeDocument/2006/relationships/image" Target="../media/image361.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2.xml"/><Relationship Id="rId3" Type="http://schemas.openxmlformats.org/officeDocument/2006/relationships/image" Target="../media/image15.png"/><Relationship Id="rId4" Type="http://schemas.openxmlformats.org/officeDocument/2006/relationships/image" Target="../media/image361.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3.xml"/><Relationship Id="rId3" Type="http://schemas.openxmlformats.org/officeDocument/2006/relationships/image" Target="../media/image15.png"/><Relationship Id="rId4" Type="http://schemas.openxmlformats.org/officeDocument/2006/relationships/image" Target="../media/image355.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4.xml"/><Relationship Id="rId3" Type="http://schemas.openxmlformats.org/officeDocument/2006/relationships/image" Target="../media/image15.png"/><Relationship Id="rId4" Type="http://schemas.openxmlformats.org/officeDocument/2006/relationships/image" Target="../media/image355.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5.xml"/><Relationship Id="rId3" Type="http://schemas.openxmlformats.org/officeDocument/2006/relationships/image" Target="../media/image15.png"/><Relationship Id="rId4" Type="http://schemas.openxmlformats.org/officeDocument/2006/relationships/image" Target="../media/image364.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6.xml"/><Relationship Id="rId3" Type="http://schemas.openxmlformats.org/officeDocument/2006/relationships/image" Target="../media/image15.png"/><Relationship Id="rId4" Type="http://schemas.openxmlformats.org/officeDocument/2006/relationships/image" Target="../media/image388.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7.xml"/><Relationship Id="rId3" Type="http://schemas.openxmlformats.org/officeDocument/2006/relationships/image" Target="../media/image15.png"/><Relationship Id="rId4" Type="http://schemas.openxmlformats.org/officeDocument/2006/relationships/image" Target="../media/image388.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8.xml"/><Relationship Id="rId3" Type="http://schemas.openxmlformats.org/officeDocument/2006/relationships/image" Target="../media/image15.png"/><Relationship Id="rId4" Type="http://schemas.openxmlformats.org/officeDocument/2006/relationships/image" Target="../media/image388.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9.xml"/><Relationship Id="rId3" Type="http://schemas.openxmlformats.org/officeDocument/2006/relationships/image" Target="../media/image15.png"/><Relationship Id="rId4" Type="http://schemas.openxmlformats.org/officeDocument/2006/relationships/image" Target="../media/image3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4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0.xml"/><Relationship Id="rId3" Type="http://schemas.openxmlformats.org/officeDocument/2006/relationships/image" Target="../media/image15.png"/><Relationship Id="rId4" Type="http://schemas.openxmlformats.org/officeDocument/2006/relationships/image" Target="../media/image388.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1.xml"/><Relationship Id="rId3" Type="http://schemas.openxmlformats.org/officeDocument/2006/relationships/image" Target="../media/image15.png"/><Relationship Id="rId4" Type="http://schemas.openxmlformats.org/officeDocument/2006/relationships/image" Target="../media/image388.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2.xml"/><Relationship Id="rId3" Type="http://schemas.openxmlformats.org/officeDocument/2006/relationships/image" Target="../media/image15.png"/><Relationship Id="rId4" Type="http://schemas.openxmlformats.org/officeDocument/2006/relationships/image" Target="../media/image388.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3.xml"/><Relationship Id="rId3" Type="http://schemas.openxmlformats.org/officeDocument/2006/relationships/image" Target="../media/image15.png"/><Relationship Id="rId4" Type="http://schemas.openxmlformats.org/officeDocument/2006/relationships/image" Target="../media/image365.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4.xml"/><Relationship Id="rId3" Type="http://schemas.openxmlformats.org/officeDocument/2006/relationships/image" Target="../media/image15.png"/><Relationship Id="rId4" Type="http://schemas.openxmlformats.org/officeDocument/2006/relationships/image" Target="../media/image365.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5.xml"/><Relationship Id="rId3" Type="http://schemas.openxmlformats.org/officeDocument/2006/relationships/image" Target="../media/image15.png"/><Relationship Id="rId4" Type="http://schemas.openxmlformats.org/officeDocument/2006/relationships/image" Target="../media/image36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6.xml"/><Relationship Id="rId3" Type="http://schemas.openxmlformats.org/officeDocument/2006/relationships/image" Target="../media/image15.png"/><Relationship Id="rId4" Type="http://schemas.openxmlformats.org/officeDocument/2006/relationships/image" Target="../media/image365.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7.xml"/><Relationship Id="rId3" Type="http://schemas.openxmlformats.org/officeDocument/2006/relationships/image" Target="../media/image15.png"/><Relationship Id="rId4" Type="http://schemas.openxmlformats.org/officeDocument/2006/relationships/image" Target="../media/image365.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8.xml"/><Relationship Id="rId3" Type="http://schemas.openxmlformats.org/officeDocument/2006/relationships/image" Target="../media/image15.png"/><Relationship Id="rId4" Type="http://schemas.openxmlformats.org/officeDocument/2006/relationships/image" Target="../media/image365.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9.xml"/><Relationship Id="rId3" Type="http://schemas.openxmlformats.org/officeDocument/2006/relationships/image" Target="../media/image15.png"/><Relationship Id="rId4" Type="http://schemas.openxmlformats.org/officeDocument/2006/relationships/image" Target="../media/image3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53.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0.xml"/><Relationship Id="rId3" Type="http://schemas.openxmlformats.org/officeDocument/2006/relationships/image" Target="../media/image37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1.xml"/><Relationship Id="rId3" Type="http://schemas.openxmlformats.org/officeDocument/2006/relationships/image" Target="../media/image15.png"/><Relationship Id="rId4" Type="http://schemas.openxmlformats.org/officeDocument/2006/relationships/image" Target="../media/image369.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2.xml"/><Relationship Id="rId3" Type="http://schemas.openxmlformats.org/officeDocument/2006/relationships/image" Target="../media/image15.png"/><Relationship Id="rId4" Type="http://schemas.openxmlformats.org/officeDocument/2006/relationships/image" Target="../media/image369.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3.xml"/><Relationship Id="rId3" Type="http://schemas.openxmlformats.org/officeDocument/2006/relationships/image" Target="../media/image15.png"/><Relationship Id="rId4" Type="http://schemas.openxmlformats.org/officeDocument/2006/relationships/image" Target="../media/image369.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4.xml"/><Relationship Id="rId3" Type="http://schemas.openxmlformats.org/officeDocument/2006/relationships/image" Target="../media/image15.png"/><Relationship Id="rId4" Type="http://schemas.openxmlformats.org/officeDocument/2006/relationships/image" Target="../media/image369.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5.xml"/><Relationship Id="rId3" Type="http://schemas.openxmlformats.org/officeDocument/2006/relationships/image" Target="../media/image15.png"/><Relationship Id="rId4" Type="http://schemas.openxmlformats.org/officeDocument/2006/relationships/image" Target="../media/image369.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6.xml"/><Relationship Id="rId3" Type="http://schemas.openxmlformats.org/officeDocument/2006/relationships/image" Target="../media/image15.png"/><Relationship Id="rId4" Type="http://schemas.openxmlformats.org/officeDocument/2006/relationships/image" Target="../media/image369.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7.xml"/><Relationship Id="rId3" Type="http://schemas.openxmlformats.org/officeDocument/2006/relationships/image" Target="../media/image15.png"/><Relationship Id="rId4" Type="http://schemas.openxmlformats.org/officeDocument/2006/relationships/image" Target="../media/image369.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8.xml"/><Relationship Id="rId3" Type="http://schemas.openxmlformats.org/officeDocument/2006/relationships/image" Target="../media/image15.png"/><Relationship Id="rId4" Type="http://schemas.openxmlformats.org/officeDocument/2006/relationships/image" Target="../media/image369.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9.xml"/><Relationship Id="rId3" Type="http://schemas.openxmlformats.org/officeDocument/2006/relationships/image" Target="../media/image15.png"/><Relationship Id="rId4" Type="http://schemas.openxmlformats.org/officeDocument/2006/relationships/image" Target="../media/image3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0.xml"/><Relationship Id="rId3" Type="http://schemas.openxmlformats.org/officeDocument/2006/relationships/image" Target="../media/image15.png"/><Relationship Id="rId4" Type="http://schemas.openxmlformats.org/officeDocument/2006/relationships/image" Target="../media/image368.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1.xml"/><Relationship Id="rId3" Type="http://schemas.openxmlformats.org/officeDocument/2006/relationships/image" Target="../media/image15.png"/><Relationship Id="rId4" Type="http://schemas.openxmlformats.org/officeDocument/2006/relationships/image" Target="../media/image368.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2.xml"/><Relationship Id="rId3" Type="http://schemas.openxmlformats.org/officeDocument/2006/relationships/image" Target="../media/image15.png"/><Relationship Id="rId4" Type="http://schemas.openxmlformats.org/officeDocument/2006/relationships/image" Target="../media/image368.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3.xml"/><Relationship Id="rId3" Type="http://schemas.openxmlformats.org/officeDocument/2006/relationships/image" Target="../media/image15.png"/><Relationship Id="rId4" Type="http://schemas.openxmlformats.org/officeDocument/2006/relationships/image" Target="../media/image368.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4.xml"/><Relationship Id="rId3" Type="http://schemas.openxmlformats.org/officeDocument/2006/relationships/image" Target="../media/image15.png"/><Relationship Id="rId4" Type="http://schemas.openxmlformats.org/officeDocument/2006/relationships/image" Target="../media/image368.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5.xml"/><Relationship Id="rId3" Type="http://schemas.openxmlformats.org/officeDocument/2006/relationships/image" Target="../media/image371.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6.xml"/><Relationship Id="rId3" Type="http://schemas.openxmlformats.org/officeDocument/2006/relationships/image" Target="../media/image15.png"/><Relationship Id="rId4" Type="http://schemas.openxmlformats.org/officeDocument/2006/relationships/image" Target="../media/image377.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7.xml"/><Relationship Id="rId3" Type="http://schemas.openxmlformats.org/officeDocument/2006/relationships/image" Target="../media/image15.png"/><Relationship Id="rId4" Type="http://schemas.openxmlformats.org/officeDocument/2006/relationships/image" Target="../media/image377.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8.xml"/><Relationship Id="rId3" Type="http://schemas.openxmlformats.org/officeDocument/2006/relationships/image" Target="../media/image372.png"/><Relationship Id="rId4" Type="http://schemas.openxmlformats.org/officeDocument/2006/relationships/image" Target="../media/image374.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9.xml"/><Relationship Id="rId3" Type="http://schemas.openxmlformats.org/officeDocument/2006/relationships/image" Target="../media/image3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46.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0.xml"/><Relationship Id="rId3" Type="http://schemas.openxmlformats.org/officeDocument/2006/relationships/image" Target="../media/image373.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1.xml"/><Relationship Id="rId3" Type="http://schemas.openxmlformats.org/officeDocument/2006/relationships/image" Target="../media/image122.jp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6.xml"/><Relationship Id="rId3" Type="http://schemas.openxmlformats.org/officeDocument/2006/relationships/image" Target="../media/image38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9.xml"/><Relationship Id="rId3" Type="http://schemas.openxmlformats.org/officeDocument/2006/relationships/image" Target="../media/image3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55.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0.xml"/><Relationship Id="rId3" Type="http://schemas.openxmlformats.org/officeDocument/2006/relationships/image" Target="../media/image389.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1.xml"/><Relationship Id="rId3" Type="http://schemas.openxmlformats.org/officeDocument/2006/relationships/image" Target="../media/image381.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5.xml"/><Relationship Id="rId3" Type="http://schemas.openxmlformats.org/officeDocument/2006/relationships/image" Target="../media/image37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1.xml"/><Relationship Id="rId3" Type="http://schemas.openxmlformats.org/officeDocument/2006/relationships/image" Target="../media/image385.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3.xml"/><Relationship Id="rId3" Type="http://schemas.openxmlformats.org/officeDocument/2006/relationships/image" Target="../media/image380.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4.xml"/><Relationship Id="rId3" Type="http://schemas.openxmlformats.org/officeDocument/2006/relationships/image" Target="../media/image384.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5.xml"/><Relationship Id="rId3" Type="http://schemas.openxmlformats.org/officeDocument/2006/relationships/image" Target="../media/image399.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6.xml"/><Relationship Id="rId3" Type="http://schemas.openxmlformats.org/officeDocument/2006/relationships/image" Target="../media/image38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7.xml"/><Relationship Id="rId3" Type="http://schemas.openxmlformats.org/officeDocument/2006/relationships/image" Target="../media/image38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8.xml"/><Relationship Id="rId3" Type="http://schemas.openxmlformats.org/officeDocument/2006/relationships/image" Target="../media/image395.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9.xml"/><Relationship Id="rId3" Type="http://schemas.openxmlformats.org/officeDocument/2006/relationships/image" Target="../media/image3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0.xml"/><Relationship Id="rId3" Type="http://schemas.openxmlformats.org/officeDocument/2006/relationships/image" Target="../media/image390.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1.xml"/><Relationship Id="rId3" Type="http://schemas.openxmlformats.org/officeDocument/2006/relationships/image" Target="../media/image396.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2.xml"/><Relationship Id="rId3" Type="http://schemas.openxmlformats.org/officeDocument/2006/relationships/image" Target="../media/image39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3.xml"/><Relationship Id="rId3" Type="http://schemas.openxmlformats.org/officeDocument/2006/relationships/image" Target="../media/image410.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4.xml"/><Relationship Id="rId3" Type="http://schemas.openxmlformats.org/officeDocument/2006/relationships/image" Target="../media/image393.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5.xml"/><Relationship Id="rId3" Type="http://schemas.openxmlformats.org/officeDocument/2006/relationships/image" Target="../media/image412.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6.xml"/><Relationship Id="rId3" Type="http://schemas.openxmlformats.org/officeDocument/2006/relationships/image" Target="../media/image400.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7.xml"/><Relationship Id="rId3" Type="http://schemas.openxmlformats.org/officeDocument/2006/relationships/image" Target="../media/image401.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8.xml"/><Relationship Id="rId3" Type="http://schemas.openxmlformats.org/officeDocument/2006/relationships/image" Target="../media/image404.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9.xml"/><Relationship Id="rId3" Type="http://schemas.openxmlformats.org/officeDocument/2006/relationships/image" Target="../media/image4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58.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3.xml"/><Relationship Id="rId3" Type="http://schemas.openxmlformats.org/officeDocument/2006/relationships/image" Target="../media/image394.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4.xml"/><Relationship Id="rId3" Type="http://schemas.openxmlformats.org/officeDocument/2006/relationships/image" Target="../media/image40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5.xml"/><Relationship Id="rId3" Type="http://schemas.openxmlformats.org/officeDocument/2006/relationships/image" Target="../media/image397.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6.xml"/><Relationship Id="rId3" Type="http://schemas.openxmlformats.org/officeDocument/2006/relationships/image" Target="../media/image43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7.xml"/><Relationship Id="rId3" Type="http://schemas.openxmlformats.org/officeDocument/2006/relationships/image" Target="../media/image40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8.xml"/><Relationship Id="rId3" Type="http://schemas.openxmlformats.org/officeDocument/2006/relationships/image" Target="../media/image405.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9.xml"/><Relationship Id="rId3" Type="http://schemas.openxmlformats.org/officeDocument/2006/relationships/image" Target="../media/image4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0.xml"/><Relationship Id="rId3" Type="http://schemas.openxmlformats.org/officeDocument/2006/relationships/image" Target="../media/image42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1.xml"/><Relationship Id="rId3" Type="http://schemas.openxmlformats.org/officeDocument/2006/relationships/image" Target="../media/image40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2.xml"/><Relationship Id="rId3" Type="http://schemas.openxmlformats.org/officeDocument/2006/relationships/image" Target="../media/image413.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3.xml"/><Relationship Id="rId3" Type="http://schemas.openxmlformats.org/officeDocument/2006/relationships/image" Target="../media/image430.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4.xml"/><Relationship Id="rId3" Type="http://schemas.openxmlformats.org/officeDocument/2006/relationships/image" Target="../media/image40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5.xml"/><Relationship Id="rId3" Type="http://schemas.openxmlformats.org/officeDocument/2006/relationships/image" Target="../media/image40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6.xml"/><Relationship Id="rId3" Type="http://schemas.openxmlformats.org/officeDocument/2006/relationships/image" Target="../media/image41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7.xml"/><Relationship Id="rId3" Type="http://schemas.openxmlformats.org/officeDocument/2006/relationships/image" Target="../media/image422.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8.xml"/><Relationship Id="rId3" Type="http://schemas.openxmlformats.org/officeDocument/2006/relationships/image" Target="../media/image425.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9.xml"/><Relationship Id="rId3" Type="http://schemas.openxmlformats.org/officeDocument/2006/relationships/image" Target="../media/image4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56.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0.xml"/><Relationship Id="rId3" Type="http://schemas.openxmlformats.org/officeDocument/2006/relationships/image" Target="../media/image122.jp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1.xml"/><Relationship Id="rId3" Type="http://schemas.openxmlformats.org/officeDocument/2006/relationships/image" Target="../media/image122.jp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4.xml"/><Relationship Id="rId3" Type="http://schemas.openxmlformats.org/officeDocument/2006/relationships/image" Target="../media/image43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5.xml"/><Relationship Id="rId3" Type="http://schemas.openxmlformats.org/officeDocument/2006/relationships/image" Target="../media/image41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6.xml"/><Relationship Id="rId3" Type="http://schemas.openxmlformats.org/officeDocument/2006/relationships/image" Target="../media/image420.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7.xml"/><Relationship Id="rId3" Type="http://schemas.openxmlformats.org/officeDocument/2006/relationships/image" Target="../media/image416.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8.xml"/><Relationship Id="rId3" Type="http://schemas.openxmlformats.org/officeDocument/2006/relationships/image" Target="../media/image417.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9.xml"/><Relationship Id="rId3" Type="http://schemas.openxmlformats.org/officeDocument/2006/relationships/image" Target="../media/image4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62.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0.xml"/><Relationship Id="rId3" Type="http://schemas.openxmlformats.org/officeDocument/2006/relationships/image" Target="../media/image424.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1.xml"/><Relationship Id="rId3" Type="http://schemas.openxmlformats.org/officeDocument/2006/relationships/image" Target="../media/image421.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2.xml"/><Relationship Id="rId3" Type="http://schemas.openxmlformats.org/officeDocument/2006/relationships/image" Target="../media/image42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3.xml"/><Relationship Id="rId3" Type="http://schemas.openxmlformats.org/officeDocument/2006/relationships/image" Target="../media/image428.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4.xml"/><Relationship Id="rId3" Type="http://schemas.openxmlformats.org/officeDocument/2006/relationships/image" Target="../media/image434.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5.xml"/><Relationship Id="rId3" Type="http://schemas.openxmlformats.org/officeDocument/2006/relationships/image" Target="../media/image429.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6.xml"/><Relationship Id="rId3" Type="http://schemas.openxmlformats.org/officeDocument/2006/relationships/image" Target="../media/image435.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7.xml"/><Relationship Id="rId3" Type="http://schemas.openxmlformats.org/officeDocument/2006/relationships/image" Target="../media/image441.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8.xml"/><Relationship Id="rId3" Type="http://schemas.openxmlformats.org/officeDocument/2006/relationships/image" Target="../media/image427.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9.xml"/><Relationship Id="rId3" Type="http://schemas.openxmlformats.org/officeDocument/2006/relationships/image" Target="../media/image4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0.xml"/><Relationship Id="rId3" Type="http://schemas.openxmlformats.org/officeDocument/2006/relationships/image" Target="../media/image438.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1.xml"/><Relationship Id="rId3" Type="http://schemas.openxmlformats.org/officeDocument/2006/relationships/image" Target="../media/image436.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2.xml"/><Relationship Id="rId3" Type="http://schemas.openxmlformats.org/officeDocument/2006/relationships/image" Target="../media/image447.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3.xml"/><Relationship Id="rId3" Type="http://schemas.openxmlformats.org/officeDocument/2006/relationships/image" Target="../media/image450.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4.xml"/><Relationship Id="rId3" Type="http://schemas.openxmlformats.org/officeDocument/2006/relationships/image" Target="../media/image439.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5.xml"/><Relationship Id="rId3" Type="http://schemas.openxmlformats.org/officeDocument/2006/relationships/image" Target="../media/image442.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6.xml"/><Relationship Id="rId3" Type="http://schemas.openxmlformats.org/officeDocument/2006/relationships/image" Target="../media/image437.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7.xml"/><Relationship Id="rId3" Type="http://schemas.openxmlformats.org/officeDocument/2006/relationships/image" Target="../media/image462.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8.xml"/><Relationship Id="rId3" Type="http://schemas.openxmlformats.org/officeDocument/2006/relationships/image" Target="../media/image446.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9.xml"/><Relationship Id="rId3" Type="http://schemas.openxmlformats.org/officeDocument/2006/relationships/image" Target="../media/image4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61.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0.xml"/><Relationship Id="rId3" Type="http://schemas.openxmlformats.org/officeDocument/2006/relationships/image" Target="../media/image452.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1.xml"/><Relationship Id="rId3" Type="http://schemas.openxmlformats.org/officeDocument/2006/relationships/image" Target="../media/image461.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2.xml"/><Relationship Id="rId3" Type="http://schemas.openxmlformats.org/officeDocument/2006/relationships/image" Target="../media/image444.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3.xml"/><Relationship Id="rId3" Type="http://schemas.openxmlformats.org/officeDocument/2006/relationships/image" Target="../media/image443.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4.xml"/><Relationship Id="rId3" Type="http://schemas.openxmlformats.org/officeDocument/2006/relationships/image" Target="../media/image453.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5.xml"/><Relationship Id="rId3" Type="http://schemas.openxmlformats.org/officeDocument/2006/relationships/image" Target="../media/image445.png"/><Relationship Id="rId4" Type="http://schemas.openxmlformats.org/officeDocument/2006/relationships/image" Target="../media/image1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6.xml"/><Relationship Id="rId3" Type="http://schemas.openxmlformats.org/officeDocument/2006/relationships/image" Target="../media/image451.png"/><Relationship Id="rId4" Type="http://schemas.openxmlformats.org/officeDocument/2006/relationships/image" Target="../media/image470.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7.xml"/><Relationship Id="rId3" Type="http://schemas.openxmlformats.org/officeDocument/2006/relationships/image" Target="../media/image476.png"/><Relationship Id="rId4" Type="http://schemas.openxmlformats.org/officeDocument/2006/relationships/image" Target="../media/image449.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8.xml"/><Relationship Id="rId3" Type="http://schemas.openxmlformats.org/officeDocument/2006/relationships/image" Target="../media/image448.png"/><Relationship Id="rId4" Type="http://schemas.openxmlformats.org/officeDocument/2006/relationships/image" Target="../media/image454.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9.xml"/><Relationship Id="rId3" Type="http://schemas.openxmlformats.org/officeDocument/2006/relationships/image" Target="../media/image455.png"/><Relationship Id="rId4" Type="http://schemas.openxmlformats.org/officeDocument/2006/relationships/image" Target="../media/image4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0.xml"/><Relationship Id="rId3" Type="http://schemas.openxmlformats.org/officeDocument/2006/relationships/image" Target="../media/image466.png"/><Relationship Id="rId4" Type="http://schemas.openxmlformats.org/officeDocument/2006/relationships/image" Target="../media/image457.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1.xml"/><Relationship Id="rId3" Type="http://schemas.openxmlformats.org/officeDocument/2006/relationships/image" Target="../media/image458.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2.xml"/><Relationship Id="rId3" Type="http://schemas.openxmlformats.org/officeDocument/2006/relationships/image" Target="../media/image475.png"/><Relationship Id="rId4" Type="http://schemas.openxmlformats.org/officeDocument/2006/relationships/image" Target="../media/image45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3.xml"/><Relationship Id="rId3" Type="http://schemas.openxmlformats.org/officeDocument/2006/relationships/image" Target="../media/image464.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4.xml"/><Relationship Id="rId3" Type="http://schemas.openxmlformats.org/officeDocument/2006/relationships/image" Target="../media/image15.png"/><Relationship Id="rId4" Type="http://schemas.openxmlformats.org/officeDocument/2006/relationships/image" Target="../media/image473.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5.xml"/><Relationship Id="rId3" Type="http://schemas.openxmlformats.org/officeDocument/2006/relationships/image" Target="../media/image471.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6.xml"/><Relationship Id="rId3" Type="http://schemas.openxmlformats.org/officeDocument/2006/relationships/image" Target="../media/image472.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7.xml"/><Relationship Id="rId3" Type="http://schemas.openxmlformats.org/officeDocument/2006/relationships/image" Target="../media/image463.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8.xml"/><Relationship Id="rId3" Type="http://schemas.openxmlformats.org/officeDocument/2006/relationships/image" Target="../media/image474.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9.xml"/><Relationship Id="rId3" Type="http://schemas.openxmlformats.org/officeDocument/2006/relationships/image" Target="../media/image12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0.xml"/><Relationship Id="rId3" Type="http://schemas.openxmlformats.org/officeDocument/2006/relationships/image" Target="../media/image46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1.xml"/><Relationship Id="rId3" Type="http://schemas.openxmlformats.org/officeDocument/2006/relationships/image" Target="../media/image13.jp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2.xml"/><Relationship Id="rId3" Type="http://schemas.openxmlformats.org/officeDocument/2006/relationships/image" Target="../media/image4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90.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5.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5.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5.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5.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5.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4.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9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5.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5.png"/><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5.png"/><Relationship Id="rId4" Type="http://schemas.openxmlformats.org/officeDocument/2006/relationships/image" Target="../media/image89.png"/><Relationship Id="rId5"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5.png"/><Relationship Id="rId4" Type="http://schemas.openxmlformats.org/officeDocument/2006/relationships/image" Target="../media/image15.png"/><Relationship Id="rId5" Type="http://schemas.openxmlformats.org/officeDocument/2006/relationships/image" Target="../media/image8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5.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5.png"/><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5.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5.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5.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5.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13.png"/><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5.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0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18.png"/><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43"/>
          <p:cNvGrpSpPr/>
          <p:nvPr/>
        </p:nvGrpSpPr>
        <p:grpSpPr>
          <a:xfrm>
            <a:off x="719769" y="2070436"/>
            <a:ext cx="7736103" cy="2410149"/>
            <a:chOff x="720000" y="2070000"/>
            <a:chExt cx="7738584" cy="2410922"/>
          </a:xfrm>
        </p:grpSpPr>
        <p:sp>
          <p:nvSpPr>
            <p:cNvPr id="272" name="Google Shape;272;p43"/>
            <p:cNvSpPr/>
            <p:nvPr/>
          </p:nvSpPr>
          <p:spPr>
            <a:xfrm>
              <a:off x="990000" y="2583295"/>
              <a:ext cx="7468584" cy="9852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빠른 연산을 위한 NumPy 배열과</a:t>
              </a:r>
              <a:endParaRPr b="0" i="0" sz="3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pandas를 활용한 탐색적 데이터 분석</a:t>
              </a:r>
              <a:endParaRPr b="0" i="0" sz="3200" u="none" cap="none" strike="noStrike">
                <a:solidFill>
                  <a:srgbClr val="000000"/>
                </a:solidFill>
                <a:latin typeface="Arial"/>
                <a:ea typeface="Arial"/>
                <a:cs typeface="Arial"/>
                <a:sym typeface="Arial"/>
              </a:endParaRPr>
            </a:p>
          </p:txBody>
        </p:sp>
        <p:sp>
          <p:nvSpPr>
            <p:cNvPr id="273" name="Google Shape;273;p43"/>
            <p:cNvSpPr/>
            <p:nvPr/>
          </p:nvSpPr>
          <p:spPr>
            <a:xfrm>
              <a:off x="990000" y="4157769"/>
              <a:ext cx="3710016" cy="32314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428A0"/>
                </a:buClr>
                <a:buSzPts val="2099"/>
                <a:buFont typeface="Arial"/>
                <a:buNone/>
              </a:pPr>
              <a:r>
                <a:rPr b="0" i="0" lang="en-US" sz="2099" u="none" cap="none" strike="noStrike">
                  <a:solidFill>
                    <a:srgbClr val="1428A0"/>
                  </a:solidFill>
                  <a:latin typeface="Arial"/>
                  <a:ea typeface="Arial"/>
                  <a:cs typeface="Arial"/>
                  <a:sym typeface="Arial"/>
                </a:rPr>
                <a:t>Artificial Intelligence Course</a:t>
              </a:r>
              <a:endParaRPr b="0" i="0" sz="2099" u="none" cap="none" strike="noStrike">
                <a:solidFill>
                  <a:srgbClr val="1428A0"/>
                </a:solidFill>
                <a:latin typeface="Arial"/>
                <a:ea typeface="Arial"/>
                <a:cs typeface="Arial"/>
                <a:sym typeface="Arial"/>
              </a:endParaRPr>
            </a:p>
          </p:txBody>
        </p:sp>
        <p:sp>
          <p:nvSpPr>
            <p:cNvPr id="274" name="Google Shape;274;p43"/>
            <p:cNvSpPr/>
            <p:nvPr/>
          </p:nvSpPr>
          <p:spPr>
            <a:xfrm>
              <a:off x="990000" y="2070000"/>
              <a:ext cx="5479711" cy="30777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Chapter 3. </a:t>
              </a:r>
              <a:endParaRPr b="0" i="0" sz="5398" u="none" cap="none" strike="noStrike">
                <a:solidFill>
                  <a:srgbClr val="7F7F7F"/>
                </a:solidFill>
                <a:latin typeface="Arial"/>
                <a:ea typeface="Arial"/>
                <a:cs typeface="Arial"/>
                <a:sym typeface="Arial"/>
              </a:endParaRPr>
            </a:p>
          </p:txBody>
        </p:sp>
        <p:sp>
          <p:nvSpPr>
            <p:cNvPr id="275" name="Google Shape;275;p43"/>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276" name="Google Shape;276;p43"/>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p52"/>
          <p:cNvGrpSpPr/>
          <p:nvPr/>
        </p:nvGrpSpPr>
        <p:grpSpPr>
          <a:xfrm>
            <a:off x="450000" y="450000"/>
            <a:ext cx="9018000" cy="276999"/>
            <a:chOff x="450000" y="450000"/>
            <a:chExt cx="9018000" cy="276999"/>
          </a:xfrm>
        </p:grpSpPr>
        <p:sp>
          <p:nvSpPr>
            <p:cNvPr id="522" name="Google Shape;522;p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523" name="Google Shape;523;p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524" name="Google Shape;524;p52"/>
          <p:cNvGrpSpPr/>
          <p:nvPr/>
        </p:nvGrpSpPr>
        <p:grpSpPr>
          <a:xfrm>
            <a:off x="559817" y="1428745"/>
            <a:ext cx="8783192" cy="215444"/>
            <a:chOff x="559817" y="2136914"/>
            <a:chExt cx="8783192" cy="215444"/>
          </a:xfrm>
        </p:grpSpPr>
        <p:sp>
          <p:nvSpPr>
            <p:cNvPr id="525" name="Google Shape;525;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6" name="Google Shape;526;p5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자료 저장 및 접근 (1/4)</a:t>
              </a:r>
              <a:endParaRPr sz="1400">
                <a:solidFill>
                  <a:srgbClr val="262626"/>
                </a:solidFill>
                <a:latin typeface="Arial"/>
                <a:ea typeface="Arial"/>
                <a:cs typeface="Arial"/>
                <a:sym typeface="Arial"/>
              </a:endParaRPr>
            </a:p>
          </p:txBody>
        </p:sp>
      </p:grpSp>
      <p:sp>
        <p:nvSpPr>
          <p:cNvPr id="527" name="Google Shape;527;p52"/>
          <p:cNvSpPr/>
          <p:nvPr/>
        </p:nvSpPr>
        <p:spPr>
          <a:xfrm>
            <a:off x="702940" y="1700808"/>
            <a:ext cx="8632825" cy="2761507"/>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다음은 리스트 자료구조에서의 자료를 저장하는 방식이다.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리스트는 우선 포인터라는 개념을 먼저 이해해야만 한다. 포인터는 쉽게 말해 어떤 값을 가리키기 위한 주소값이라고 생각하면 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위의 그림처럼 파란색 방(하나의 값을 표현하는 변수 개념을 여기서는 방이라고 표현하겠다)은 노란색 방을 가리키고 있다. 여기서 파란색 방에는 노란색 방이 어느 메모리에 위치하고 있는지 주소를 가지고 있다고 생각하자. 그러면 각각의 방은 다음 방을 가리킬 수 있게 된다.</a:t>
            </a:r>
            <a:endParaRPr/>
          </a:p>
        </p:txBody>
      </p:sp>
      <p:sp>
        <p:nvSpPr>
          <p:cNvPr id="528" name="Google Shape;528;p52"/>
          <p:cNvSpPr/>
          <p:nvPr/>
        </p:nvSpPr>
        <p:spPr>
          <a:xfrm>
            <a:off x="3151212" y="2420888"/>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529" name="Google Shape;529;p52"/>
          <p:cNvSpPr/>
          <p:nvPr/>
        </p:nvSpPr>
        <p:spPr>
          <a:xfrm>
            <a:off x="4372834" y="2420888"/>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530" name="Google Shape;530;p52"/>
          <p:cNvSpPr/>
          <p:nvPr/>
        </p:nvSpPr>
        <p:spPr>
          <a:xfrm>
            <a:off x="5599484" y="2420888"/>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531" name="Google Shape;531;p52"/>
          <p:cNvSpPr/>
          <p:nvPr/>
        </p:nvSpPr>
        <p:spPr>
          <a:xfrm rot="5400000">
            <a:off x="3765636" y="2501511"/>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52"/>
          <p:cNvSpPr/>
          <p:nvPr/>
        </p:nvSpPr>
        <p:spPr>
          <a:xfrm rot="5400000">
            <a:off x="4995491" y="250228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52"/>
          <p:cNvSpPr/>
          <p:nvPr/>
        </p:nvSpPr>
        <p:spPr>
          <a:xfrm rot="5400000">
            <a:off x="6219627" y="250228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34" name="Google Shape;534;p52"/>
          <p:cNvCxnSpPr>
            <a:endCxn id="529" idx="1"/>
          </p:cNvCxnSpPr>
          <p:nvPr/>
        </p:nvCxnSpPr>
        <p:spPr>
          <a:xfrm>
            <a:off x="3940234" y="2585785"/>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535" name="Google Shape;535;p52"/>
          <p:cNvCxnSpPr/>
          <p:nvPr/>
        </p:nvCxnSpPr>
        <p:spPr>
          <a:xfrm>
            <a:off x="5167436" y="2589669"/>
            <a:ext cx="432739" cy="1338"/>
          </a:xfrm>
          <a:prstGeom prst="straightConnector1">
            <a:avLst/>
          </a:prstGeom>
          <a:noFill/>
          <a:ln cap="flat" cmpd="sng" w="19050">
            <a:solidFill>
              <a:schemeClr val="dk1"/>
            </a:solidFill>
            <a:prstDash val="solid"/>
            <a:miter lim="800000"/>
            <a:headEnd len="med" w="med" type="oval"/>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142"/>
          <p:cNvSpPr/>
          <p:nvPr/>
        </p:nvSpPr>
        <p:spPr>
          <a:xfrm>
            <a:off x="558396" y="2204865"/>
            <a:ext cx="8782050" cy="20882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82" name="Google Shape;2282;p142"/>
          <p:cNvGrpSpPr/>
          <p:nvPr/>
        </p:nvGrpSpPr>
        <p:grpSpPr>
          <a:xfrm>
            <a:off x="559817" y="1428745"/>
            <a:ext cx="8783192" cy="215444"/>
            <a:chOff x="559817" y="2136914"/>
            <a:chExt cx="8783192" cy="215444"/>
          </a:xfrm>
        </p:grpSpPr>
        <p:sp>
          <p:nvSpPr>
            <p:cNvPr id="2283" name="Google Shape;2283;p1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84" name="Google Shape;2284;p14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행렬 연산</a:t>
              </a:r>
              <a:endParaRPr/>
            </a:p>
          </p:txBody>
        </p:sp>
      </p:grpSp>
      <p:grpSp>
        <p:nvGrpSpPr>
          <p:cNvPr id="2285" name="Google Shape;2285;p142"/>
          <p:cNvGrpSpPr/>
          <p:nvPr/>
        </p:nvGrpSpPr>
        <p:grpSpPr>
          <a:xfrm>
            <a:off x="450000" y="450000"/>
            <a:ext cx="9018000" cy="276999"/>
            <a:chOff x="450000" y="450000"/>
            <a:chExt cx="9018000" cy="276999"/>
          </a:xfrm>
        </p:grpSpPr>
        <p:sp>
          <p:nvSpPr>
            <p:cNvPr id="2286" name="Google Shape;2286;p14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87" name="Google Shape;2287;p14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88" name="Google Shape;2288;p142"/>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연산을 위해 다음과 같이 2 X 2 행렬 A와 B를 만든다.</a:t>
            </a:r>
            <a:endParaRPr/>
          </a:p>
        </p:txBody>
      </p:sp>
      <p:pic>
        <p:nvPicPr>
          <p:cNvPr id="2289" name="Google Shape;2289;p142"/>
          <p:cNvPicPr preferRelativeResize="0"/>
          <p:nvPr/>
        </p:nvPicPr>
        <p:blipFill rotWithShape="1">
          <a:blip r:embed="rId3">
            <a:alphaModFix/>
          </a:blip>
          <a:srcRect b="0" l="0" r="14280" t="0"/>
          <a:stretch/>
        </p:blipFill>
        <p:spPr>
          <a:xfrm>
            <a:off x="711201" y="2336006"/>
            <a:ext cx="8488683" cy="182594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143"/>
          <p:cNvSpPr/>
          <p:nvPr/>
        </p:nvSpPr>
        <p:spPr>
          <a:xfrm>
            <a:off x="558396" y="2204865"/>
            <a:ext cx="8782050" cy="18001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96" name="Google Shape;2296;p143"/>
          <p:cNvGrpSpPr/>
          <p:nvPr/>
        </p:nvGrpSpPr>
        <p:grpSpPr>
          <a:xfrm>
            <a:off x="559817" y="1428745"/>
            <a:ext cx="8783192" cy="215444"/>
            <a:chOff x="559817" y="2136914"/>
            <a:chExt cx="8783192" cy="215444"/>
          </a:xfrm>
        </p:grpSpPr>
        <p:sp>
          <p:nvSpPr>
            <p:cNvPr id="2297" name="Google Shape;2297;p1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98" name="Google Shape;2298;p14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행렬 연산</a:t>
              </a:r>
              <a:endParaRPr/>
            </a:p>
          </p:txBody>
        </p:sp>
      </p:grpSp>
      <p:grpSp>
        <p:nvGrpSpPr>
          <p:cNvPr id="2299" name="Google Shape;2299;p143"/>
          <p:cNvGrpSpPr/>
          <p:nvPr/>
        </p:nvGrpSpPr>
        <p:grpSpPr>
          <a:xfrm>
            <a:off x="450000" y="450000"/>
            <a:ext cx="9018000" cy="276999"/>
            <a:chOff x="450000" y="450000"/>
            <a:chExt cx="9018000" cy="276999"/>
          </a:xfrm>
        </p:grpSpPr>
        <p:sp>
          <p:nvSpPr>
            <p:cNvPr id="2300" name="Google Shape;2300;p14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301" name="Google Shape;2301;p14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302" name="Google Shape;2302;p143"/>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A와 B의 곱(A*B)의 예, 두 방법 중 어느 것을 사용해도 된다.</a:t>
            </a:r>
            <a:endParaRPr/>
          </a:p>
        </p:txBody>
      </p:sp>
      <p:pic>
        <p:nvPicPr>
          <p:cNvPr id="2303" name="Google Shape;2303;p143"/>
          <p:cNvPicPr preferRelativeResize="0"/>
          <p:nvPr/>
        </p:nvPicPr>
        <p:blipFill rotWithShape="1">
          <a:blip r:embed="rId3">
            <a:alphaModFix/>
          </a:blip>
          <a:srcRect b="0" l="0" r="14280" t="0"/>
          <a:stretch/>
        </p:blipFill>
        <p:spPr>
          <a:xfrm>
            <a:off x="711201" y="2345935"/>
            <a:ext cx="8488683" cy="150935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44"/>
          <p:cNvSpPr/>
          <p:nvPr/>
        </p:nvSpPr>
        <p:spPr>
          <a:xfrm>
            <a:off x="558396" y="2204865"/>
            <a:ext cx="8782050" cy="18001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10" name="Google Shape;2310;p144"/>
          <p:cNvGrpSpPr/>
          <p:nvPr/>
        </p:nvGrpSpPr>
        <p:grpSpPr>
          <a:xfrm>
            <a:off x="559817" y="1428745"/>
            <a:ext cx="8783192" cy="215444"/>
            <a:chOff x="559817" y="2136914"/>
            <a:chExt cx="8783192" cy="215444"/>
          </a:xfrm>
        </p:grpSpPr>
        <p:sp>
          <p:nvSpPr>
            <p:cNvPr id="2311" name="Google Shape;2311;p1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12" name="Google Shape;2312;p14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행렬 연산</a:t>
              </a:r>
              <a:endParaRPr/>
            </a:p>
          </p:txBody>
        </p:sp>
      </p:grpSp>
      <p:grpSp>
        <p:nvGrpSpPr>
          <p:cNvPr id="2313" name="Google Shape;2313;p144"/>
          <p:cNvGrpSpPr/>
          <p:nvPr/>
        </p:nvGrpSpPr>
        <p:grpSpPr>
          <a:xfrm>
            <a:off x="450000" y="450000"/>
            <a:ext cx="9018000" cy="276999"/>
            <a:chOff x="450000" y="450000"/>
            <a:chExt cx="9018000" cy="276999"/>
          </a:xfrm>
        </p:grpSpPr>
        <p:sp>
          <p:nvSpPr>
            <p:cNvPr id="2314" name="Google Shape;2314;p14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315" name="Google Shape;2315;p14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316" name="Google Shape;2316;p144"/>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다음은 행렬 A의 전치 행렬을 구하는 예, 두 방법 중 어느 것을 사용해도 된다.</a:t>
            </a:r>
            <a:endParaRPr/>
          </a:p>
        </p:txBody>
      </p:sp>
      <p:pic>
        <p:nvPicPr>
          <p:cNvPr id="2317" name="Google Shape;2317;p144"/>
          <p:cNvPicPr preferRelativeResize="0"/>
          <p:nvPr/>
        </p:nvPicPr>
        <p:blipFill rotWithShape="1">
          <a:blip r:embed="rId3">
            <a:alphaModFix/>
          </a:blip>
          <a:srcRect b="0" l="0" r="14280" t="0"/>
          <a:stretch/>
        </p:blipFill>
        <p:spPr>
          <a:xfrm>
            <a:off x="711201" y="2339243"/>
            <a:ext cx="8488683" cy="153144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45"/>
          <p:cNvSpPr/>
          <p:nvPr/>
        </p:nvSpPr>
        <p:spPr>
          <a:xfrm>
            <a:off x="558396" y="2204865"/>
            <a:ext cx="8782050" cy="10081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24" name="Google Shape;2324;p145"/>
          <p:cNvGrpSpPr/>
          <p:nvPr/>
        </p:nvGrpSpPr>
        <p:grpSpPr>
          <a:xfrm>
            <a:off x="559817" y="1428745"/>
            <a:ext cx="8783192" cy="215444"/>
            <a:chOff x="559817" y="2136914"/>
            <a:chExt cx="8783192" cy="215444"/>
          </a:xfrm>
        </p:grpSpPr>
        <p:sp>
          <p:nvSpPr>
            <p:cNvPr id="2325" name="Google Shape;2325;p1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6" name="Google Shape;2326;p14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행렬 연산</a:t>
              </a:r>
              <a:endParaRPr/>
            </a:p>
          </p:txBody>
        </p:sp>
      </p:grpSp>
      <p:grpSp>
        <p:nvGrpSpPr>
          <p:cNvPr id="2327" name="Google Shape;2327;p145"/>
          <p:cNvGrpSpPr/>
          <p:nvPr/>
        </p:nvGrpSpPr>
        <p:grpSpPr>
          <a:xfrm>
            <a:off x="450000" y="450000"/>
            <a:ext cx="9018000" cy="276999"/>
            <a:chOff x="450000" y="450000"/>
            <a:chExt cx="9018000" cy="276999"/>
          </a:xfrm>
        </p:grpSpPr>
        <p:sp>
          <p:nvSpPr>
            <p:cNvPr id="2328" name="Google Shape;2328;p1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329" name="Google Shape;2329;p1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330" name="Google Shape;2330;p145"/>
          <p:cNvSpPr/>
          <p:nvPr/>
        </p:nvSpPr>
        <p:spPr>
          <a:xfrm>
            <a:off x="711201" y="1772816"/>
            <a:ext cx="8632824" cy="185869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A의 역행렬 구하는 방법</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A의 행렬식을 구하는 예</a:t>
            </a:r>
            <a:endParaRPr sz="1300">
              <a:solidFill>
                <a:srgbClr val="262626"/>
              </a:solidFill>
              <a:latin typeface="Arial"/>
              <a:ea typeface="Arial"/>
              <a:cs typeface="Arial"/>
              <a:sym typeface="Arial"/>
            </a:endParaRPr>
          </a:p>
        </p:txBody>
      </p:sp>
      <p:pic>
        <p:nvPicPr>
          <p:cNvPr id="2331" name="Google Shape;2331;p145"/>
          <p:cNvPicPr preferRelativeResize="0"/>
          <p:nvPr/>
        </p:nvPicPr>
        <p:blipFill rotWithShape="1">
          <a:blip r:embed="rId3">
            <a:alphaModFix/>
          </a:blip>
          <a:srcRect b="0" l="0" r="14280" t="0"/>
          <a:stretch/>
        </p:blipFill>
        <p:spPr>
          <a:xfrm>
            <a:off x="711201" y="2324248"/>
            <a:ext cx="8488683" cy="773083"/>
          </a:xfrm>
          <a:prstGeom prst="rect">
            <a:avLst/>
          </a:prstGeom>
          <a:noFill/>
          <a:ln cap="flat" cmpd="sng" w="9525">
            <a:solidFill>
              <a:srgbClr val="F2F2F2"/>
            </a:solidFill>
            <a:prstDash val="solid"/>
            <a:round/>
            <a:headEnd len="sm" w="sm" type="none"/>
            <a:tailEnd len="sm" w="sm" type="none"/>
          </a:ln>
        </p:spPr>
      </p:pic>
      <p:sp>
        <p:nvSpPr>
          <p:cNvPr id="2332" name="Google Shape;2332;p145"/>
          <p:cNvSpPr/>
          <p:nvPr/>
        </p:nvSpPr>
        <p:spPr>
          <a:xfrm>
            <a:off x="567550" y="3717033"/>
            <a:ext cx="8782050" cy="8640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33" name="Google Shape;2333;p145"/>
          <p:cNvPicPr preferRelativeResize="0"/>
          <p:nvPr/>
        </p:nvPicPr>
        <p:blipFill rotWithShape="1">
          <a:blip r:embed="rId4">
            <a:alphaModFix/>
          </a:blip>
          <a:srcRect b="0" l="0" r="14280" t="0"/>
          <a:stretch/>
        </p:blipFill>
        <p:spPr>
          <a:xfrm>
            <a:off x="711201" y="3830957"/>
            <a:ext cx="8488683" cy="6111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grpSp>
        <p:nvGrpSpPr>
          <p:cNvPr id="2339" name="Google Shape;2339;p146"/>
          <p:cNvGrpSpPr/>
          <p:nvPr/>
        </p:nvGrpSpPr>
        <p:grpSpPr>
          <a:xfrm>
            <a:off x="450000" y="450000"/>
            <a:ext cx="9017961" cy="277078"/>
            <a:chOff x="450000" y="450000"/>
            <a:chExt cx="9017961" cy="277078"/>
          </a:xfrm>
        </p:grpSpPr>
        <p:sp>
          <p:nvSpPr>
            <p:cNvPr id="2340" name="Google Shape;2340;p146"/>
            <p:cNvSpPr/>
            <p:nvPr/>
          </p:nvSpPr>
          <p:spPr>
            <a:xfrm>
              <a:off x="450000" y="450000"/>
              <a:ext cx="87852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341" name="Google Shape;2341;p146"/>
            <p:cNvSpPr/>
            <p:nvPr/>
          </p:nvSpPr>
          <p:spPr>
            <a:xfrm>
              <a:off x="8674461" y="480778"/>
              <a:ext cx="793500" cy="24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342" name="Google Shape;2342;p146"/>
          <p:cNvSpPr/>
          <p:nvPr/>
        </p:nvSpPr>
        <p:spPr>
          <a:xfrm>
            <a:off x="546895" y="1523719"/>
            <a:ext cx="87972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#0201</a:t>
            </a:r>
            <a:endParaRPr/>
          </a:p>
        </p:txBody>
      </p:sp>
      <p:grpSp>
        <p:nvGrpSpPr>
          <p:cNvPr id="2343" name="Google Shape;2343;p146"/>
          <p:cNvGrpSpPr/>
          <p:nvPr/>
        </p:nvGrpSpPr>
        <p:grpSpPr>
          <a:xfrm>
            <a:off x="558799" y="2060849"/>
            <a:ext cx="8797669" cy="3960300"/>
            <a:chOff x="558799" y="2060849"/>
            <a:chExt cx="8797669" cy="3960300"/>
          </a:xfrm>
        </p:grpSpPr>
        <p:sp>
          <p:nvSpPr>
            <p:cNvPr id="2344" name="Google Shape;2344;p146"/>
            <p:cNvSpPr/>
            <p:nvPr/>
          </p:nvSpPr>
          <p:spPr>
            <a:xfrm>
              <a:off x="558799" y="2060849"/>
              <a:ext cx="8785200" cy="3960300"/>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45" name="Google Shape;2345;p146"/>
            <p:cNvGrpSpPr/>
            <p:nvPr/>
          </p:nvGrpSpPr>
          <p:grpSpPr>
            <a:xfrm>
              <a:off x="558809" y="3945950"/>
              <a:ext cx="8797659" cy="576449"/>
              <a:chOff x="4778069" y="4391025"/>
              <a:chExt cx="2349300" cy="431700"/>
            </a:xfrm>
          </p:grpSpPr>
          <p:sp>
            <p:nvSpPr>
              <p:cNvPr id="2346" name="Google Shape;2346;p146"/>
              <p:cNvSpPr/>
              <p:nvPr/>
            </p:nvSpPr>
            <p:spPr>
              <a:xfrm>
                <a:off x="4778069" y="4391025"/>
                <a:ext cx="2349300" cy="4317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347" name="Google Shape;2347;p146"/>
              <p:cNvSpPr/>
              <p:nvPr/>
            </p:nvSpPr>
            <p:spPr>
              <a:xfrm>
                <a:off x="4852511" y="4491677"/>
                <a:ext cx="2200200" cy="230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‘ex_0201.ipynb'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2348" name="Google Shape;2348;p146"/>
            <p:cNvPicPr preferRelativeResize="0"/>
            <p:nvPr/>
          </p:nvPicPr>
          <p:blipFill rotWithShape="1">
            <a:blip r:embed="rId3">
              <a:alphaModFix/>
            </a:blip>
            <a:srcRect b="14301" l="28592" r="51946" t="14472"/>
            <a:stretch/>
          </p:blipFill>
          <p:spPr>
            <a:xfrm>
              <a:off x="4370123" y="2647560"/>
              <a:ext cx="1162500" cy="1174500"/>
            </a:xfrm>
            <a:prstGeom prst="ellipse">
              <a:avLst/>
            </a:prstGeom>
            <a:noFill/>
            <a:ln>
              <a:noFill/>
            </a:ln>
          </p:spPr>
        </p:pic>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grpSp>
        <p:nvGrpSpPr>
          <p:cNvPr id="2354" name="Google Shape;2354;p147"/>
          <p:cNvGrpSpPr/>
          <p:nvPr/>
        </p:nvGrpSpPr>
        <p:grpSpPr>
          <a:xfrm>
            <a:off x="450000" y="450000"/>
            <a:ext cx="9017961" cy="277078"/>
            <a:chOff x="450000" y="450000"/>
            <a:chExt cx="9017961" cy="277078"/>
          </a:xfrm>
        </p:grpSpPr>
        <p:sp>
          <p:nvSpPr>
            <p:cNvPr id="2355" name="Google Shape;2355;p147"/>
            <p:cNvSpPr/>
            <p:nvPr/>
          </p:nvSpPr>
          <p:spPr>
            <a:xfrm>
              <a:off x="450000" y="450000"/>
              <a:ext cx="87852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356" name="Google Shape;2356;p147"/>
            <p:cNvSpPr/>
            <p:nvPr/>
          </p:nvSpPr>
          <p:spPr>
            <a:xfrm>
              <a:off x="8674461" y="480778"/>
              <a:ext cx="793500" cy="24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357" name="Google Shape;2357;p147"/>
          <p:cNvSpPr/>
          <p:nvPr/>
        </p:nvSpPr>
        <p:spPr>
          <a:xfrm>
            <a:off x="546895" y="1523719"/>
            <a:ext cx="87972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#0202</a:t>
            </a:r>
            <a:endParaRPr/>
          </a:p>
        </p:txBody>
      </p:sp>
      <p:grpSp>
        <p:nvGrpSpPr>
          <p:cNvPr id="2358" name="Google Shape;2358;p147"/>
          <p:cNvGrpSpPr/>
          <p:nvPr/>
        </p:nvGrpSpPr>
        <p:grpSpPr>
          <a:xfrm>
            <a:off x="558799" y="2060849"/>
            <a:ext cx="8797669" cy="3960300"/>
            <a:chOff x="558799" y="2060849"/>
            <a:chExt cx="8797669" cy="3960300"/>
          </a:xfrm>
        </p:grpSpPr>
        <p:sp>
          <p:nvSpPr>
            <p:cNvPr id="2359" name="Google Shape;2359;p147"/>
            <p:cNvSpPr/>
            <p:nvPr/>
          </p:nvSpPr>
          <p:spPr>
            <a:xfrm>
              <a:off x="558799" y="2060849"/>
              <a:ext cx="8785200" cy="3960300"/>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60" name="Google Shape;2360;p147"/>
            <p:cNvGrpSpPr/>
            <p:nvPr/>
          </p:nvGrpSpPr>
          <p:grpSpPr>
            <a:xfrm>
              <a:off x="558809" y="3945950"/>
              <a:ext cx="8797659" cy="576449"/>
              <a:chOff x="4778069" y="4391025"/>
              <a:chExt cx="2349300" cy="431700"/>
            </a:xfrm>
          </p:grpSpPr>
          <p:sp>
            <p:nvSpPr>
              <p:cNvPr id="2361" name="Google Shape;2361;p147"/>
              <p:cNvSpPr/>
              <p:nvPr/>
            </p:nvSpPr>
            <p:spPr>
              <a:xfrm>
                <a:off x="4778069" y="4391025"/>
                <a:ext cx="2349300" cy="4317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362" name="Google Shape;2362;p147"/>
              <p:cNvSpPr/>
              <p:nvPr/>
            </p:nvSpPr>
            <p:spPr>
              <a:xfrm>
                <a:off x="4852511" y="4491677"/>
                <a:ext cx="2200200" cy="230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‘ex_0202.ipynb'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2363" name="Google Shape;2363;p147"/>
            <p:cNvPicPr preferRelativeResize="0"/>
            <p:nvPr/>
          </p:nvPicPr>
          <p:blipFill rotWithShape="1">
            <a:blip r:embed="rId3">
              <a:alphaModFix/>
            </a:blip>
            <a:srcRect b="14301" l="28592" r="51946" t="14472"/>
            <a:stretch/>
          </p:blipFill>
          <p:spPr>
            <a:xfrm>
              <a:off x="4370123" y="2647560"/>
              <a:ext cx="1162500" cy="1174500"/>
            </a:xfrm>
            <a:prstGeom prst="ellipse">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48"/>
          <p:cNvSpPr/>
          <p:nvPr/>
        </p:nvSpPr>
        <p:spPr>
          <a:xfrm>
            <a:off x="912070" y="3133792"/>
            <a:ext cx="85758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최적의 연산성능을 위한 NumPy 배열</a:t>
            </a:r>
            <a:endParaRPr b="0" i="0" sz="3200" u="none" cap="none" strike="noStrike">
              <a:solidFill>
                <a:srgbClr val="000000"/>
              </a:solidFill>
              <a:latin typeface="Arial"/>
              <a:ea typeface="Arial"/>
              <a:cs typeface="Arial"/>
              <a:sym typeface="Arial"/>
            </a:endParaRPr>
          </a:p>
        </p:txBody>
      </p:sp>
      <p:sp>
        <p:nvSpPr>
          <p:cNvPr id="2370" name="Google Shape;2370;p148"/>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Unit 1. </a:t>
            </a:r>
            <a:endParaRPr b="0" i="0" sz="5398" u="none" cap="none" strike="noStrike">
              <a:solidFill>
                <a:srgbClr val="7F7F7F"/>
              </a:solidFill>
              <a:latin typeface="Arial"/>
              <a:ea typeface="Arial"/>
              <a:cs typeface="Arial"/>
              <a:sym typeface="Arial"/>
            </a:endParaRPr>
          </a:p>
        </p:txBody>
      </p:sp>
      <p:grpSp>
        <p:nvGrpSpPr>
          <p:cNvPr id="2371" name="Google Shape;2371;p148"/>
          <p:cNvGrpSpPr/>
          <p:nvPr/>
        </p:nvGrpSpPr>
        <p:grpSpPr>
          <a:xfrm>
            <a:off x="1051307" y="3923538"/>
            <a:ext cx="5700472" cy="1996867"/>
            <a:chOff x="1051307" y="4065033"/>
            <a:chExt cx="5700472" cy="1996867"/>
          </a:xfrm>
        </p:grpSpPr>
        <p:sp>
          <p:nvSpPr>
            <p:cNvPr id="2372" name="Google Shape;2372;p148"/>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1.1 NumPy 배열</a:t>
              </a:r>
              <a:endParaRPr b="0" i="0" sz="1799" u="none" cap="none" strike="noStrike">
                <a:solidFill>
                  <a:srgbClr val="A5A5A5"/>
                </a:solidFill>
                <a:latin typeface="Arial"/>
                <a:ea typeface="Arial"/>
                <a:cs typeface="Arial"/>
                <a:sym typeface="Arial"/>
              </a:endParaRPr>
            </a:p>
          </p:txBody>
        </p:sp>
        <p:sp>
          <p:nvSpPr>
            <p:cNvPr id="2373" name="Google Shape;2373;p14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sp>
          <p:nvSpPr>
            <p:cNvPr id="2374" name="Google Shape;2374;p148"/>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1.2 NumPy 배열 기본</a:t>
              </a:r>
              <a:endParaRPr b="0" i="0" sz="1799" u="none" cap="none" strike="noStrike">
                <a:solidFill>
                  <a:srgbClr val="A5A5A5"/>
                </a:solidFill>
                <a:latin typeface="Arial"/>
                <a:ea typeface="Arial"/>
                <a:cs typeface="Arial"/>
                <a:sym typeface="Arial"/>
              </a:endParaRPr>
            </a:p>
          </p:txBody>
        </p:sp>
        <p:sp>
          <p:nvSpPr>
            <p:cNvPr id="2375" name="Google Shape;2375;p14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1429A0"/>
                </a:solidFill>
                <a:latin typeface="Calibri"/>
                <a:ea typeface="Calibri"/>
                <a:cs typeface="Calibri"/>
                <a:sym typeface="Calibri"/>
              </a:endParaRPr>
            </a:p>
          </p:txBody>
        </p:sp>
        <p:grpSp>
          <p:nvGrpSpPr>
            <p:cNvPr id="2376" name="Google Shape;2376;p148"/>
            <p:cNvGrpSpPr/>
            <p:nvPr/>
          </p:nvGrpSpPr>
          <p:grpSpPr>
            <a:xfrm>
              <a:off x="1051307" y="4924425"/>
              <a:ext cx="5700472" cy="278083"/>
              <a:chOff x="571500" y="5165783"/>
              <a:chExt cx="5702300" cy="278172"/>
            </a:xfrm>
          </p:grpSpPr>
          <p:sp>
            <p:nvSpPr>
              <p:cNvPr id="2377" name="Google Shape;2377;p14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NumPy 배열 연산</a:t>
                </a:r>
                <a:endParaRPr sz="1799">
                  <a:solidFill>
                    <a:srgbClr val="A5A5A5"/>
                  </a:solidFill>
                  <a:latin typeface="Arial"/>
                  <a:ea typeface="Arial"/>
                  <a:cs typeface="Arial"/>
                  <a:sym typeface="Arial"/>
                </a:endParaRPr>
              </a:p>
            </p:txBody>
          </p:sp>
          <p:sp>
            <p:nvSpPr>
              <p:cNvPr id="2378" name="Google Shape;2378;p1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379" name="Google Shape;2379;p148"/>
            <p:cNvGrpSpPr/>
            <p:nvPr/>
          </p:nvGrpSpPr>
          <p:grpSpPr>
            <a:xfrm>
              <a:off x="1051307" y="5354121"/>
              <a:ext cx="5700472" cy="278083"/>
              <a:chOff x="571500" y="5165783"/>
              <a:chExt cx="5702300" cy="278172"/>
            </a:xfrm>
          </p:grpSpPr>
          <p:sp>
            <p:nvSpPr>
              <p:cNvPr id="2380" name="Google Shape;2380;p14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1.4 NumPy 인덱싱과 슬라이싱</a:t>
                </a:r>
                <a:endParaRPr sz="1799">
                  <a:solidFill>
                    <a:srgbClr val="3F3F3F"/>
                  </a:solidFill>
                  <a:latin typeface="Arial"/>
                  <a:ea typeface="Arial"/>
                  <a:cs typeface="Arial"/>
                  <a:sym typeface="Arial"/>
                </a:endParaRPr>
              </a:p>
            </p:txBody>
          </p:sp>
          <p:sp>
            <p:nvSpPr>
              <p:cNvPr id="2381" name="Google Shape;2381;p14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382" name="Google Shape;2382;p148"/>
            <p:cNvGrpSpPr/>
            <p:nvPr/>
          </p:nvGrpSpPr>
          <p:grpSpPr>
            <a:xfrm>
              <a:off x="1051307" y="5783817"/>
              <a:ext cx="5700472" cy="278083"/>
              <a:chOff x="571500" y="5165783"/>
              <a:chExt cx="5702300" cy="278172"/>
            </a:xfrm>
          </p:grpSpPr>
          <p:sp>
            <p:nvSpPr>
              <p:cNvPr id="2383" name="Google Shape;2383;p14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1.5 배열 전치와 축 바꾸기</a:t>
                </a:r>
                <a:endParaRPr b="0" i="0" sz="1799" u="none" cap="none" strike="noStrike">
                  <a:solidFill>
                    <a:srgbClr val="A5A5A5"/>
                  </a:solidFill>
                  <a:latin typeface="Arial"/>
                  <a:ea typeface="Arial"/>
                  <a:cs typeface="Arial"/>
                  <a:sym typeface="Arial"/>
                </a:endParaRPr>
              </a:p>
            </p:txBody>
          </p:sp>
          <p:sp>
            <p:nvSpPr>
              <p:cNvPr id="2384" name="Google Shape;2384;p1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49"/>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인덱싱과 슬라이싱</a:t>
            </a:r>
            <a:endParaRPr sz="2400">
              <a:solidFill>
                <a:srgbClr val="0C0C0C"/>
              </a:solidFill>
              <a:latin typeface="Arial"/>
              <a:ea typeface="Arial"/>
              <a:cs typeface="Arial"/>
              <a:sym typeface="Arial"/>
            </a:endParaRPr>
          </a:p>
        </p:txBody>
      </p:sp>
      <p:grpSp>
        <p:nvGrpSpPr>
          <p:cNvPr id="2391" name="Google Shape;2391;p149"/>
          <p:cNvGrpSpPr/>
          <p:nvPr/>
        </p:nvGrpSpPr>
        <p:grpSpPr>
          <a:xfrm>
            <a:off x="559817" y="1913751"/>
            <a:ext cx="8783192" cy="435129"/>
            <a:chOff x="559817" y="2148284"/>
            <a:chExt cx="8783192" cy="435129"/>
          </a:xfrm>
        </p:grpSpPr>
        <p:sp>
          <p:nvSpPr>
            <p:cNvPr id="2392" name="Google Shape;2392;p1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93" name="Google Shape;2393;p149"/>
            <p:cNvSpPr/>
            <p:nvPr/>
          </p:nvSpPr>
          <p:spPr>
            <a:xfrm>
              <a:off x="712182" y="2152526"/>
              <a:ext cx="8630827"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배열의 위치나 조건을 지정해 배열의 원소를 선택하는 것을 인덱싱(indexing)이라 하고, 범위를 지정해 배열의 원소를 선택하는 것을 슬라이싱(slicing)이라고 한다.</a:t>
              </a:r>
              <a:endParaRPr/>
            </a:p>
          </p:txBody>
        </p:sp>
      </p:grpSp>
      <p:sp>
        <p:nvSpPr>
          <p:cNvPr id="2394" name="Google Shape;2394;p149"/>
          <p:cNvSpPr/>
          <p:nvPr/>
        </p:nvSpPr>
        <p:spPr>
          <a:xfrm>
            <a:off x="711201" y="2492896"/>
            <a:ext cx="8632824" cy="84816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1차원 배열에서 특정 위치의 원소를 선택하려면 아래와 같이 원소의 위치를 지정해야 하고 배열의 원소는 0부터 시작한다.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배열명[위치]</a:t>
            </a:r>
            <a:endParaRPr/>
          </a:p>
        </p:txBody>
      </p:sp>
      <p:grpSp>
        <p:nvGrpSpPr>
          <p:cNvPr id="2395" name="Google Shape;2395;p149"/>
          <p:cNvGrpSpPr/>
          <p:nvPr/>
        </p:nvGrpSpPr>
        <p:grpSpPr>
          <a:xfrm>
            <a:off x="450000" y="450000"/>
            <a:ext cx="9018000" cy="276999"/>
            <a:chOff x="450000" y="450000"/>
            <a:chExt cx="9018000" cy="276999"/>
          </a:xfrm>
        </p:grpSpPr>
        <p:sp>
          <p:nvSpPr>
            <p:cNvPr id="2396" name="Google Shape;2396;p1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397" name="Google Shape;2397;p1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398" name="Google Shape;2398;p149"/>
          <p:cNvGrpSpPr/>
          <p:nvPr/>
        </p:nvGrpSpPr>
        <p:grpSpPr>
          <a:xfrm>
            <a:off x="2647157" y="3334591"/>
            <a:ext cx="4039590" cy="2427593"/>
            <a:chOff x="3054033" y="3813693"/>
            <a:chExt cx="3794759" cy="2280458"/>
          </a:xfrm>
        </p:grpSpPr>
        <p:sp>
          <p:nvSpPr>
            <p:cNvPr id="2399" name="Google Shape;2399;p149"/>
            <p:cNvSpPr txBox="1"/>
            <p:nvPr/>
          </p:nvSpPr>
          <p:spPr>
            <a:xfrm>
              <a:off x="3374725" y="3813693"/>
              <a:ext cx="3153374" cy="398990"/>
            </a:xfrm>
            <a:prstGeom prst="rect">
              <a:avLst/>
            </a:prstGeom>
            <a:no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None/>
              </a:pPr>
              <a:r>
                <a:rPr lang="en-US" sz="1600">
                  <a:solidFill>
                    <a:srgbClr val="193EB0"/>
                  </a:solidFill>
                  <a:latin typeface="Arial"/>
                  <a:ea typeface="Arial"/>
                  <a:cs typeface="Arial"/>
                  <a:sym typeface="Arial"/>
                </a:rPr>
                <a:t>Indexing</a:t>
              </a:r>
              <a:endParaRPr/>
            </a:p>
          </p:txBody>
        </p:sp>
        <p:grpSp>
          <p:nvGrpSpPr>
            <p:cNvPr id="2400" name="Google Shape;2400;p149"/>
            <p:cNvGrpSpPr/>
            <p:nvPr/>
          </p:nvGrpSpPr>
          <p:grpSpPr>
            <a:xfrm>
              <a:off x="3054033" y="4212692"/>
              <a:ext cx="3794759" cy="1881459"/>
              <a:chOff x="4168140" y="3817523"/>
              <a:chExt cx="3794759" cy="1881459"/>
            </a:xfrm>
          </p:grpSpPr>
          <p:sp>
            <p:nvSpPr>
              <p:cNvPr id="2401" name="Google Shape;2401;p149"/>
              <p:cNvSpPr/>
              <p:nvPr/>
            </p:nvSpPr>
            <p:spPr>
              <a:xfrm>
                <a:off x="4754880" y="4183441"/>
                <a:ext cx="630936" cy="1452116"/>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2" name="Google Shape;2402;p149"/>
              <p:cNvSpPr txBox="1"/>
              <p:nvPr/>
            </p:nvSpPr>
            <p:spPr>
              <a:xfrm>
                <a:off x="4864608" y="4193712"/>
                <a:ext cx="411480" cy="13877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1</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3</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4</a:t>
                </a:r>
                <a:endParaRPr/>
              </a:p>
            </p:txBody>
          </p:sp>
          <p:sp>
            <p:nvSpPr>
              <p:cNvPr id="2403" name="Google Shape;2403;p149"/>
              <p:cNvSpPr txBox="1"/>
              <p:nvPr/>
            </p:nvSpPr>
            <p:spPr>
              <a:xfrm>
                <a:off x="4168140" y="3817523"/>
                <a:ext cx="1804416" cy="2891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The first</a:t>
                </a:r>
                <a:endParaRPr/>
              </a:p>
            </p:txBody>
          </p:sp>
          <p:sp>
            <p:nvSpPr>
              <p:cNvPr id="2404" name="Google Shape;2404;p149"/>
              <p:cNvSpPr txBox="1"/>
              <p:nvPr/>
            </p:nvSpPr>
            <p:spPr>
              <a:xfrm>
                <a:off x="6158483" y="5409859"/>
                <a:ext cx="1804416" cy="2891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The last</a:t>
                </a:r>
                <a:endParaRPr/>
              </a:p>
            </p:txBody>
          </p:sp>
          <p:sp>
            <p:nvSpPr>
              <p:cNvPr id="2405" name="Google Shape;2405;p149"/>
              <p:cNvSpPr/>
              <p:nvPr/>
            </p:nvSpPr>
            <p:spPr>
              <a:xfrm rot="10800000">
                <a:off x="6745223" y="3850251"/>
                <a:ext cx="630936" cy="1576306"/>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149"/>
              <p:cNvSpPr txBox="1"/>
              <p:nvPr/>
            </p:nvSpPr>
            <p:spPr>
              <a:xfrm>
                <a:off x="6854951" y="3850251"/>
                <a:ext cx="411480" cy="13877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-5</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-4</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-3</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-1</a:t>
                </a:r>
                <a:endParaRPr/>
              </a:p>
            </p:txBody>
          </p:sp>
        </p:gr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150"/>
          <p:cNvSpPr/>
          <p:nvPr/>
        </p:nvSpPr>
        <p:spPr>
          <a:xfrm>
            <a:off x="558396" y="2204865"/>
            <a:ext cx="8782050" cy="2232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13" name="Google Shape;2413;p150"/>
          <p:cNvGrpSpPr/>
          <p:nvPr/>
        </p:nvGrpSpPr>
        <p:grpSpPr>
          <a:xfrm>
            <a:off x="559817" y="1428745"/>
            <a:ext cx="8783192" cy="215444"/>
            <a:chOff x="559817" y="2136914"/>
            <a:chExt cx="8783192" cy="215444"/>
          </a:xfrm>
        </p:grpSpPr>
        <p:sp>
          <p:nvSpPr>
            <p:cNvPr id="2414" name="Google Shape;2414;p1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15" name="Google Shape;2415;p15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16" name="Google Shape;2416;p150"/>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1차원 array의 indexing은 python의 list indexing과 비슷하다.</a:t>
            </a:r>
            <a:endParaRPr/>
          </a:p>
        </p:txBody>
      </p:sp>
      <p:grpSp>
        <p:nvGrpSpPr>
          <p:cNvPr id="2417" name="Google Shape;2417;p150"/>
          <p:cNvGrpSpPr/>
          <p:nvPr/>
        </p:nvGrpSpPr>
        <p:grpSpPr>
          <a:xfrm>
            <a:off x="450000" y="450000"/>
            <a:ext cx="9018000" cy="276999"/>
            <a:chOff x="450000" y="450000"/>
            <a:chExt cx="9018000" cy="276999"/>
          </a:xfrm>
        </p:grpSpPr>
        <p:sp>
          <p:nvSpPr>
            <p:cNvPr id="2418" name="Google Shape;2418;p1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419" name="Google Shape;2419;p1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420" name="Google Shape;2420;p150"/>
          <p:cNvPicPr preferRelativeResize="0"/>
          <p:nvPr/>
        </p:nvPicPr>
        <p:blipFill rotWithShape="1">
          <a:blip r:embed="rId3">
            <a:alphaModFix/>
          </a:blip>
          <a:srcRect b="0" l="0" r="14280" t="0"/>
          <a:stretch/>
        </p:blipFill>
        <p:spPr>
          <a:xfrm>
            <a:off x="711201" y="2345935"/>
            <a:ext cx="8488683" cy="196584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51"/>
          <p:cNvSpPr/>
          <p:nvPr/>
        </p:nvSpPr>
        <p:spPr>
          <a:xfrm>
            <a:off x="558396" y="2204865"/>
            <a:ext cx="8782050" cy="16561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27" name="Google Shape;2427;p151"/>
          <p:cNvGrpSpPr/>
          <p:nvPr/>
        </p:nvGrpSpPr>
        <p:grpSpPr>
          <a:xfrm>
            <a:off x="559817" y="1428745"/>
            <a:ext cx="8783192" cy="215444"/>
            <a:chOff x="559817" y="2136914"/>
            <a:chExt cx="8783192" cy="215444"/>
          </a:xfrm>
        </p:grpSpPr>
        <p:sp>
          <p:nvSpPr>
            <p:cNvPr id="2428" name="Google Shape;2428;p1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9" name="Google Shape;2429;p15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30" name="Google Shape;2430;p151"/>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다차원 배열일 때도 list indexing처럼 접근할 수 있다.</a:t>
            </a:r>
            <a:endParaRPr/>
          </a:p>
        </p:txBody>
      </p:sp>
      <p:grpSp>
        <p:nvGrpSpPr>
          <p:cNvPr id="2431" name="Google Shape;2431;p151"/>
          <p:cNvGrpSpPr/>
          <p:nvPr/>
        </p:nvGrpSpPr>
        <p:grpSpPr>
          <a:xfrm>
            <a:off x="450000" y="450000"/>
            <a:ext cx="9018000" cy="276999"/>
            <a:chOff x="450000" y="450000"/>
            <a:chExt cx="9018000" cy="276999"/>
          </a:xfrm>
        </p:grpSpPr>
        <p:sp>
          <p:nvSpPr>
            <p:cNvPr id="2432" name="Google Shape;2432;p1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433" name="Google Shape;2433;p1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434" name="Google Shape;2434;p151"/>
          <p:cNvGrpSpPr/>
          <p:nvPr/>
        </p:nvGrpSpPr>
        <p:grpSpPr>
          <a:xfrm>
            <a:off x="557644" y="3941682"/>
            <a:ext cx="8782050" cy="711454"/>
            <a:chOff x="557644" y="5085182"/>
            <a:chExt cx="8782050" cy="711454"/>
          </a:xfrm>
        </p:grpSpPr>
        <p:sp>
          <p:nvSpPr>
            <p:cNvPr id="2435" name="Google Shape;2435;p151"/>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436" name="Google Shape;2436;p15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437" name="Google Shape;2437;p15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sp>
          <p:nvSpPr>
            <p:cNvPr id="2438" name="Google Shape;2438;p15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다차원의 특정 값 하나에 접근 가능</a:t>
              </a:r>
              <a:endParaRPr sz="1300">
                <a:solidFill>
                  <a:srgbClr val="262626"/>
                </a:solidFill>
                <a:latin typeface="Arial"/>
                <a:ea typeface="Arial"/>
                <a:cs typeface="Arial"/>
                <a:sym typeface="Arial"/>
              </a:endParaRPr>
            </a:p>
          </p:txBody>
        </p:sp>
      </p:grpSp>
      <p:pic>
        <p:nvPicPr>
          <p:cNvPr id="2439" name="Google Shape;2439;p151"/>
          <p:cNvPicPr preferRelativeResize="0"/>
          <p:nvPr/>
        </p:nvPicPr>
        <p:blipFill rotWithShape="1">
          <a:blip r:embed="rId4">
            <a:alphaModFix/>
          </a:blip>
          <a:srcRect b="0" l="0" r="14280" t="0"/>
          <a:stretch/>
        </p:blipFill>
        <p:spPr>
          <a:xfrm>
            <a:off x="711201" y="2356936"/>
            <a:ext cx="8488683" cy="134001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3"/>
          <p:cNvSpPr/>
          <p:nvPr/>
        </p:nvSpPr>
        <p:spPr>
          <a:xfrm>
            <a:off x="4386531" y="3126125"/>
            <a:ext cx="981614" cy="114236"/>
          </a:xfrm>
          <a:prstGeom prst="rect">
            <a:avLst/>
          </a:prstGeom>
          <a:solidFill>
            <a:srgbClr val="FDF3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2" name="Google Shape;542;p53"/>
          <p:cNvGrpSpPr/>
          <p:nvPr/>
        </p:nvGrpSpPr>
        <p:grpSpPr>
          <a:xfrm>
            <a:off x="450000" y="450000"/>
            <a:ext cx="9018000" cy="276999"/>
            <a:chOff x="450000" y="450000"/>
            <a:chExt cx="9018000" cy="276999"/>
          </a:xfrm>
        </p:grpSpPr>
        <p:sp>
          <p:nvSpPr>
            <p:cNvPr id="543" name="Google Shape;543;p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544" name="Google Shape;544;p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545" name="Google Shape;545;p53"/>
          <p:cNvGrpSpPr/>
          <p:nvPr/>
        </p:nvGrpSpPr>
        <p:grpSpPr>
          <a:xfrm>
            <a:off x="559817" y="1428745"/>
            <a:ext cx="8783192" cy="215444"/>
            <a:chOff x="559817" y="2136914"/>
            <a:chExt cx="8783192" cy="215444"/>
          </a:xfrm>
        </p:grpSpPr>
        <p:sp>
          <p:nvSpPr>
            <p:cNvPr id="546" name="Google Shape;546;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7" name="Google Shape;547;p5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자료 저장 및 접근 (2/4)</a:t>
              </a:r>
              <a:endParaRPr sz="1400">
                <a:solidFill>
                  <a:srgbClr val="262626"/>
                </a:solidFill>
                <a:latin typeface="Arial"/>
                <a:ea typeface="Arial"/>
                <a:cs typeface="Arial"/>
                <a:sym typeface="Arial"/>
              </a:endParaRPr>
            </a:p>
          </p:txBody>
        </p:sp>
      </p:grpSp>
      <p:sp>
        <p:nvSpPr>
          <p:cNvPr id="548" name="Google Shape;548;p53"/>
          <p:cNvSpPr/>
          <p:nvPr/>
        </p:nvSpPr>
        <p:spPr>
          <a:xfrm>
            <a:off x="70294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리스트는 자료가 순차적으로 저장되어 있지 않고 각각 떨어진 위치에 저장된다.</a:t>
            </a:r>
            <a:endParaRPr/>
          </a:p>
        </p:txBody>
      </p:sp>
      <p:sp>
        <p:nvSpPr>
          <p:cNvPr id="549" name="Google Shape;549;p53"/>
          <p:cNvSpPr/>
          <p:nvPr/>
        </p:nvSpPr>
        <p:spPr>
          <a:xfrm>
            <a:off x="3727276" y="2223601"/>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Memory</a:t>
            </a:r>
            <a:endParaRPr/>
          </a:p>
        </p:txBody>
      </p:sp>
      <p:sp>
        <p:nvSpPr>
          <p:cNvPr id="550" name="Google Shape;550;p53"/>
          <p:cNvSpPr/>
          <p:nvPr/>
        </p:nvSpPr>
        <p:spPr>
          <a:xfrm>
            <a:off x="4501740" y="2801065"/>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Yellow</a:t>
            </a:r>
            <a:endParaRPr/>
          </a:p>
        </p:txBody>
      </p:sp>
      <p:cxnSp>
        <p:nvCxnSpPr>
          <p:cNvPr id="551" name="Google Shape;551;p53"/>
          <p:cNvCxnSpPr/>
          <p:nvPr/>
        </p:nvCxnSpPr>
        <p:spPr>
          <a:xfrm>
            <a:off x="4388610"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52" name="Google Shape;552;p53"/>
          <p:cNvCxnSpPr/>
          <p:nvPr/>
        </p:nvCxnSpPr>
        <p:spPr>
          <a:xfrm>
            <a:off x="5367841"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53" name="Google Shape;553;p53"/>
          <p:cNvCxnSpPr/>
          <p:nvPr/>
        </p:nvCxnSpPr>
        <p:spPr>
          <a:xfrm flipH="1" rot="10800000">
            <a:off x="4386844" y="3117100"/>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554" name="Google Shape;554;p53"/>
          <p:cNvCxnSpPr/>
          <p:nvPr/>
        </p:nvCxnSpPr>
        <p:spPr>
          <a:xfrm flipH="1" rot="10800000">
            <a:off x="4390763" y="2740379"/>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555" name="Google Shape;555;p53"/>
          <p:cNvCxnSpPr/>
          <p:nvPr/>
        </p:nvCxnSpPr>
        <p:spPr>
          <a:xfrm flipH="1">
            <a:off x="4388304" y="253232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56" name="Google Shape;556;p53"/>
          <p:cNvCxnSpPr/>
          <p:nvPr/>
        </p:nvCxnSpPr>
        <p:spPr>
          <a:xfrm flipH="1">
            <a:off x="4388304" y="248126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57" name="Google Shape;557;p53"/>
          <p:cNvCxnSpPr/>
          <p:nvPr/>
        </p:nvCxnSpPr>
        <p:spPr>
          <a:xfrm flipH="1">
            <a:off x="5367534" y="253504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58" name="Google Shape;558;p53"/>
          <p:cNvCxnSpPr/>
          <p:nvPr/>
        </p:nvCxnSpPr>
        <p:spPr>
          <a:xfrm flipH="1">
            <a:off x="5372000" y="24793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59" name="Google Shape;559;p53"/>
          <p:cNvCxnSpPr/>
          <p:nvPr/>
        </p:nvCxnSpPr>
        <p:spPr>
          <a:xfrm flipH="1">
            <a:off x="4880538" y="267135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0" name="Google Shape;560;p53"/>
          <p:cNvCxnSpPr/>
          <p:nvPr/>
        </p:nvCxnSpPr>
        <p:spPr>
          <a:xfrm flipH="1">
            <a:off x="4880538" y="262506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1" name="Google Shape;561;p53"/>
          <p:cNvCxnSpPr/>
          <p:nvPr/>
        </p:nvCxnSpPr>
        <p:spPr>
          <a:xfrm flipH="1">
            <a:off x="4386778" y="331250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2" name="Google Shape;562;p53"/>
          <p:cNvCxnSpPr/>
          <p:nvPr/>
        </p:nvCxnSpPr>
        <p:spPr>
          <a:xfrm flipH="1">
            <a:off x="4386778" y="337568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3" name="Google Shape;563;p53"/>
          <p:cNvCxnSpPr/>
          <p:nvPr/>
        </p:nvCxnSpPr>
        <p:spPr>
          <a:xfrm flipH="1">
            <a:off x="4880538" y="342900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4" name="Google Shape;564;p53"/>
          <p:cNvCxnSpPr/>
          <p:nvPr/>
        </p:nvCxnSpPr>
        <p:spPr>
          <a:xfrm flipH="1">
            <a:off x="4880538" y="348397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5" name="Google Shape;565;p53"/>
          <p:cNvCxnSpPr/>
          <p:nvPr/>
        </p:nvCxnSpPr>
        <p:spPr>
          <a:xfrm flipH="1">
            <a:off x="5371386" y="331176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6" name="Google Shape;566;p53"/>
          <p:cNvCxnSpPr/>
          <p:nvPr/>
        </p:nvCxnSpPr>
        <p:spPr>
          <a:xfrm flipH="1">
            <a:off x="5371386" y="337548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67" name="Google Shape;567;p53"/>
          <p:cNvCxnSpPr/>
          <p:nvPr/>
        </p:nvCxnSpPr>
        <p:spPr>
          <a:xfrm flipH="1" rot="10800000">
            <a:off x="4386778" y="3239646"/>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568" name="Google Shape;568;p53"/>
          <p:cNvSpPr txBox="1"/>
          <p:nvPr/>
        </p:nvSpPr>
        <p:spPr>
          <a:xfrm>
            <a:off x="4597447" y="3054499"/>
            <a:ext cx="56618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Pointer</a:t>
            </a:r>
            <a:endParaRPr sz="1000">
              <a:solidFill>
                <a:schemeClr val="dk1"/>
              </a:solidFill>
              <a:latin typeface="Calibri"/>
              <a:ea typeface="Calibri"/>
              <a:cs typeface="Calibri"/>
              <a:sym typeface="Calibri"/>
            </a:endParaRPr>
          </a:p>
        </p:txBody>
      </p:sp>
      <p:sp>
        <p:nvSpPr>
          <p:cNvPr id="569" name="Google Shape;569;p53"/>
          <p:cNvSpPr/>
          <p:nvPr/>
        </p:nvSpPr>
        <p:spPr>
          <a:xfrm>
            <a:off x="4385508" y="4046493"/>
            <a:ext cx="981614" cy="114236"/>
          </a:xfrm>
          <a:prstGeom prst="rect">
            <a:avLst/>
          </a:prstGeom>
          <a:solidFill>
            <a:srgbClr val="E9ED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53"/>
          <p:cNvSpPr/>
          <p:nvPr/>
        </p:nvSpPr>
        <p:spPr>
          <a:xfrm>
            <a:off x="4500717" y="3721433"/>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Blue</a:t>
            </a:r>
            <a:endParaRPr/>
          </a:p>
        </p:txBody>
      </p:sp>
      <p:cxnSp>
        <p:nvCxnSpPr>
          <p:cNvPr id="571" name="Google Shape;571;p53"/>
          <p:cNvCxnSpPr/>
          <p:nvPr/>
        </p:nvCxnSpPr>
        <p:spPr>
          <a:xfrm>
            <a:off x="4387587"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72" name="Google Shape;572;p53"/>
          <p:cNvCxnSpPr/>
          <p:nvPr/>
        </p:nvCxnSpPr>
        <p:spPr>
          <a:xfrm>
            <a:off x="5366818"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73" name="Google Shape;573;p53"/>
          <p:cNvCxnSpPr/>
          <p:nvPr/>
        </p:nvCxnSpPr>
        <p:spPr>
          <a:xfrm flipH="1" rot="10800000">
            <a:off x="4385821" y="4037468"/>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574" name="Google Shape;574;p53"/>
          <p:cNvCxnSpPr/>
          <p:nvPr/>
        </p:nvCxnSpPr>
        <p:spPr>
          <a:xfrm flipH="1" rot="10800000">
            <a:off x="4389740" y="3660747"/>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575" name="Google Shape;575;p53"/>
          <p:cNvCxnSpPr/>
          <p:nvPr/>
        </p:nvCxnSpPr>
        <p:spPr>
          <a:xfrm flipH="1" rot="10800000">
            <a:off x="4385755" y="4160014"/>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576" name="Google Shape;576;p53"/>
          <p:cNvSpPr txBox="1"/>
          <p:nvPr/>
        </p:nvSpPr>
        <p:spPr>
          <a:xfrm>
            <a:off x="4596424" y="3974867"/>
            <a:ext cx="56618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Pointer</a:t>
            </a:r>
            <a:endParaRPr sz="1000">
              <a:solidFill>
                <a:schemeClr val="dk1"/>
              </a:solidFill>
              <a:latin typeface="Calibri"/>
              <a:ea typeface="Calibri"/>
              <a:cs typeface="Calibri"/>
              <a:sym typeface="Calibri"/>
            </a:endParaRPr>
          </a:p>
        </p:txBody>
      </p:sp>
      <p:sp>
        <p:nvSpPr>
          <p:cNvPr id="577" name="Google Shape;577;p53"/>
          <p:cNvSpPr/>
          <p:nvPr/>
        </p:nvSpPr>
        <p:spPr>
          <a:xfrm>
            <a:off x="4385508" y="4925829"/>
            <a:ext cx="981614" cy="114236"/>
          </a:xfrm>
          <a:prstGeom prst="rect">
            <a:avLst/>
          </a:prstGeom>
          <a:solidFill>
            <a:srgbClr val="F6E6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53"/>
          <p:cNvSpPr/>
          <p:nvPr/>
        </p:nvSpPr>
        <p:spPr>
          <a:xfrm>
            <a:off x="4500717" y="4600769"/>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Red</a:t>
            </a:r>
            <a:endParaRPr/>
          </a:p>
        </p:txBody>
      </p:sp>
      <p:cxnSp>
        <p:nvCxnSpPr>
          <p:cNvPr id="579" name="Google Shape;579;p53"/>
          <p:cNvCxnSpPr/>
          <p:nvPr/>
        </p:nvCxnSpPr>
        <p:spPr>
          <a:xfrm>
            <a:off x="4387587"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80" name="Google Shape;580;p53"/>
          <p:cNvCxnSpPr/>
          <p:nvPr/>
        </p:nvCxnSpPr>
        <p:spPr>
          <a:xfrm>
            <a:off x="5366818"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81" name="Google Shape;581;p53"/>
          <p:cNvCxnSpPr/>
          <p:nvPr/>
        </p:nvCxnSpPr>
        <p:spPr>
          <a:xfrm flipH="1" rot="10800000">
            <a:off x="4385821" y="4916804"/>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582" name="Google Shape;582;p53"/>
          <p:cNvCxnSpPr/>
          <p:nvPr/>
        </p:nvCxnSpPr>
        <p:spPr>
          <a:xfrm flipH="1" rot="10800000">
            <a:off x="4389740" y="4540083"/>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583" name="Google Shape;583;p53"/>
          <p:cNvCxnSpPr/>
          <p:nvPr/>
        </p:nvCxnSpPr>
        <p:spPr>
          <a:xfrm flipH="1" rot="10800000">
            <a:off x="4385755" y="5039350"/>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584" name="Google Shape;584;p53"/>
          <p:cNvSpPr txBox="1"/>
          <p:nvPr/>
        </p:nvSpPr>
        <p:spPr>
          <a:xfrm>
            <a:off x="4596424" y="4854203"/>
            <a:ext cx="56618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Pointer</a:t>
            </a:r>
            <a:endParaRPr sz="1000">
              <a:solidFill>
                <a:schemeClr val="dk1"/>
              </a:solidFill>
              <a:latin typeface="Calibri"/>
              <a:ea typeface="Calibri"/>
              <a:cs typeface="Calibri"/>
              <a:sym typeface="Calibri"/>
            </a:endParaRPr>
          </a:p>
        </p:txBody>
      </p:sp>
      <p:cxnSp>
        <p:nvCxnSpPr>
          <p:cNvPr id="585" name="Google Shape;585;p53"/>
          <p:cNvCxnSpPr/>
          <p:nvPr/>
        </p:nvCxnSpPr>
        <p:spPr>
          <a:xfrm flipH="1">
            <a:off x="4385508" y="423527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6" name="Google Shape;586;p53"/>
          <p:cNvCxnSpPr/>
          <p:nvPr/>
        </p:nvCxnSpPr>
        <p:spPr>
          <a:xfrm flipH="1">
            <a:off x="4385508" y="4298463"/>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7" name="Google Shape;587;p53"/>
          <p:cNvCxnSpPr/>
          <p:nvPr/>
        </p:nvCxnSpPr>
        <p:spPr>
          <a:xfrm flipH="1">
            <a:off x="4879268" y="436701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8" name="Google Shape;588;p53"/>
          <p:cNvCxnSpPr/>
          <p:nvPr/>
        </p:nvCxnSpPr>
        <p:spPr>
          <a:xfrm flipH="1">
            <a:off x="4879268" y="442198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9" name="Google Shape;589;p53"/>
          <p:cNvCxnSpPr/>
          <p:nvPr/>
        </p:nvCxnSpPr>
        <p:spPr>
          <a:xfrm flipH="1">
            <a:off x="5370116" y="4234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0" name="Google Shape;590;p53"/>
          <p:cNvCxnSpPr/>
          <p:nvPr/>
        </p:nvCxnSpPr>
        <p:spPr>
          <a:xfrm flipH="1">
            <a:off x="5370116" y="429826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1" name="Google Shape;591;p53"/>
          <p:cNvCxnSpPr/>
          <p:nvPr/>
        </p:nvCxnSpPr>
        <p:spPr>
          <a:xfrm flipH="1">
            <a:off x="4385689" y="51208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2" name="Google Shape;592;p53"/>
          <p:cNvCxnSpPr/>
          <p:nvPr/>
        </p:nvCxnSpPr>
        <p:spPr>
          <a:xfrm flipH="1">
            <a:off x="4385689" y="518404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3" name="Google Shape;593;p53"/>
          <p:cNvCxnSpPr/>
          <p:nvPr/>
        </p:nvCxnSpPr>
        <p:spPr>
          <a:xfrm flipH="1">
            <a:off x="4879449" y="51055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4" name="Google Shape;594;p53"/>
          <p:cNvCxnSpPr/>
          <p:nvPr/>
        </p:nvCxnSpPr>
        <p:spPr>
          <a:xfrm flipH="1">
            <a:off x="4879449" y="51604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5" name="Google Shape;595;p53"/>
          <p:cNvCxnSpPr/>
          <p:nvPr/>
        </p:nvCxnSpPr>
        <p:spPr>
          <a:xfrm flipH="1">
            <a:off x="5370297" y="512011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96" name="Google Shape;596;p53"/>
          <p:cNvCxnSpPr/>
          <p:nvPr/>
        </p:nvCxnSpPr>
        <p:spPr>
          <a:xfrm flipH="1">
            <a:off x="5370297" y="5183841"/>
            <a:ext cx="614" cy="30366"/>
          </a:xfrm>
          <a:prstGeom prst="straightConnector1">
            <a:avLst/>
          </a:prstGeom>
          <a:noFill/>
          <a:ln cap="flat" cmpd="sng" w="19050">
            <a:solidFill>
              <a:srgbClr val="AAAAAA"/>
            </a:solidFill>
            <a:prstDash val="solid"/>
            <a:miter lim="800000"/>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52"/>
          <p:cNvSpPr/>
          <p:nvPr/>
        </p:nvSpPr>
        <p:spPr>
          <a:xfrm>
            <a:off x="558396" y="2708920"/>
            <a:ext cx="8782050" cy="8640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46" name="Google Shape;2446;p152"/>
          <p:cNvGrpSpPr/>
          <p:nvPr/>
        </p:nvGrpSpPr>
        <p:grpSpPr>
          <a:xfrm>
            <a:off x="559817" y="1428745"/>
            <a:ext cx="8783192" cy="215444"/>
            <a:chOff x="559817" y="2136914"/>
            <a:chExt cx="8783192" cy="215444"/>
          </a:xfrm>
        </p:grpSpPr>
        <p:sp>
          <p:nvSpPr>
            <p:cNvPr id="2447" name="Google Shape;2447;p1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48" name="Google Shape;2448;p15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49" name="Google Shape;2449;p152"/>
          <p:cNvSpPr/>
          <p:nvPr/>
        </p:nvSpPr>
        <p:spPr>
          <a:xfrm>
            <a:off x="711201" y="1772816"/>
            <a:ext cx="8632824" cy="84816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FF0000"/>
              </a:buClr>
              <a:buSzPts val="1300"/>
              <a:buChar char="‣"/>
            </a:pPr>
            <a:r>
              <a:rPr b="1" lang="en-US" sz="1300">
                <a:solidFill>
                  <a:srgbClr val="FF0000"/>
                </a:solidFill>
              </a:rPr>
              <a:t>list indexing과 달리, 다차원 배열일 때 콤마(,)로 차원을 구분하여 접근할 수 있다. 콤마로 구분된 차원을 축(axis)이라고 한다. b는 2차원 배열이므로 행렬로 생각할 수 있다. 1행 2열의 값은 전 페이지처럼 접근할 수 있다.</a:t>
            </a:r>
            <a:endParaRPr b="1">
              <a:solidFill>
                <a:srgbClr val="FF0000"/>
              </a:solidFill>
            </a:endParaRPr>
          </a:p>
          <a:p>
            <a:pPr indent="-182563" lvl="0" marL="182563" marR="0" rtl="0" algn="l">
              <a:spcBef>
                <a:spcPts val="800"/>
              </a:spcBef>
              <a:spcAft>
                <a:spcPts val="0"/>
              </a:spcAft>
              <a:buClr>
                <a:srgbClr val="FF0000"/>
              </a:buClr>
              <a:buSzPts val="1300"/>
              <a:buChar char="‣"/>
            </a:pPr>
            <a:r>
              <a:rPr b="1" lang="en-US" sz="1300">
                <a:solidFill>
                  <a:srgbClr val="FF0000"/>
                </a:solidFill>
              </a:rPr>
              <a:t>또한 아래처럼 접근할 수도 있다.</a:t>
            </a:r>
            <a:endParaRPr b="1">
              <a:solidFill>
                <a:srgbClr val="FF0000"/>
              </a:solidFill>
            </a:endParaRPr>
          </a:p>
        </p:txBody>
      </p:sp>
      <p:grpSp>
        <p:nvGrpSpPr>
          <p:cNvPr id="2450" name="Google Shape;2450;p152"/>
          <p:cNvGrpSpPr/>
          <p:nvPr/>
        </p:nvGrpSpPr>
        <p:grpSpPr>
          <a:xfrm>
            <a:off x="450000" y="450000"/>
            <a:ext cx="9018000" cy="276999"/>
            <a:chOff x="450000" y="450000"/>
            <a:chExt cx="9018000" cy="276999"/>
          </a:xfrm>
        </p:grpSpPr>
        <p:sp>
          <p:nvSpPr>
            <p:cNvPr id="2451" name="Google Shape;2451;p1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452" name="Google Shape;2452;p1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453" name="Google Shape;2453;p152"/>
          <p:cNvPicPr preferRelativeResize="0"/>
          <p:nvPr/>
        </p:nvPicPr>
        <p:blipFill rotWithShape="1">
          <a:blip r:embed="rId3">
            <a:alphaModFix/>
          </a:blip>
          <a:srcRect b="0" l="0" r="14280" t="0"/>
          <a:stretch/>
        </p:blipFill>
        <p:spPr>
          <a:xfrm>
            <a:off x="711201" y="2820160"/>
            <a:ext cx="8488683" cy="64055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53"/>
          <p:cNvSpPr/>
          <p:nvPr/>
        </p:nvSpPr>
        <p:spPr>
          <a:xfrm>
            <a:off x="558396" y="2246904"/>
            <a:ext cx="8782050" cy="2118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60" name="Google Shape;2460;p153"/>
          <p:cNvGrpSpPr/>
          <p:nvPr/>
        </p:nvGrpSpPr>
        <p:grpSpPr>
          <a:xfrm>
            <a:off x="559817" y="1428745"/>
            <a:ext cx="8783192" cy="215444"/>
            <a:chOff x="559817" y="2136914"/>
            <a:chExt cx="8783192" cy="215444"/>
          </a:xfrm>
        </p:grpSpPr>
        <p:sp>
          <p:nvSpPr>
            <p:cNvPr id="2461" name="Google Shape;2461;p1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62" name="Google Shape;2462;p15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63" name="Google Shape;2463;p153"/>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배열의 원소를 가져올 수 있을 뿐만 아니라 아래와 같이 해당되는 인덱스의 값도 변경할 수 있다.</a:t>
            </a:r>
            <a:endParaRPr/>
          </a:p>
        </p:txBody>
      </p:sp>
      <p:grpSp>
        <p:nvGrpSpPr>
          <p:cNvPr id="2464" name="Google Shape;2464;p153"/>
          <p:cNvGrpSpPr/>
          <p:nvPr/>
        </p:nvGrpSpPr>
        <p:grpSpPr>
          <a:xfrm>
            <a:off x="450000" y="450000"/>
            <a:ext cx="9018000" cy="276999"/>
            <a:chOff x="450000" y="450000"/>
            <a:chExt cx="9018000" cy="276999"/>
          </a:xfrm>
        </p:grpSpPr>
        <p:sp>
          <p:nvSpPr>
            <p:cNvPr id="2465" name="Google Shape;2465;p1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466" name="Google Shape;2466;p1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467" name="Google Shape;2467;p153"/>
          <p:cNvPicPr preferRelativeResize="0"/>
          <p:nvPr/>
        </p:nvPicPr>
        <p:blipFill rotWithShape="1">
          <a:blip r:embed="rId3">
            <a:alphaModFix/>
          </a:blip>
          <a:srcRect b="0" l="0" r="14280" t="0"/>
          <a:stretch/>
        </p:blipFill>
        <p:spPr>
          <a:xfrm>
            <a:off x="711201" y="2376127"/>
            <a:ext cx="8488683" cy="186276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154"/>
          <p:cNvSpPr/>
          <p:nvPr/>
        </p:nvSpPr>
        <p:spPr>
          <a:xfrm>
            <a:off x="558396" y="3068960"/>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74" name="Google Shape;2474;p154"/>
          <p:cNvGrpSpPr/>
          <p:nvPr/>
        </p:nvGrpSpPr>
        <p:grpSpPr>
          <a:xfrm>
            <a:off x="559817" y="1428745"/>
            <a:ext cx="8783192" cy="215444"/>
            <a:chOff x="559817" y="2136914"/>
            <a:chExt cx="8783192" cy="215444"/>
          </a:xfrm>
        </p:grpSpPr>
        <p:sp>
          <p:nvSpPr>
            <p:cNvPr id="2475" name="Google Shape;2475;p1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76" name="Google Shape;2476;p15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77" name="Google Shape;2477;p154"/>
          <p:cNvSpPr/>
          <p:nvPr/>
        </p:nvSpPr>
        <p:spPr>
          <a:xfrm>
            <a:off x="711201" y="1772816"/>
            <a:ext cx="8632824" cy="1253402"/>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1차원 배열에서 여러 개의 원소를 선택하려면 다음과 같이 저장한다.</a:t>
            </a:r>
            <a:endParaRPr/>
          </a:p>
          <a:p>
            <a:pPr indent="-182563" lvl="0" marL="182563" marR="0" rtl="0" algn="l">
              <a:spcBef>
                <a:spcPts val="800"/>
              </a:spcBef>
              <a:spcAft>
                <a:spcPts val="0"/>
              </a:spcAft>
              <a:buClr>
                <a:srgbClr val="FF0000"/>
              </a:buClr>
              <a:buSzPts val="1300"/>
              <a:buFont typeface="Arial"/>
              <a:buChar char="‣"/>
            </a:pPr>
            <a:r>
              <a:rPr lang="en-US" sz="1300">
                <a:solidFill>
                  <a:srgbClr val="FF0000"/>
                </a:solidFill>
                <a:latin typeface="Arial"/>
                <a:ea typeface="Arial"/>
                <a:cs typeface="Arial"/>
                <a:sym typeface="Arial"/>
              </a:rPr>
              <a:t>바깥쪽의 대괄호는 인덱싱의 대괄호이고, 안쪽의 대괄호는 리스트의 대괄호이다.</a:t>
            </a:r>
            <a:endParaRPr>
              <a:solidFill>
                <a:srgbClr val="FF0000"/>
              </a:solidFil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배열명[[위치1, 위치2, ..., 위치 n]]</a:t>
            </a:r>
            <a:endParaRPr/>
          </a:p>
        </p:txBody>
      </p:sp>
      <p:grpSp>
        <p:nvGrpSpPr>
          <p:cNvPr id="2478" name="Google Shape;2478;p154"/>
          <p:cNvGrpSpPr/>
          <p:nvPr/>
        </p:nvGrpSpPr>
        <p:grpSpPr>
          <a:xfrm>
            <a:off x="450000" y="450000"/>
            <a:ext cx="9018000" cy="276999"/>
            <a:chOff x="450000" y="450000"/>
            <a:chExt cx="9018000" cy="276999"/>
          </a:xfrm>
        </p:grpSpPr>
        <p:sp>
          <p:nvSpPr>
            <p:cNvPr id="2479" name="Google Shape;2479;p1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480" name="Google Shape;2480;p1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481" name="Google Shape;2481;p154"/>
          <p:cNvPicPr preferRelativeResize="0"/>
          <p:nvPr/>
        </p:nvPicPr>
        <p:blipFill rotWithShape="1">
          <a:blip r:embed="rId3">
            <a:alphaModFix/>
          </a:blip>
          <a:srcRect b="0" l="0" r="14280" t="0"/>
          <a:stretch/>
        </p:blipFill>
        <p:spPr>
          <a:xfrm>
            <a:off x="711201" y="3154845"/>
            <a:ext cx="8488683" cy="670005"/>
          </a:xfrm>
          <a:prstGeom prst="rect">
            <a:avLst/>
          </a:prstGeom>
          <a:noFill/>
          <a:ln cap="flat" cmpd="sng" w="9525">
            <a:solidFill>
              <a:srgbClr val="F2F2F2"/>
            </a:solidFill>
            <a:prstDash val="solid"/>
            <a:round/>
            <a:headEnd len="sm" w="sm" type="none"/>
            <a:tailEnd len="sm" w="sm" type="none"/>
          </a:ln>
        </p:spPr>
      </p:pic>
      <p:grpSp>
        <p:nvGrpSpPr>
          <p:cNvPr id="2482" name="Google Shape;2482;p154"/>
          <p:cNvGrpSpPr/>
          <p:nvPr/>
        </p:nvGrpSpPr>
        <p:grpSpPr>
          <a:xfrm>
            <a:off x="557644" y="4013690"/>
            <a:ext cx="8782050" cy="711454"/>
            <a:chOff x="557644" y="5085182"/>
            <a:chExt cx="8782050" cy="711454"/>
          </a:xfrm>
        </p:grpSpPr>
        <p:sp>
          <p:nvSpPr>
            <p:cNvPr id="2483" name="Google Shape;2483;p154"/>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484" name="Google Shape;2484;p154"/>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485" name="Google Shape;2485;p15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sp>
          <p:nvSpPr>
            <p:cNvPr id="2486" name="Google Shape;2486;p15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1차원 배열 a1에서 1, 3, 4의 위치에 있는 원소 10, 30, 40을 가져왔다.</a:t>
              </a:r>
              <a:endParaRPr/>
            </a:p>
          </p:txBody>
        </p:sp>
      </p:grpSp>
      <p:sp>
        <p:nvSpPr>
          <p:cNvPr id="2487" name="Google Shape;2487;p154"/>
          <p:cNvSpPr/>
          <p:nvPr/>
        </p:nvSpPr>
        <p:spPr>
          <a:xfrm>
            <a:off x="2367750" y="3312544"/>
            <a:ext cx="4824536" cy="17983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55"/>
          <p:cNvSpPr/>
          <p:nvPr/>
        </p:nvSpPr>
        <p:spPr>
          <a:xfrm>
            <a:off x="558396" y="3212976"/>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94" name="Google Shape;2494;p155"/>
          <p:cNvGrpSpPr/>
          <p:nvPr/>
        </p:nvGrpSpPr>
        <p:grpSpPr>
          <a:xfrm>
            <a:off x="559817" y="1428745"/>
            <a:ext cx="8783192" cy="215444"/>
            <a:chOff x="559817" y="2136914"/>
            <a:chExt cx="8783192" cy="215444"/>
          </a:xfrm>
        </p:grpSpPr>
        <p:sp>
          <p:nvSpPr>
            <p:cNvPr id="2495" name="Google Shape;2495;p1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96" name="Google Shape;2496;p15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497" name="Google Shape;2497;p155"/>
          <p:cNvSpPr/>
          <p:nvPr/>
        </p:nvSpPr>
        <p:spPr>
          <a:xfrm>
            <a:off x="711201" y="1772816"/>
            <a:ext cx="8632824"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전 슬라이드에서 간단하게 보았지만, 2차원 배열에서 특정 위치의 원소를 선택하려면 아래와 같이 행과 열의 위치를 지정한다.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배열명[행_위치, 열_위치]</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만약, '열_위치'없이 '배열명[행_위치]'만 입력하면 지정한 행 전체가 선택된다. 아래는 2차원 배열에서 인덱싱으로 특정 원소를 선택해서 가져오는 방법이다.</a:t>
            </a:r>
            <a:endParaRPr/>
          </a:p>
        </p:txBody>
      </p:sp>
      <p:grpSp>
        <p:nvGrpSpPr>
          <p:cNvPr id="2498" name="Google Shape;2498;p155"/>
          <p:cNvGrpSpPr/>
          <p:nvPr/>
        </p:nvGrpSpPr>
        <p:grpSpPr>
          <a:xfrm>
            <a:off x="450000" y="450000"/>
            <a:ext cx="9018000" cy="276999"/>
            <a:chOff x="450000" y="450000"/>
            <a:chExt cx="9018000" cy="276999"/>
          </a:xfrm>
        </p:grpSpPr>
        <p:sp>
          <p:nvSpPr>
            <p:cNvPr id="2499" name="Google Shape;2499;p1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00" name="Google Shape;2500;p1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501" name="Google Shape;2501;p155"/>
          <p:cNvPicPr preferRelativeResize="0"/>
          <p:nvPr/>
        </p:nvPicPr>
        <p:blipFill rotWithShape="1">
          <a:blip r:embed="rId3">
            <a:alphaModFix/>
          </a:blip>
          <a:srcRect b="0" l="0" r="14280" t="0"/>
          <a:stretch/>
        </p:blipFill>
        <p:spPr>
          <a:xfrm>
            <a:off x="711201" y="3334327"/>
            <a:ext cx="8488683" cy="103077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56"/>
          <p:cNvSpPr/>
          <p:nvPr/>
        </p:nvSpPr>
        <p:spPr>
          <a:xfrm>
            <a:off x="558396" y="2115604"/>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08" name="Google Shape;2508;p156"/>
          <p:cNvGrpSpPr/>
          <p:nvPr/>
        </p:nvGrpSpPr>
        <p:grpSpPr>
          <a:xfrm>
            <a:off x="559817" y="1428745"/>
            <a:ext cx="8783192" cy="215444"/>
            <a:chOff x="559817" y="2136914"/>
            <a:chExt cx="8783192" cy="215444"/>
          </a:xfrm>
        </p:grpSpPr>
        <p:sp>
          <p:nvSpPr>
            <p:cNvPr id="2509" name="Google Shape;2509;p1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0" name="Google Shape;2510;p15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511" name="Google Shape;2511;p156"/>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배열 a2에서 '행_위치'가 0이고, '열_위치'가 2인 원소를 선택해서 가져오려면 아래와 같이 한다.</a:t>
            </a:r>
            <a:endParaRPr/>
          </a:p>
        </p:txBody>
      </p:sp>
      <p:grpSp>
        <p:nvGrpSpPr>
          <p:cNvPr id="2512" name="Google Shape;2512;p156"/>
          <p:cNvGrpSpPr/>
          <p:nvPr/>
        </p:nvGrpSpPr>
        <p:grpSpPr>
          <a:xfrm>
            <a:off x="450000" y="450000"/>
            <a:ext cx="9018000" cy="276999"/>
            <a:chOff x="450000" y="450000"/>
            <a:chExt cx="9018000" cy="276999"/>
          </a:xfrm>
        </p:grpSpPr>
        <p:sp>
          <p:nvSpPr>
            <p:cNvPr id="2513" name="Google Shape;2513;p1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14" name="Google Shape;2514;p1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515" name="Google Shape;2515;p156"/>
          <p:cNvPicPr preferRelativeResize="0"/>
          <p:nvPr/>
        </p:nvPicPr>
        <p:blipFill rotWithShape="1">
          <a:blip r:embed="rId3">
            <a:alphaModFix/>
          </a:blip>
          <a:srcRect b="0" l="0" r="14280" t="0"/>
          <a:stretch/>
        </p:blipFill>
        <p:spPr>
          <a:xfrm>
            <a:off x="711201" y="2225170"/>
            <a:ext cx="8488683" cy="647917"/>
          </a:xfrm>
          <a:prstGeom prst="rect">
            <a:avLst/>
          </a:prstGeom>
          <a:noFill/>
          <a:ln cap="flat" cmpd="sng" w="9525">
            <a:solidFill>
              <a:srgbClr val="F2F2F2"/>
            </a:solidFill>
            <a:prstDash val="solid"/>
            <a:round/>
            <a:headEnd len="sm" w="sm" type="none"/>
            <a:tailEnd len="sm" w="sm" type="none"/>
          </a:ln>
        </p:spPr>
      </p:pic>
      <p:sp>
        <p:nvSpPr>
          <p:cNvPr id="2516" name="Google Shape;2516;p156"/>
          <p:cNvSpPr/>
          <p:nvPr/>
        </p:nvSpPr>
        <p:spPr>
          <a:xfrm>
            <a:off x="558924" y="3506882"/>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17" name="Google Shape;2517;p156"/>
          <p:cNvPicPr preferRelativeResize="0"/>
          <p:nvPr/>
        </p:nvPicPr>
        <p:blipFill rotWithShape="1">
          <a:blip r:embed="rId4">
            <a:alphaModFix/>
          </a:blip>
          <a:srcRect b="0" l="0" r="14280" t="0"/>
          <a:stretch/>
        </p:blipFill>
        <p:spPr>
          <a:xfrm>
            <a:off x="711201" y="3636127"/>
            <a:ext cx="8488683" cy="1038140"/>
          </a:xfrm>
          <a:prstGeom prst="rect">
            <a:avLst/>
          </a:prstGeom>
          <a:noFill/>
          <a:ln cap="flat" cmpd="sng" w="9525">
            <a:solidFill>
              <a:srgbClr val="F2F2F2"/>
            </a:solidFill>
            <a:prstDash val="solid"/>
            <a:round/>
            <a:headEnd len="sm" w="sm" type="none"/>
            <a:tailEnd len="sm" w="sm" type="none"/>
          </a:ln>
        </p:spPr>
      </p:pic>
      <p:sp>
        <p:nvSpPr>
          <p:cNvPr id="2518" name="Google Shape;2518;p156"/>
          <p:cNvSpPr/>
          <p:nvPr/>
        </p:nvSpPr>
        <p:spPr>
          <a:xfrm>
            <a:off x="711201" y="3109854"/>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아래처럼 2차원 배열의 행과 열의 위치를 지정해서 원소를 선택한 후 값을 변경할 수도 있다.</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157"/>
          <p:cNvSpPr/>
          <p:nvPr/>
        </p:nvSpPr>
        <p:spPr>
          <a:xfrm>
            <a:off x="558396" y="2115604"/>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25" name="Google Shape;2525;p157"/>
          <p:cNvGrpSpPr/>
          <p:nvPr/>
        </p:nvGrpSpPr>
        <p:grpSpPr>
          <a:xfrm>
            <a:off x="559817" y="1428745"/>
            <a:ext cx="8783192" cy="215444"/>
            <a:chOff x="559817" y="2136914"/>
            <a:chExt cx="8783192" cy="215444"/>
          </a:xfrm>
        </p:grpSpPr>
        <p:sp>
          <p:nvSpPr>
            <p:cNvPr id="2526" name="Google Shape;2526;p1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27" name="Google Shape;2527;p15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528" name="Google Shape;2528;p157"/>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배열에서 '행_위치'를 지정해서 행 전체를 가져오는 방법을 아래에서 보여주고 있다.</a:t>
            </a:r>
            <a:endParaRPr/>
          </a:p>
        </p:txBody>
      </p:sp>
      <p:grpSp>
        <p:nvGrpSpPr>
          <p:cNvPr id="2529" name="Google Shape;2529;p157"/>
          <p:cNvGrpSpPr/>
          <p:nvPr/>
        </p:nvGrpSpPr>
        <p:grpSpPr>
          <a:xfrm>
            <a:off x="450000" y="450000"/>
            <a:ext cx="9018000" cy="276999"/>
            <a:chOff x="450000" y="450000"/>
            <a:chExt cx="9018000" cy="276999"/>
          </a:xfrm>
        </p:grpSpPr>
        <p:sp>
          <p:nvSpPr>
            <p:cNvPr id="2530" name="Google Shape;2530;p1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31" name="Google Shape;2531;p1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532" name="Google Shape;2532;p157"/>
          <p:cNvSpPr/>
          <p:nvPr/>
        </p:nvSpPr>
        <p:spPr>
          <a:xfrm>
            <a:off x="558924" y="3506882"/>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33" name="Google Shape;2533;p157"/>
          <p:cNvPicPr preferRelativeResize="0"/>
          <p:nvPr/>
        </p:nvPicPr>
        <p:blipFill rotWithShape="1">
          <a:blip r:embed="rId3">
            <a:alphaModFix/>
          </a:blip>
          <a:srcRect b="0" l="0" r="14280" t="0"/>
          <a:stretch/>
        </p:blipFill>
        <p:spPr>
          <a:xfrm>
            <a:off x="711201" y="2224767"/>
            <a:ext cx="8488683" cy="640554"/>
          </a:xfrm>
          <a:prstGeom prst="rect">
            <a:avLst/>
          </a:prstGeom>
          <a:noFill/>
          <a:ln cap="flat" cmpd="sng" w="9525">
            <a:solidFill>
              <a:srgbClr val="F2F2F2"/>
            </a:solidFill>
            <a:prstDash val="solid"/>
            <a:round/>
            <a:headEnd len="sm" w="sm" type="none"/>
            <a:tailEnd len="sm" w="sm" type="none"/>
          </a:ln>
        </p:spPr>
      </p:pic>
      <p:pic>
        <p:nvPicPr>
          <p:cNvPr id="2534" name="Google Shape;2534;p157"/>
          <p:cNvPicPr preferRelativeResize="0"/>
          <p:nvPr/>
        </p:nvPicPr>
        <p:blipFill rotWithShape="1">
          <a:blip r:embed="rId4">
            <a:alphaModFix/>
          </a:blip>
          <a:srcRect b="0" l="0" r="14280" t="0"/>
          <a:stretch/>
        </p:blipFill>
        <p:spPr>
          <a:xfrm>
            <a:off x="711201" y="3643246"/>
            <a:ext cx="8488683" cy="1023415"/>
          </a:xfrm>
          <a:prstGeom prst="rect">
            <a:avLst/>
          </a:prstGeom>
          <a:noFill/>
          <a:ln cap="flat" cmpd="sng" w="9525">
            <a:solidFill>
              <a:srgbClr val="F2F2F2"/>
            </a:solidFill>
            <a:prstDash val="solid"/>
            <a:round/>
            <a:headEnd len="sm" w="sm" type="none"/>
            <a:tailEnd len="sm" w="sm" type="none"/>
          </a:ln>
        </p:spPr>
      </p:pic>
      <p:sp>
        <p:nvSpPr>
          <p:cNvPr id="2535" name="Google Shape;2535;p157"/>
          <p:cNvSpPr/>
          <p:nvPr/>
        </p:nvSpPr>
        <p:spPr>
          <a:xfrm>
            <a:off x="711201" y="310759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배열의 특정 행을 지정해서 행 전체를 아래처럼 변경할 수도 있다.</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grpSp>
        <p:nvGrpSpPr>
          <p:cNvPr id="2541" name="Google Shape;2541;p158"/>
          <p:cNvGrpSpPr/>
          <p:nvPr/>
        </p:nvGrpSpPr>
        <p:grpSpPr>
          <a:xfrm>
            <a:off x="559817" y="1428745"/>
            <a:ext cx="8783192" cy="215444"/>
            <a:chOff x="559817" y="2136914"/>
            <a:chExt cx="8783192" cy="215444"/>
          </a:xfrm>
        </p:grpSpPr>
        <p:sp>
          <p:nvSpPr>
            <p:cNvPr id="2542" name="Google Shape;2542;p1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43" name="Google Shape;2543;p15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인덱싱</a:t>
              </a:r>
              <a:endParaRPr/>
            </a:p>
          </p:txBody>
        </p:sp>
      </p:grpSp>
      <p:sp>
        <p:nvSpPr>
          <p:cNvPr id="2544" name="Google Shape;2544;p158"/>
          <p:cNvSpPr/>
          <p:nvPr/>
        </p:nvSpPr>
        <p:spPr>
          <a:xfrm>
            <a:off x="711201" y="1772816"/>
            <a:ext cx="8632824" cy="427987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배열의 여러 원소를 선택하기 위해서는 아래와 같이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배열명[[행_위치1,행_위치2,...,행_위치n], [열_위치1,열_위치2,...,열_위치n]]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아래는 2차원 배열에서 행과 열의 위치를 지정해 여러 원소를 선택하는 예이다.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위에서는 a2에서 (0,0)위치의 원소인 10과 (2,1) 위치의 원소 55를 선택한 것이다.</a:t>
            </a:r>
            <a:endParaRPr/>
          </a:p>
        </p:txBody>
      </p:sp>
      <p:grpSp>
        <p:nvGrpSpPr>
          <p:cNvPr id="2545" name="Google Shape;2545;p158"/>
          <p:cNvGrpSpPr/>
          <p:nvPr/>
        </p:nvGrpSpPr>
        <p:grpSpPr>
          <a:xfrm>
            <a:off x="450000" y="450000"/>
            <a:ext cx="9018000" cy="276999"/>
            <a:chOff x="450000" y="450000"/>
            <a:chExt cx="9018000" cy="276999"/>
          </a:xfrm>
        </p:grpSpPr>
        <p:sp>
          <p:nvSpPr>
            <p:cNvPr id="2546" name="Google Shape;2546;p1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47" name="Google Shape;2547;p1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548" name="Google Shape;2548;p158"/>
          <p:cNvSpPr/>
          <p:nvPr/>
        </p:nvSpPr>
        <p:spPr>
          <a:xfrm>
            <a:off x="558924" y="2852936"/>
            <a:ext cx="8782050" cy="18722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49" name="Google Shape;2549;p158"/>
          <p:cNvPicPr preferRelativeResize="0"/>
          <p:nvPr/>
        </p:nvPicPr>
        <p:blipFill rotWithShape="1">
          <a:blip r:embed="rId3">
            <a:alphaModFix/>
          </a:blip>
          <a:srcRect b="0" l="0" r="14280" t="0"/>
          <a:stretch/>
        </p:blipFill>
        <p:spPr>
          <a:xfrm>
            <a:off x="711201" y="2957811"/>
            <a:ext cx="8488683" cy="1641881"/>
          </a:xfrm>
          <a:prstGeom prst="rect">
            <a:avLst/>
          </a:prstGeom>
          <a:noFill/>
          <a:ln cap="flat" cmpd="sng" w="9525">
            <a:solidFill>
              <a:srgbClr val="F2F2F2"/>
            </a:solidFill>
            <a:prstDash val="solid"/>
            <a:round/>
            <a:headEnd len="sm" w="sm" type="none"/>
            <a:tailEnd len="sm" w="sm" type="none"/>
          </a:ln>
        </p:spPr>
      </p:pic>
      <p:grpSp>
        <p:nvGrpSpPr>
          <p:cNvPr id="2550" name="Google Shape;2550;p158"/>
          <p:cNvGrpSpPr/>
          <p:nvPr/>
        </p:nvGrpSpPr>
        <p:grpSpPr>
          <a:xfrm>
            <a:off x="557644" y="4805778"/>
            <a:ext cx="8782050" cy="711454"/>
            <a:chOff x="557644" y="5085182"/>
            <a:chExt cx="8782050" cy="711454"/>
          </a:xfrm>
        </p:grpSpPr>
        <p:sp>
          <p:nvSpPr>
            <p:cNvPr id="2551" name="Google Shape;2551;p158"/>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52" name="Google Shape;2552;p158"/>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553" name="Google Shape;2553;p15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a:t>
              </a:r>
              <a:endParaRPr b="1" sz="1300">
                <a:solidFill>
                  <a:srgbClr val="262626"/>
                </a:solidFill>
                <a:latin typeface="Arial"/>
                <a:ea typeface="Arial"/>
                <a:cs typeface="Arial"/>
                <a:sym typeface="Arial"/>
              </a:endParaRPr>
            </a:p>
          </p:txBody>
        </p:sp>
        <p:sp>
          <p:nvSpPr>
            <p:cNvPr id="2554" name="Google Shape;2554;p15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먼저 행을 뽑을 경우 [10, 20, 30]와 [45, 55, 65]]에서 열을 뽑게 되면 10과 55</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grpSp>
        <p:nvGrpSpPr>
          <p:cNvPr id="2560" name="Google Shape;2560;p159"/>
          <p:cNvGrpSpPr/>
          <p:nvPr/>
        </p:nvGrpSpPr>
        <p:grpSpPr>
          <a:xfrm>
            <a:off x="559817" y="1428745"/>
            <a:ext cx="8783192" cy="215444"/>
            <a:chOff x="559817" y="2136914"/>
            <a:chExt cx="8783192" cy="215444"/>
          </a:xfrm>
        </p:grpSpPr>
        <p:sp>
          <p:nvSpPr>
            <p:cNvPr id="2561" name="Google Shape;2561;p1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62" name="Google Shape;2562;p15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조건을 지정해 배열을 선택</a:t>
              </a:r>
              <a:endParaRPr/>
            </a:p>
          </p:txBody>
        </p:sp>
      </p:grpSp>
      <p:sp>
        <p:nvSpPr>
          <p:cNvPr id="2563" name="Google Shape;2563;p159"/>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배열명[조건]</a:t>
            </a:r>
            <a:endParaRPr/>
          </a:p>
        </p:txBody>
      </p:sp>
      <p:grpSp>
        <p:nvGrpSpPr>
          <p:cNvPr id="2564" name="Google Shape;2564;p159"/>
          <p:cNvGrpSpPr/>
          <p:nvPr/>
        </p:nvGrpSpPr>
        <p:grpSpPr>
          <a:xfrm>
            <a:off x="450000" y="450000"/>
            <a:ext cx="9018000" cy="276999"/>
            <a:chOff x="450000" y="450000"/>
            <a:chExt cx="9018000" cy="276999"/>
          </a:xfrm>
        </p:grpSpPr>
        <p:sp>
          <p:nvSpPr>
            <p:cNvPr id="2565" name="Google Shape;2565;p15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66" name="Google Shape;2566;p15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567" name="Google Shape;2567;p159"/>
          <p:cNvSpPr/>
          <p:nvPr/>
        </p:nvSpPr>
        <p:spPr>
          <a:xfrm>
            <a:off x="558924" y="2204864"/>
            <a:ext cx="8782050" cy="21708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68" name="Google Shape;2568;p159"/>
          <p:cNvGrpSpPr/>
          <p:nvPr/>
        </p:nvGrpSpPr>
        <p:grpSpPr>
          <a:xfrm>
            <a:off x="557644" y="4445737"/>
            <a:ext cx="8782050" cy="1215511"/>
            <a:chOff x="557644" y="5085181"/>
            <a:chExt cx="8782050" cy="1215511"/>
          </a:xfrm>
        </p:grpSpPr>
        <p:sp>
          <p:nvSpPr>
            <p:cNvPr id="2569" name="Google Shape;2569;p159"/>
            <p:cNvSpPr/>
            <p:nvPr/>
          </p:nvSpPr>
          <p:spPr>
            <a:xfrm>
              <a:off x="557644" y="5085181"/>
              <a:ext cx="8782050" cy="12155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70" name="Google Shape;2570;p15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571" name="Google Shape;2571;p15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19</a:t>
              </a:r>
              <a:endParaRPr b="1" sz="1300">
                <a:solidFill>
                  <a:srgbClr val="262626"/>
                </a:solidFill>
                <a:latin typeface="Arial"/>
                <a:ea typeface="Arial"/>
                <a:cs typeface="Arial"/>
                <a:sym typeface="Arial"/>
              </a:endParaRPr>
            </a:p>
          </p:txBody>
        </p:sp>
        <p:sp>
          <p:nvSpPr>
            <p:cNvPr id="2572" name="Google Shape;2572;p15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'a&gt;3' 조건과 부합하는 원소만 가져 온다.</a:t>
              </a:r>
              <a:endParaRPr/>
            </a:p>
          </p:txBody>
        </p:sp>
      </p:grpSp>
      <p:pic>
        <p:nvPicPr>
          <p:cNvPr descr="Byte - Free electronics icons" id="2573" name="Google Shape;2573;p159"/>
          <p:cNvPicPr preferRelativeResize="0"/>
          <p:nvPr/>
        </p:nvPicPr>
        <p:blipFill rotWithShape="1">
          <a:blip r:embed="rId3">
            <a:alphaModFix/>
          </a:blip>
          <a:srcRect b="-5938" l="13871" r="14480" t="-7084"/>
          <a:stretch/>
        </p:blipFill>
        <p:spPr>
          <a:xfrm>
            <a:off x="659810" y="5079038"/>
            <a:ext cx="295715" cy="236991"/>
          </a:xfrm>
          <a:prstGeom prst="rect">
            <a:avLst/>
          </a:prstGeom>
          <a:noFill/>
          <a:ln>
            <a:noFill/>
          </a:ln>
        </p:spPr>
      </p:pic>
      <p:sp>
        <p:nvSpPr>
          <p:cNvPr id="2574" name="Google Shape;2574;p159"/>
          <p:cNvSpPr txBox="1"/>
          <p:nvPr/>
        </p:nvSpPr>
        <p:spPr>
          <a:xfrm>
            <a:off x="918591" y="505630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20</a:t>
            </a:r>
            <a:endParaRPr b="1" sz="1300">
              <a:solidFill>
                <a:srgbClr val="262626"/>
              </a:solidFill>
              <a:latin typeface="Arial"/>
              <a:ea typeface="Arial"/>
              <a:cs typeface="Arial"/>
              <a:sym typeface="Arial"/>
            </a:endParaRPr>
          </a:p>
        </p:txBody>
      </p:sp>
      <p:sp>
        <p:nvSpPr>
          <p:cNvPr id="2575" name="Google Shape;2575;p159"/>
          <p:cNvSpPr txBox="1"/>
          <p:nvPr/>
        </p:nvSpPr>
        <p:spPr>
          <a:xfrm>
            <a:off x="1019231" y="539120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짝수인 수만 가져 온다.</a:t>
            </a:r>
            <a:endParaRPr/>
          </a:p>
        </p:txBody>
      </p:sp>
      <p:pic>
        <p:nvPicPr>
          <p:cNvPr id="2576" name="Google Shape;2576;p159"/>
          <p:cNvPicPr preferRelativeResize="0"/>
          <p:nvPr/>
        </p:nvPicPr>
        <p:blipFill rotWithShape="1">
          <a:blip r:embed="rId4">
            <a:alphaModFix/>
          </a:blip>
          <a:srcRect b="0" l="0" r="14280" t="0"/>
          <a:stretch/>
        </p:blipFill>
        <p:spPr>
          <a:xfrm>
            <a:off x="711201" y="2364448"/>
            <a:ext cx="8488683" cy="183331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60"/>
          <p:cNvSpPr/>
          <p:nvPr/>
        </p:nvSpPr>
        <p:spPr>
          <a:xfrm>
            <a:off x="558924" y="3717032"/>
            <a:ext cx="8782050" cy="1225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3" name="Google Shape;2583;p160"/>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배열의 슬라이싱</a:t>
            </a:r>
            <a:endParaRPr sz="2400">
              <a:solidFill>
                <a:srgbClr val="0C0C0C"/>
              </a:solidFill>
              <a:latin typeface="Arial"/>
              <a:ea typeface="Arial"/>
              <a:cs typeface="Arial"/>
              <a:sym typeface="Arial"/>
            </a:endParaRPr>
          </a:p>
        </p:txBody>
      </p:sp>
      <p:grpSp>
        <p:nvGrpSpPr>
          <p:cNvPr id="2584" name="Google Shape;2584;p160"/>
          <p:cNvGrpSpPr/>
          <p:nvPr/>
        </p:nvGrpSpPr>
        <p:grpSpPr>
          <a:xfrm>
            <a:off x="559817" y="1913751"/>
            <a:ext cx="8783192" cy="435129"/>
            <a:chOff x="559817" y="2148284"/>
            <a:chExt cx="8783192" cy="435129"/>
          </a:xfrm>
        </p:grpSpPr>
        <p:sp>
          <p:nvSpPr>
            <p:cNvPr id="2585" name="Google Shape;2585;p1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86" name="Google Shape;2586;p160"/>
            <p:cNvSpPr/>
            <p:nvPr/>
          </p:nvSpPr>
          <p:spPr>
            <a:xfrm>
              <a:off x="712182" y="2152526"/>
              <a:ext cx="8630827"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이제는 인덱싱을 통해 원소 하나를 선택하는 방법이 아닌, 범위를 지정해서 배열의 일부분을 선택하는 슬라이싱을 배워 본다.</a:t>
              </a:r>
              <a:endParaRPr/>
            </a:p>
          </p:txBody>
        </p:sp>
      </p:grpSp>
      <p:sp>
        <p:nvSpPr>
          <p:cNvPr id="2587" name="Google Shape;2587;p160"/>
          <p:cNvSpPr/>
          <p:nvPr/>
        </p:nvSpPr>
        <p:spPr>
          <a:xfrm>
            <a:off x="711201" y="2492896"/>
            <a:ext cx="8632824" cy="115081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1차원 배열의 경우 슬라이싱은 아래처럼 시작과 끝의 위치를 지정한다.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배열[시작_위치:끝_위치]</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만약 시작위치를 지정하지 않으면 시작위치는 0이 되어 범위는 '0~끝 위치-1'이 된다. 끝 위치를 지정하지 않으면 '끝 위치'는 배열의 길이가 되어 범위는 '시작_위치 ~ 배열의 끝'이 된다.</a:t>
            </a:r>
            <a:endParaRPr/>
          </a:p>
        </p:txBody>
      </p:sp>
      <p:grpSp>
        <p:nvGrpSpPr>
          <p:cNvPr id="2588" name="Google Shape;2588;p160"/>
          <p:cNvGrpSpPr/>
          <p:nvPr/>
        </p:nvGrpSpPr>
        <p:grpSpPr>
          <a:xfrm>
            <a:off x="450000" y="450000"/>
            <a:ext cx="9018000" cy="276999"/>
            <a:chOff x="450000" y="450000"/>
            <a:chExt cx="9018000" cy="276999"/>
          </a:xfrm>
        </p:grpSpPr>
        <p:sp>
          <p:nvSpPr>
            <p:cNvPr id="2589" name="Google Shape;2589;p1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590" name="Google Shape;2590;p1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591" name="Google Shape;2591;p160"/>
          <p:cNvPicPr preferRelativeResize="0"/>
          <p:nvPr/>
        </p:nvPicPr>
        <p:blipFill rotWithShape="1">
          <a:blip r:embed="rId3">
            <a:alphaModFix/>
          </a:blip>
          <a:srcRect b="0" l="0" r="14280" t="0"/>
          <a:stretch/>
        </p:blipFill>
        <p:spPr>
          <a:xfrm>
            <a:off x="711201" y="3853948"/>
            <a:ext cx="8488683" cy="93506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grpSp>
        <p:nvGrpSpPr>
          <p:cNvPr id="2597" name="Google Shape;2597;p161"/>
          <p:cNvGrpSpPr/>
          <p:nvPr/>
        </p:nvGrpSpPr>
        <p:grpSpPr>
          <a:xfrm>
            <a:off x="559817" y="1428745"/>
            <a:ext cx="8783192" cy="215444"/>
            <a:chOff x="559817" y="2136914"/>
            <a:chExt cx="8783192" cy="215444"/>
          </a:xfrm>
        </p:grpSpPr>
        <p:sp>
          <p:nvSpPr>
            <p:cNvPr id="2598" name="Google Shape;2598;p1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99" name="Google Shape;2599;p16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슬라이싱</a:t>
              </a:r>
              <a:endParaRPr/>
            </a:p>
          </p:txBody>
        </p:sp>
      </p:grpSp>
      <p:sp>
        <p:nvSpPr>
          <p:cNvPr id="2600" name="Google Shape;2600;p161"/>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아래는 1차원 배열에서 '시작_위치'와 '끝 위치'를 지정하지 않고 슬라이싱을 해 본다.</a:t>
            </a:r>
            <a:endParaRPr/>
          </a:p>
        </p:txBody>
      </p:sp>
      <p:grpSp>
        <p:nvGrpSpPr>
          <p:cNvPr id="2601" name="Google Shape;2601;p161"/>
          <p:cNvGrpSpPr/>
          <p:nvPr/>
        </p:nvGrpSpPr>
        <p:grpSpPr>
          <a:xfrm>
            <a:off x="450000" y="450000"/>
            <a:ext cx="9018000" cy="276999"/>
            <a:chOff x="450000" y="450000"/>
            <a:chExt cx="9018000" cy="276999"/>
          </a:xfrm>
        </p:grpSpPr>
        <p:sp>
          <p:nvSpPr>
            <p:cNvPr id="2602" name="Google Shape;2602;p1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03" name="Google Shape;2603;p1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604" name="Google Shape;2604;p161"/>
          <p:cNvSpPr/>
          <p:nvPr/>
        </p:nvSpPr>
        <p:spPr>
          <a:xfrm>
            <a:off x="558924" y="2204864"/>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05" name="Google Shape;2605;p161"/>
          <p:cNvPicPr preferRelativeResize="0"/>
          <p:nvPr/>
        </p:nvPicPr>
        <p:blipFill rotWithShape="1">
          <a:blip r:embed="rId3">
            <a:alphaModFix/>
          </a:blip>
          <a:srcRect b="0" l="0" r="14280" t="0"/>
          <a:stretch/>
        </p:blipFill>
        <p:spPr>
          <a:xfrm>
            <a:off x="711201" y="2337167"/>
            <a:ext cx="8488683" cy="134001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pSp>
        <p:nvGrpSpPr>
          <p:cNvPr id="602" name="Google Shape;602;p54"/>
          <p:cNvGrpSpPr/>
          <p:nvPr/>
        </p:nvGrpSpPr>
        <p:grpSpPr>
          <a:xfrm>
            <a:off x="450000" y="450000"/>
            <a:ext cx="9018000" cy="276999"/>
            <a:chOff x="450000" y="450000"/>
            <a:chExt cx="9018000" cy="276999"/>
          </a:xfrm>
        </p:grpSpPr>
        <p:sp>
          <p:nvSpPr>
            <p:cNvPr id="603" name="Google Shape;603;p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604" name="Google Shape;604;p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605" name="Google Shape;605;p54"/>
          <p:cNvGrpSpPr/>
          <p:nvPr/>
        </p:nvGrpSpPr>
        <p:grpSpPr>
          <a:xfrm>
            <a:off x="559817" y="1428745"/>
            <a:ext cx="8783192" cy="215444"/>
            <a:chOff x="559817" y="2136914"/>
            <a:chExt cx="8783192" cy="215444"/>
          </a:xfrm>
        </p:grpSpPr>
        <p:sp>
          <p:nvSpPr>
            <p:cNvPr id="606" name="Google Shape;606;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7" name="Google Shape;607;p5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자료 저장 및 접근 (3/4)</a:t>
              </a:r>
              <a:endParaRPr sz="1400">
                <a:solidFill>
                  <a:srgbClr val="262626"/>
                </a:solidFill>
                <a:latin typeface="Arial"/>
                <a:ea typeface="Arial"/>
                <a:cs typeface="Arial"/>
                <a:sym typeface="Arial"/>
              </a:endParaRPr>
            </a:p>
          </p:txBody>
        </p:sp>
      </p:grpSp>
      <p:sp>
        <p:nvSpPr>
          <p:cNvPr id="608" name="Google Shape;608;p54"/>
          <p:cNvSpPr/>
          <p:nvPr/>
        </p:nvSpPr>
        <p:spPr>
          <a:xfrm>
            <a:off x="702940" y="1700808"/>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"파란색" 값의 포인터는 "노란색" 값의 주소를 가리키고, 노란색 값의 포인터는 "빨간색" 값을 가리키므로 순서를 유지할 수 있다.</a:t>
            </a:r>
            <a:endParaRPr/>
          </a:p>
        </p:txBody>
      </p:sp>
      <p:grpSp>
        <p:nvGrpSpPr>
          <p:cNvPr id="609" name="Google Shape;609;p54"/>
          <p:cNvGrpSpPr/>
          <p:nvPr/>
        </p:nvGrpSpPr>
        <p:grpSpPr>
          <a:xfrm>
            <a:off x="3727276" y="2604256"/>
            <a:ext cx="1872208" cy="3403199"/>
            <a:chOff x="3727276" y="2223601"/>
            <a:chExt cx="1645338" cy="2990807"/>
          </a:xfrm>
        </p:grpSpPr>
        <p:sp>
          <p:nvSpPr>
            <p:cNvPr id="610" name="Google Shape;610;p54"/>
            <p:cNvSpPr/>
            <p:nvPr/>
          </p:nvSpPr>
          <p:spPr>
            <a:xfrm>
              <a:off x="4386531" y="3126125"/>
              <a:ext cx="981614" cy="114236"/>
            </a:xfrm>
            <a:prstGeom prst="rect">
              <a:avLst/>
            </a:prstGeom>
            <a:solidFill>
              <a:srgbClr val="FDF3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54"/>
            <p:cNvSpPr/>
            <p:nvPr/>
          </p:nvSpPr>
          <p:spPr>
            <a:xfrm>
              <a:off x="3727276" y="2223601"/>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Memory</a:t>
              </a:r>
              <a:endParaRPr/>
            </a:p>
          </p:txBody>
        </p:sp>
        <p:sp>
          <p:nvSpPr>
            <p:cNvPr id="612" name="Google Shape;612;p54"/>
            <p:cNvSpPr/>
            <p:nvPr/>
          </p:nvSpPr>
          <p:spPr>
            <a:xfrm>
              <a:off x="4501740" y="2801065"/>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Yellow</a:t>
              </a:r>
              <a:endParaRPr/>
            </a:p>
          </p:txBody>
        </p:sp>
        <p:cxnSp>
          <p:nvCxnSpPr>
            <p:cNvPr id="613" name="Google Shape;613;p54"/>
            <p:cNvCxnSpPr/>
            <p:nvPr/>
          </p:nvCxnSpPr>
          <p:spPr>
            <a:xfrm>
              <a:off x="4388610"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14" name="Google Shape;614;p54"/>
            <p:cNvCxnSpPr/>
            <p:nvPr/>
          </p:nvCxnSpPr>
          <p:spPr>
            <a:xfrm>
              <a:off x="5367841"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15" name="Google Shape;615;p54"/>
            <p:cNvCxnSpPr/>
            <p:nvPr/>
          </p:nvCxnSpPr>
          <p:spPr>
            <a:xfrm flipH="1" rot="10800000">
              <a:off x="4386844" y="3117100"/>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16" name="Google Shape;616;p54"/>
            <p:cNvCxnSpPr/>
            <p:nvPr/>
          </p:nvCxnSpPr>
          <p:spPr>
            <a:xfrm flipH="1" rot="10800000">
              <a:off x="4390763" y="2740379"/>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17" name="Google Shape;617;p54"/>
            <p:cNvCxnSpPr/>
            <p:nvPr/>
          </p:nvCxnSpPr>
          <p:spPr>
            <a:xfrm flipH="1">
              <a:off x="4388304" y="253232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8" name="Google Shape;618;p54"/>
            <p:cNvCxnSpPr/>
            <p:nvPr/>
          </p:nvCxnSpPr>
          <p:spPr>
            <a:xfrm flipH="1">
              <a:off x="4388304" y="248126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9" name="Google Shape;619;p54"/>
            <p:cNvCxnSpPr/>
            <p:nvPr/>
          </p:nvCxnSpPr>
          <p:spPr>
            <a:xfrm flipH="1">
              <a:off x="5367534" y="253504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0" name="Google Shape;620;p54"/>
            <p:cNvCxnSpPr/>
            <p:nvPr/>
          </p:nvCxnSpPr>
          <p:spPr>
            <a:xfrm flipH="1">
              <a:off x="5372000" y="24793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1" name="Google Shape;621;p54"/>
            <p:cNvCxnSpPr/>
            <p:nvPr/>
          </p:nvCxnSpPr>
          <p:spPr>
            <a:xfrm flipH="1">
              <a:off x="4880538" y="267135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2" name="Google Shape;622;p54"/>
            <p:cNvCxnSpPr/>
            <p:nvPr/>
          </p:nvCxnSpPr>
          <p:spPr>
            <a:xfrm flipH="1">
              <a:off x="4880538" y="262506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3" name="Google Shape;623;p54"/>
            <p:cNvCxnSpPr/>
            <p:nvPr/>
          </p:nvCxnSpPr>
          <p:spPr>
            <a:xfrm flipH="1">
              <a:off x="4386778" y="331250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4" name="Google Shape;624;p54"/>
            <p:cNvCxnSpPr/>
            <p:nvPr/>
          </p:nvCxnSpPr>
          <p:spPr>
            <a:xfrm flipH="1">
              <a:off x="4386778" y="337568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5" name="Google Shape;625;p54"/>
            <p:cNvCxnSpPr/>
            <p:nvPr/>
          </p:nvCxnSpPr>
          <p:spPr>
            <a:xfrm flipH="1">
              <a:off x="4880538" y="342900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6" name="Google Shape;626;p54"/>
            <p:cNvCxnSpPr/>
            <p:nvPr/>
          </p:nvCxnSpPr>
          <p:spPr>
            <a:xfrm flipH="1">
              <a:off x="4880538" y="348397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7" name="Google Shape;627;p54"/>
            <p:cNvCxnSpPr/>
            <p:nvPr/>
          </p:nvCxnSpPr>
          <p:spPr>
            <a:xfrm flipH="1">
              <a:off x="5371386" y="331176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8" name="Google Shape;628;p54"/>
            <p:cNvCxnSpPr/>
            <p:nvPr/>
          </p:nvCxnSpPr>
          <p:spPr>
            <a:xfrm flipH="1">
              <a:off x="5371386" y="337548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29" name="Google Shape;629;p54"/>
            <p:cNvCxnSpPr/>
            <p:nvPr/>
          </p:nvCxnSpPr>
          <p:spPr>
            <a:xfrm flipH="1" rot="10800000">
              <a:off x="4386778" y="3239646"/>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30" name="Google Shape;630;p54"/>
            <p:cNvSpPr txBox="1"/>
            <p:nvPr/>
          </p:nvSpPr>
          <p:spPr>
            <a:xfrm>
              <a:off x="4597447" y="3054499"/>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Pointer</a:t>
              </a:r>
              <a:endParaRPr sz="1300">
                <a:solidFill>
                  <a:srgbClr val="262626"/>
                </a:solidFill>
                <a:latin typeface="Arial"/>
                <a:ea typeface="Arial"/>
                <a:cs typeface="Arial"/>
                <a:sym typeface="Arial"/>
              </a:endParaRPr>
            </a:p>
          </p:txBody>
        </p:sp>
        <p:sp>
          <p:nvSpPr>
            <p:cNvPr id="631" name="Google Shape;631;p54"/>
            <p:cNvSpPr/>
            <p:nvPr/>
          </p:nvSpPr>
          <p:spPr>
            <a:xfrm>
              <a:off x="4385508" y="4046493"/>
              <a:ext cx="981614" cy="114236"/>
            </a:xfrm>
            <a:prstGeom prst="rect">
              <a:avLst/>
            </a:prstGeom>
            <a:solidFill>
              <a:srgbClr val="E9ED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54"/>
            <p:cNvSpPr/>
            <p:nvPr/>
          </p:nvSpPr>
          <p:spPr>
            <a:xfrm>
              <a:off x="4500717" y="3721433"/>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Blue</a:t>
              </a:r>
              <a:endParaRPr/>
            </a:p>
          </p:txBody>
        </p:sp>
        <p:cxnSp>
          <p:nvCxnSpPr>
            <p:cNvPr id="633" name="Google Shape;633;p54"/>
            <p:cNvCxnSpPr/>
            <p:nvPr/>
          </p:nvCxnSpPr>
          <p:spPr>
            <a:xfrm>
              <a:off x="4387587"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34" name="Google Shape;634;p54"/>
            <p:cNvCxnSpPr/>
            <p:nvPr/>
          </p:nvCxnSpPr>
          <p:spPr>
            <a:xfrm>
              <a:off x="5366818"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35" name="Google Shape;635;p54"/>
            <p:cNvCxnSpPr/>
            <p:nvPr/>
          </p:nvCxnSpPr>
          <p:spPr>
            <a:xfrm flipH="1" rot="10800000">
              <a:off x="4385821" y="4037468"/>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36" name="Google Shape;636;p54"/>
            <p:cNvCxnSpPr/>
            <p:nvPr/>
          </p:nvCxnSpPr>
          <p:spPr>
            <a:xfrm flipH="1" rot="10800000">
              <a:off x="4389740" y="3660747"/>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37" name="Google Shape;637;p54"/>
            <p:cNvCxnSpPr/>
            <p:nvPr/>
          </p:nvCxnSpPr>
          <p:spPr>
            <a:xfrm flipH="1" rot="10800000">
              <a:off x="4385755" y="4160014"/>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38" name="Google Shape;638;p54"/>
            <p:cNvSpPr txBox="1"/>
            <p:nvPr/>
          </p:nvSpPr>
          <p:spPr>
            <a:xfrm>
              <a:off x="4596424" y="3974867"/>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Pointer</a:t>
              </a:r>
              <a:endParaRPr sz="1300">
                <a:solidFill>
                  <a:srgbClr val="262626"/>
                </a:solidFill>
                <a:latin typeface="Arial"/>
                <a:ea typeface="Arial"/>
                <a:cs typeface="Arial"/>
                <a:sym typeface="Arial"/>
              </a:endParaRPr>
            </a:p>
          </p:txBody>
        </p:sp>
        <p:sp>
          <p:nvSpPr>
            <p:cNvPr id="639" name="Google Shape;639;p54"/>
            <p:cNvSpPr/>
            <p:nvPr/>
          </p:nvSpPr>
          <p:spPr>
            <a:xfrm>
              <a:off x="4385508" y="4925829"/>
              <a:ext cx="981614" cy="114236"/>
            </a:xfrm>
            <a:prstGeom prst="rect">
              <a:avLst/>
            </a:prstGeom>
            <a:solidFill>
              <a:srgbClr val="F6E6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54"/>
            <p:cNvSpPr/>
            <p:nvPr/>
          </p:nvSpPr>
          <p:spPr>
            <a:xfrm>
              <a:off x="4500717" y="4600769"/>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Red</a:t>
              </a:r>
              <a:endParaRPr/>
            </a:p>
          </p:txBody>
        </p:sp>
        <p:cxnSp>
          <p:nvCxnSpPr>
            <p:cNvPr id="641" name="Google Shape;641;p54"/>
            <p:cNvCxnSpPr/>
            <p:nvPr/>
          </p:nvCxnSpPr>
          <p:spPr>
            <a:xfrm>
              <a:off x="4387587"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42" name="Google Shape;642;p54"/>
            <p:cNvCxnSpPr/>
            <p:nvPr/>
          </p:nvCxnSpPr>
          <p:spPr>
            <a:xfrm>
              <a:off x="5366818"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43" name="Google Shape;643;p54"/>
            <p:cNvCxnSpPr/>
            <p:nvPr/>
          </p:nvCxnSpPr>
          <p:spPr>
            <a:xfrm flipH="1" rot="10800000">
              <a:off x="4385821" y="4916804"/>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44" name="Google Shape;644;p54"/>
            <p:cNvCxnSpPr/>
            <p:nvPr/>
          </p:nvCxnSpPr>
          <p:spPr>
            <a:xfrm flipH="1" rot="10800000">
              <a:off x="4389740" y="4540083"/>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45" name="Google Shape;645;p54"/>
            <p:cNvCxnSpPr/>
            <p:nvPr/>
          </p:nvCxnSpPr>
          <p:spPr>
            <a:xfrm flipH="1" rot="10800000">
              <a:off x="4385755" y="5039350"/>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46" name="Google Shape;646;p54"/>
            <p:cNvSpPr txBox="1"/>
            <p:nvPr/>
          </p:nvSpPr>
          <p:spPr>
            <a:xfrm>
              <a:off x="4596424" y="4854203"/>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Pointer</a:t>
              </a:r>
              <a:endParaRPr sz="1300">
                <a:solidFill>
                  <a:srgbClr val="262626"/>
                </a:solidFill>
                <a:latin typeface="Arial"/>
                <a:ea typeface="Arial"/>
                <a:cs typeface="Arial"/>
                <a:sym typeface="Arial"/>
              </a:endParaRPr>
            </a:p>
          </p:txBody>
        </p:sp>
        <p:cxnSp>
          <p:nvCxnSpPr>
            <p:cNvPr id="647" name="Google Shape;647;p54"/>
            <p:cNvCxnSpPr/>
            <p:nvPr/>
          </p:nvCxnSpPr>
          <p:spPr>
            <a:xfrm flipH="1">
              <a:off x="4385508" y="423527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8" name="Google Shape;648;p54"/>
            <p:cNvCxnSpPr/>
            <p:nvPr/>
          </p:nvCxnSpPr>
          <p:spPr>
            <a:xfrm flipH="1">
              <a:off x="4385508" y="4298463"/>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9" name="Google Shape;649;p54"/>
            <p:cNvCxnSpPr/>
            <p:nvPr/>
          </p:nvCxnSpPr>
          <p:spPr>
            <a:xfrm flipH="1">
              <a:off x="4879268" y="436701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0" name="Google Shape;650;p54"/>
            <p:cNvCxnSpPr/>
            <p:nvPr/>
          </p:nvCxnSpPr>
          <p:spPr>
            <a:xfrm flipH="1">
              <a:off x="4879268" y="442198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1" name="Google Shape;651;p54"/>
            <p:cNvCxnSpPr/>
            <p:nvPr/>
          </p:nvCxnSpPr>
          <p:spPr>
            <a:xfrm flipH="1">
              <a:off x="5370116" y="4234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2" name="Google Shape;652;p54"/>
            <p:cNvCxnSpPr/>
            <p:nvPr/>
          </p:nvCxnSpPr>
          <p:spPr>
            <a:xfrm flipH="1">
              <a:off x="5370116" y="429826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3" name="Google Shape;653;p54"/>
            <p:cNvCxnSpPr/>
            <p:nvPr/>
          </p:nvCxnSpPr>
          <p:spPr>
            <a:xfrm flipH="1">
              <a:off x="4385689" y="51208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4" name="Google Shape;654;p54"/>
            <p:cNvCxnSpPr/>
            <p:nvPr/>
          </p:nvCxnSpPr>
          <p:spPr>
            <a:xfrm flipH="1">
              <a:off x="4385689" y="518404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5" name="Google Shape;655;p54"/>
            <p:cNvCxnSpPr/>
            <p:nvPr/>
          </p:nvCxnSpPr>
          <p:spPr>
            <a:xfrm flipH="1">
              <a:off x="4879449" y="51055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6" name="Google Shape;656;p54"/>
            <p:cNvCxnSpPr/>
            <p:nvPr/>
          </p:nvCxnSpPr>
          <p:spPr>
            <a:xfrm flipH="1">
              <a:off x="4879449" y="51604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7" name="Google Shape;657;p54"/>
            <p:cNvCxnSpPr/>
            <p:nvPr/>
          </p:nvCxnSpPr>
          <p:spPr>
            <a:xfrm flipH="1">
              <a:off x="5370297" y="512011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8" name="Google Shape;658;p54"/>
            <p:cNvCxnSpPr/>
            <p:nvPr/>
          </p:nvCxnSpPr>
          <p:spPr>
            <a:xfrm flipH="1">
              <a:off x="5370297" y="518384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59" name="Google Shape;659;p54"/>
            <p:cNvCxnSpPr>
              <a:stCxn id="610" idx="3"/>
              <a:endCxn id="640" idx="3"/>
            </p:cNvCxnSpPr>
            <p:nvPr/>
          </p:nvCxnSpPr>
          <p:spPr>
            <a:xfrm flipH="1">
              <a:off x="5245145" y="3183243"/>
              <a:ext cx="123000" cy="1539600"/>
            </a:xfrm>
            <a:prstGeom prst="bentConnector3">
              <a:avLst>
                <a:gd fmla="val -1675" name="adj1"/>
              </a:avLst>
            </a:prstGeom>
            <a:noFill/>
            <a:ln cap="flat" cmpd="sng" w="12700">
              <a:solidFill>
                <a:schemeClr val="dk1"/>
              </a:solidFill>
              <a:prstDash val="solid"/>
              <a:miter lim="800000"/>
              <a:headEnd len="med" w="med" type="oval"/>
              <a:tailEnd len="med" w="med" type="triangle"/>
            </a:ln>
          </p:spPr>
        </p:cxnSp>
        <p:cxnSp>
          <p:nvCxnSpPr>
            <p:cNvPr id="660" name="Google Shape;660;p54"/>
            <p:cNvCxnSpPr/>
            <p:nvPr/>
          </p:nvCxnSpPr>
          <p:spPr>
            <a:xfrm flipH="1" rot="10800000">
              <a:off x="4385452" y="2913879"/>
              <a:ext cx="116232" cy="1180594"/>
            </a:xfrm>
            <a:prstGeom prst="bentConnector3">
              <a:avLst>
                <a:gd fmla="val -241461" name="adj1"/>
              </a:avLst>
            </a:prstGeom>
            <a:noFill/>
            <a:ln cap="flat" cmpd="sng" w="12700">
              <a:solidFill>
                <a:schemeClr val="dk1"/>
              </a:solidFill>
              <a:prstDash val="solid"/>
              <a:miter lim="800000"/>
              <a:headEnd len="med" w="med" type="oval"/>
              <a:tailEnd len="med" w="med" type="triangle"/>
            </a:ln>
          </p:spPr>
        </p:cxn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62"/>
          <p:cNvSpPr/>
          <p:nvPr/>
        </p:nvSpPr>
        <p:spPr>
          <a:xfrm>
            <a:off x="558924" y="4221088"/>
            <a:ext cx="8782050" cy="10615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12" name="Google Shape;2612;p162"/>
          <p:cNvGrpSpPr/>
          <p:nvPr/>
        </p:nvGrpSpPr>
        <p:grpSpPr>
          <a:xfrm>
            <a:off x="559817" y="1428745"/>
            <a:ext cx="8783192" cy="215444"/>
            <a:chOff x="559817" y="2136914"/>
            <a:chExt cx="8783192" cy="215444"/>
          </a:xfrm>
        </p:grpSpPr>
        <p:sp>
          <p:nvSpPr>
            <p:cNvPr id="2613" name="Google Shape;2613;p1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14" name="Google Shape;2614;p16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슬라이싱</a:t>
              </a:r>
              <a:endParaRPr/>
            </a:p>
          </p:txBody>
        </p:sp>
      </p:grpSp>
      <p:sp>
        <p:nvSpPr>
          <p:cNvPr id="2615" name="Google Shape;2615;p162"/>
          <p:cNvSpPr/>
          <p:nvPr/>
        </p:nvSpPr>
        <p:spPr>
          <a:xfrm>
            <a:off x="711201" y="1772816"/>
            <a:ext cx="8632824" cy="246399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이제는 2차원일 경우를 생각해 보자.</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 배열을 슬라이싱 해 보도록 한다.</a:t>
            </a:r>
            <a:endParaRPr/>
          </a:p>
        </p:txBody>
      </p:sp>
      <p:grpSp>
        <p:nvGrpSpPr>
          <p:cNvPr id="2616" name="Google Shape;2616;p162"/>
          <p:cNvGrpSpPr/>
          <p:nvPr/>
        </p:nvGrpSpPr>
        <p:grpSpPr>
          <a:xfrm>
            <a:off x="450000" y="450000"/>
            <a:ext cx="9018000" cy="276999"/>
            <a:chOff x="450000" y="450000"/>
            <a:chExt cx="9018000" cy="276999"/>
          </a:xfrm>
        </p:grpSpPr>
        <p:sp>
          <p:nvSpPr>
            <p:cNvPr id="2617" name="Google Shape;2617;p16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18" name="Google Shape;2618;p16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619" name="Google Shape;2619;p162"/>
          <p:cNvSpPr/>
          <p:nvPr/>
        </p:nvSpPr>
        <p:spPr>
          <a:xfrm>
            <a:off x="558924" y="2204864"/>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20" name="Google Shape;2620;p162"/>
          <p:cNvPicPr preferRelativeResize="0"/>
          <p:nvPr/>
        </p:nvPicPr>
        <p:blipFill rotWithShape="1">
          <a:blip r:embed="rId3">
            <a:alphaModFix/>
          </a:blip>
          <a:srcRect b="0" l="0" r="14280" t="0"/>
          <a:stretch/>
        </p:blipFill>
        <p:spPr>
          <a:xfrm>
            <a:off x="711201" y="2363187"/>
            <a:ext cx="8488683" cy="1259021"/>
          </a:xfrm>
          <a:prstGeom prst="rect">
            <a:avLst/>
          </a:prstGeom>
          <a:noFill/>
          <a:ln cap="flat" cmpd="sng" w="9525">
            <a:solidFill>
              <a:srgbClr val="F2F2F2"/>
            </a:solidFill>
            <a:prstDash val="solid"/>
            <a:round/>
            <a:headEnd len="sm" w="sm" type="none"/>
            <a:tailEnd len="sm" w="sm" type="none"/>
          </a:ln>
        </p:spPr>
      </p:pic>
      <p:pic>
        <p:nvPicPr>
          <p:cNvPr id="2621" name="Google Shape;2621;p162"/>
          <p:cNvPicPr preferRelativeResize="0"/>
          <p:nvPr/>
        </p:nvPicPr>
        <p:blipFill rotWithShape="1">
          <a:blip r:embed="rId4">
            <a:alphaModFix/>
          </a:blip>
          <a:srcRect b="0" l="0" r="14280" t="0"/>
          <a:stretch/>
        </p:blipFill>
        <p:spPr>
          <a:xfrm>
            <a:off x="711201" y="4332181"/>
            <a:ext cx="8488683" cy="839347"/>
          </a:xfrm>
          <a:prstGeom prst="rect">
            <a:avLst/>
          </a:prstGeom>
          <a:noFill/>
          <a:ln cap="flat" cmpd="sng" w="9525">
            <a:solidFill>
              <a:srgbClr val="F2F2F2"/>
            </a:solidFill>
            <a:prstDash val="solid"/>
            <a:round/>
            <a:headEnd len="sm" w="sm" type="none"/>
            <a:tailEnd len="sm" w="sm" type="none"/>
          </a:ln>
        </p:spPr>
      </p:pic>
      <p:grpSp>
        <p:nvGrpSpPr>
          <p:cNvPr id="2622" name="Google Shape;2622;p162"/>
          <p:cNvGrpSpPr/>
          <p:nvPr/>
        </p:nvGrpSpPr>
        <p:grpSpPr>
          <a:xfrm>
            <a:off x="557644" y="5358879"/>
            <a:ext cx="8782050" cy="725791"/>
            <a:chOff x="557644" y="5085181"/>
            <a:chExt cx="8782050" cy="725791"/>
          </a:xfrm>
        </p:grpSpPr>
        <p:sp>
          <p:nvSpPr>
            <p:cNvPr id="2623" name="Google Shape;2623;p162"/>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24" name="Google Shape;2624;p162"/>
            <p:cNvPicPr preferRelativeResize="0"/>
            <p:nvPr/>
          </p:nvPicPr>
          <p:blipFill rotWithShape="1">
            <a:blip r:embed="rId5">
              <a:alphaModFix/>
            </a:blip>
            <a:srcRect b="-5938" l="13871" r="14480" t="-7084"/>
            <a:stretch/>
          </p:blipFill>
          <p:spPr>
            <a:xfrm>
              <a:off x="662397" y="5179924"/>
              <a:ext cx="295715" cy="236991"/>
            </a:xfrm>
            <a:prstGeom prst="rect">
              <a:avLst/>
            </a:prstGeom>
            <a:noFill/>
            <a:ln>
              <a:noFill/>
            </a:ln>
          </p:spPr>
        </p:pic>
        <p:sp>
          <p:nvSpPr>
            <p:cNvPr id="2625" name="Google Shape;2625;p16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27</a:t>
              </a:r>
              <a:endParaRPr b="1" sz="1300">
                <a:solidFill>
                  <a:srgbClr val="262626"/>
                </a:solidFill>
                <a:latin typeface="Arial"/>
                <a:ea typeface="Arial"/>
                <a:cs typeface="Arial"/>
                <a:sym typeface="Arial"/>
              </a:endParaRPr>
            </a:p>
          </p:txBody>
        </p:sp>
        <p:sp>
          <p:nvSpPr>
            <p:cNvPr id="2626" name="Google Shape;2626;p16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'arr2d'의 시작부터 두 번째 행까지의 선택</a:t>
              </a:r>
              <a:endParaRPr sz="1300">
                <a:solidFill>
                  <a:srgbClr val="262626"/>
                </a:solidFill>
                <a:latin typeface="Arial"/>
                <a:ea typeface="Arial"/>
                <a:cs typeface="Arial"/>
                <a:sym typeface="Arial"/>
              </a:endParaRPr>
            </a:p>
          </p:txBody>
        </p:sp>
      </p:grpSp>
      <p:sp>
        <p:nvSpPr>
          <p:cNvPr id="2627" name="Google Shape;2627;p162"/>
          <p:cNvSpPr/>
          <p:nvPr/>
        </p:nvSpPr>
        <p:spPr>
          <a:xfrm>
            <a:off x="2215108" y="4465805"/>
            <a:ext cx="3456384" cy="1873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163"/>
          <p:cNvSpPr/>
          <p:nvPr/>
        </p:nvSpPr>
        <p:spPr>
          <a:xfrm>
            <a:off x="558924" y="4221088"/>
            <a:ext cx="8782050" cy="9589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34" name="Google Shape;2634;p163"/>
          <p:cNvGrpSpPr/>
          <p:nvPr/>
        </p:nvGrpSpPr>
        <p:grpSpPr>
          <a:xfrm>
            <a:off x="559817" y="1428745"/>
            <a:ext cx="8783192" cy="215444"/>
            <a:chOff x="559817" y="2136914"/>
            <a:chExt cx="8783192" cy="215444"/>
          </a:xfrm>
        </p:grpSpPr>
        <p:sp>
          <p:nvSpPr>
            <p:cNvPr id="2635" name="Google Shape;2635;p1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36" name="Google Shape;2636;p16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슬라이싱</a:t>
              </a:r>
              <a:endParaRPr/>
            </a:p>
          </p:txBody>
        </p:sp>
      </p:grpSp>
      <p:sp>
        <p:nvSpPr>
          <p:cNvPr id="2637" name="Google Shape;2637;p163"/>
          <p:cNvSpPr/>
          <p:nvPr/>
        </p:nvSpPr>
        <p:spPr>
          <a:xfrm>
            <a:off x="711201" y="1772816"/>
            <a:ext cx="8632824" cy="236139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색인을 여러 개 넘겨서 다차원을 슬라이싱 하는 것도 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위처럼 슬라이싱을 하면 항상 같은 차원의 배열에 대한 뷰를 얻는다. 정수 색인과 슬라이스를 함께 사용해서 한 차원 낮은 차원의 슬라이스를 얻을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예를 들어 두 번째 행에서 처음 두 칼럼만 선택하고 싶을 경우 다음처럼 한다.</a:t>
            </a:r>
            <a:endParaRPr/>
          </a:p>
        </p:txBody>
      </p:sp>
      <p:grpSp>
        <p:nvGrpSpPr>
          <p:cNvPr id="2638" name="Google Shape;2638;p163"/>
          <p:cNvGrpSpPr/>
          <p:nvPr/>
        </p:nvGrpSpPr>
        <p:grpSpPr>
          <a:xfrm>
            <a:off x="450000" y="450000"/>
            <a:ext cx="9018000" cy="276999"/>
            <a:chOff x="450000" y="450000"/>
            <a:chExt cx="9018000" cy="276999"/>
          </a:xfrm>
        </p:grpSpPr>
        <p:sp>
          <p:nvSpPr>
            <p:cNvPr id="2639" name="Google Shape;2639;p1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40" name="Google Shape;2640;p1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641" name="Google Shape;2641;p163"/>
          <p:cNvSpPr/>
          <p:nvPr/>
        </p:nvSpPr>
        <p:spPr>
          <a:xfrm>
            <a:off x="558924" y="2204864"/>
            <a:ext cx="8782050" cy="9592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2" name="Google Shape;2642;p163"/>
          <p:cNvSpPr/>
          <p:nvPr/>
        </p:nvSpPr>
        <p:spPr>
          <a:xfrm>
            <a:off x="2215108" y="4465805"/>
            <a:ext cx="3456384" cy="1873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43" name="Google Shape;2643;p163"/>
          <p:cNvPicPr preferRelativeResize="0"/>
          <p:nvPr/>
        </p:nvPicPr>
        <p:blipFill rotWithShape="1">
          <a:blip r:embed="rId3">
            <a:alphaModFix/>
          </a:blip>
          <a:srcRect b="0" l="0" r="14280" t="0"/>
          <a:stretch/>
        </p:blipFill>
        <p:spPr>
          <a:xfrm>
            <a:off x="711201" y="2331141"/>
            <a:ext cx="8488683" cy="728907"/>
          </a:xfrm>
          <a:prstGeom prst="rect">
            <a:avLst/>
          </a:prstGeom>
          <a:noFill/>
          <a:ln cap="flat" cmpd="sng" w="9525">
            <a:solidFill>
              <a:srgbClr val="F2F2F2"/>
            </a:solidFill>
            <a:prstDash val="solid"/>
            <a:round/>
            <a:headEnd len="sm" w="sm" type="none"/>
            <a:tailEnd len="sm" w="sm" type="none"/>
          </a:ln>
        </p:spPr>
      </p:pic>
      <p:pic>
        <p:nvPicPr>
          <p:cNvPr id="2644" name="Google Shape;2644;p163"/>
          <p:cNvPicPr preferRelativeResize="0"/>
          <p:nvPr/>
        </p:nvPicPr>
        <p:blipFill rotWithShape="1">
          <a:blip r:embed="rId4">
            <a:alphaModFix/>
          </a:blip>
          <a:srcRect b="0" l="0" r="14280" t="0"/>
          <a:stretch/>
        </p:blipFill>
        <p:spPr>
          <a:xfrm>
            <a:off x="711201" y="4343661"/>
            <a:ext cx="8488683" cy="6626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164"/>
          <p:cNvSpPr/>
          <p:nvPr/>
        </p:nvSpPr>
        <p:spPr>
          <a:xfrm>
            <a:off x="558924" y="3717032"/>
            <a:ext cx="8782050" cy="10801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51" name="Google Shape;2651;p164"/>
          <p:cNvGrpSpPr/>
          <p:nvPr/>
        </p:nvGrpSpPr>
        <p:grpSpPr>
          <a:xfrm>
            <a:off x="559817" y="1428745"/>
            <a:ext cx="8783192" cy="215444"/>
            <a:chOff x="559817" y="2136914"/>
            <a:chExt cx="8783192" cy="215444"/>
          </a:xfrm>
        </p:grpSpPr>
        <p:sp>
          <p:nvSpPr>
            <p:cNvPr id="2652" name="Google Shape;2652;p1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3" name="Google Shape;2653;p16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슬라이싱</a:t>
              </a:r>
              <a:endParaRPr/>
            </a:p>
          </p:txBody>
        </p:sp>
      </p:grpSp>
      <p:sp>
        <p:nvSpPr>
          <p:cNvPr id="2654" name="Google Shape;2654;p164"/>
          <p:cNvSpPr/>
          <p:nvPr/>
        </p:nvSpPr>
        <p:spPr>
          <a:xfrm>
            <a:off x="711201" y="1772816"/>
            <a:ext cx="8632824" cy="185869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처음 두 행에서 세 번째 열만 선택할 경우에는 다음과 같이 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만약, 그냥 콜론만 쓰면 전체 축을 선택한다는 것이므로 원래 차원의 슬라이스를 얻는다.</a:t>
            </a:r>
            <a:endParaRPr/>
          </a:p>
        </p:txBody>
      </p:sp>
      <p:grpSp>
        <p:nvGrpSpPr>
          <p:cNvPr id="2655" name="Google Shape;2655;p164"/>
          <p:cNvGrpSpPr/>
          <p:nvPr/>
        </p:nvGrpSpPr>
        <p:grpSpPr>
          <a:xfrm>
            <a:off x="450000" y="450000"/>
            <a:ext cx="9018000" cy="276999"/>
            <a:chOff x="450000" y="450000"/>
            <a:chExt cx="9018000" cy="276999"/>
          </a:xfrm>
        </p:grpSpPr>
        <p:sp>
          <p:nvSpPr>
            <p:cNvPr id="2656" name="Google Shape;2656;p1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57" name="Google Shape;2657;p1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658" name="Google Shape;2658;p164"/>
          <p:cNvSpPr/>
          <p:nvPr/>
        </p:nvSpPr>
        <p:spPr>
          <a:xfrm>
            <a:off x="558924" y="2204864"/>
            <a:ext cx="8782050" cy="9265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59" name="Google Shape;2659;p164"/>
          <p:cNvPicPr preferRelativeResize="0"/>
          <p:nvPr/>
        </p:nvPicPr>
        <p:blipFill rotWithShape="1">
          <a:blip r:embed="rId3">
            <a:alphaModFix/>
          </a:blip>
          <a:srcRect b="0" l="0" r="14280" t="0"/>
          <a:stretch/>
        </p:blipFill>
        <p:spPr>
          <a:xfrm>
            <a:off x="711201" y="2356158"/>
            <a:ext cx="8488683" cy="633192"/>
          </a:xfrm>
          <a:prstGeom prst="rect">
            <a:avLst/>
          </a:prstGeom>
          <a:noFill/>
          <a:ln cap="flat" cmpd="sng" w="9525">
            <a:solidFill>
              <a:srgbClr val="F2F2F2"/>
            </a:solidFill>
            <a:prstDash val="solid"/>
            <a:round/>
            <a:headEnd len="sm" w="sm" type="none"/>
            <a:tailEnd len="sm" w="sm" type="none"/>
          </a:ln>
        </p:spPr>
      </p:pic>
      <p:pic>
        <p:nvPicPr>
          <p:cNvPr id="2660" name="Google Shape;2660;p164"/>
          <p:cNvPicPr preferRelativeResize="0"/>
          <p:nvPr/>
        </p:nvPicPr>
        <p:blipFill rotWithShape="1">
          <a:blip r:embed="rId4">
            <a:alphaModFix/>
          </a:blip>
          <a:srcRect b="0" l="0" r="14280" t="0"/>
          <a:stretch/>
        </p:blipFill>
        <p:spPr>
          <a:xfrm>
            <a:off x="711201" y="3837418"/>
            <a:ext cx="8488683" cy="83934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graphicFrame>
        <p:nvGraphicFramePr>
          <p:cNvPr id="2666" name="Google Shape;2666;p165"/>
          <p:cNvGraphicFramePr/>
          <p:nvPr/>
        </p:nvGraphicFramePr>
        <p:xfrm>
          <a:off x="2011986" y="1772816"/>
          <a:ext cx="3000000" cy="3000000"/>
        </p:xfrm>
        <a:graphic>
          <a:graphicData uri="http://schemas.openxmlformats.org/drawingml/2006/table">
            <a:tbl>
              <a:tblPr bandRow="1" firstRow="1">
                <a:noFill/>
                <a:tableStyleId>{B10AEBBE-A2A1-4DB3-8D53-79E97534AB81}</a:tableStyleId>
              </a:tblPr>
              <a:tblGrid>
                <a:gridCol w="1959625"/>
                <a:gridCol w="1959625"/>
                <a:gridCol w="1959625"/>
              </a:tblGrid>
              <a:tr h="430950">
                <a:tc>
                  <a:txBody>
                    <a:bodyPr/>
                    <a:lstStyle/>
                    <a:p>
                      <a:pPr indent="0" lvl="0" marL="0" marR="0" rtl="0" algn="ctr">
                        <a:lnSpc>
                          <a:spcPct val="100000"/>
                        </a:lnSpc>
                        <a:spcBef>
                          <a:spcPts val="0"/>
                        </a:spcBef>
                        <a:spcAft>
                          <a:spcPts val="0"/>
                        </a:spcAft>
                        <a:buClr>
                          <a:schemeClr val="dk1"/>
                        </a:buClr>
                        <a:buSzPts val="1400"/>
                        <a:buFont typeface="Calibri"/>
                        <a:buNone/>
                      </a:pPr>
                      <a:r>
                        <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1" lang="en-US" sz="1400" u="none" cap="none" strike="noStrike">
                          <a:solidFill>
                            <a:srgbClr val="1D48D1"/>
                          </a:solidFill>
                          <a:latin typeface="Arial"/>
                          <a:ea typeface="Arial"/>
                          <a:cs typeface="Arial"/>
                          <a:sym typeface="Arial"/>
                        </a:rPr>
                        <a:t>코드</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1" lang="en-US" sz="1400" u="none" cap="none" strike="noStrike">
                          <a:solidFill>
                            <a:srgbClr val="1D48D1"/>
                          </a:solidFill>
                          <a:latin typeface="Arial"/>
                          <a:ea typeface="Arial"/>
                          <a:cs typeface="Arial"/>
                          <a:sym typeface="Arial"/>
                        </a:rPr>
                        <a:t>슬라이스의 형태</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 :2]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arr[1, :2]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arr[1:2, :2]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2667" name="Google Shape;2667;p165"/>
          <p:cNvGrpSpPr/>
          <p:nvPr/>
        </p:nvGrpSpPr>
        <p:grpSpPr>
          <a:xfrm>
            <a:off x="559817" y="1428745"/>
            <a:ext cx="8783192" cy="215444"/>
            <a:chOff x="559817" y="2136914"/>
            <a:chExt cx="8783192" cy="215444"/>
          </a:xfrm>
        </p:grpSpPr>
        <p:sp>
          <p:nvSpPr>
            <p:cNvPr id="2668" name="Google Shape;2668;p1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69" name="Google Shape;2669;p16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슬라이싱</a:t>
              </a:r>
              <a:endParaRPr/>
            </a:p>
          </p:txBody>
        </p:sp>
      </p:grpSp>
      <p:grpSp>
        <p:nvGrpSpPr>
          <p:cNvPr id="2670" name="Google Shape;2670;p165"/>
          <p:cNvGrpSpPr/>
          <p:nvPr/>
        </p:nvGrpSpPr>
        <p:grpSpPr>
          <a:xfrm>
            <a:off x="450000" y="450000"/>
            <a:ext cx="9018000" cy="276999"/>
            <a:chOff x="450000" y="450000"/>
            <a:chExt cx="9018000" cy="276999"/>
          </a:xfrm>
        </p:grpSpPr>
        <p:sp>
          <p:nvSpPr>
            <p:cNvPr id="2671" name="Google Shape;2671;p1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72" name="Google Shape;2672;p1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aphicFrame>
        <p:nvGraphicFramePr>
          <p:cNvPr id="2673" name="Google Shape;2673;p165"/>
          <p:cNvGraphicFramePr/>
          <p:nvPr/>
        </p:nvGraphicFramePr>
        <p:xfrm>
          <a:off x="2575148" y="2315382"/>
          <a:ext cx="3000000" cy="3000000"/>
        </p:xfrm>
        <a:graphic>
          <a:graphicData uri="http://schemas.openxmlformats.org/drawingml/2006/table">
            <a:tbl>
              <a:tblPr bandRow="1" firstRow="1">
                <a:noFill/>
                <a:tableStyleId>{41BBFF72-CB08-45F8-A4C5-3DD2CA751F2E}</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674" name="Google Shape;2674;p165"/>
          <p:cNvGraphicFramePr/>
          <p:nvPr/>
        </p:nvGraphicFramePr>
        <p:xfrm>
          <a:off x="2575148" y="3348581"/>
          <a:ext cx="3000000" cy="3000000"/>
        </p:xfrm>
        <a:graphic>
          <a:graphicData uri="http://schemas.openxmlformats.org/drawingml/2006/table">
            <a:tbl>
              <a:tblPr bandRow="1" firstRow="1">
                <a:noFill/>
                <a:tableStyleId>{41BBFF72-CB08-45F8-A4C5-3DD2CA751F2E}</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bl>
          </a:graphicData>
        </a:graphic>
      </p:graphicFrame>
      <p:graphicFrame>
        <p:nvGraphicFramePr>
          <p:cNvPr id="2675" name="Google Shape;2675;p165"/>
          <p:cNvGraphicFramePr/>
          <p:nvPr/>
        </p:nvGraphicFramePr>
        <p:xfrm>
          <a:off x="2575148" y="4346638"/>
          <a:ext cx="3000000" cy="3000000"/>
        </p:xfrm>
        <a:graphic>
          <a:graphicData uri="http://schemas.openxmlformats.org/drawingml/2006/table">
            <a:tbl>
              <a:tblPr bandRow="1" firstRow="1">
                <a:noFill/>
                <a:tableStyleId>{41BBFF72-CB08-45F8-A4C5-3DD2CA751F2E}</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676" name="Google Shape;2676;p165"/>
          <p:cNvGraphicFramePr/>
          <p:nvPr/>
        </p:nvGraphicFramePr>
        <p:xfrm>
          <a:off x="2575148" y="5373216"/>
          <a:ext cx="3000000" cy="3000000"/>
        </p:xfrm>
        <a:graphic>
          <a:graphicData uri="http://schemas.openxmlformats.org/drawingml/2006/table">
            <a:tbl>
              <a:tblPr bandRow="1" firstRow="1">
                <a:noFill/>
                <a:tableStyleId>{41BBFF72-CB08-45F8-A4C5-3DD2CA751F2E}</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66"/>
          <p:cNvSpPr/>
          <p:nvPr/>
        </p:nvSpPr>
        <p:spPr>
          <a:xfrm>
            <a:off x="558924" y="4797152"/>
            <a:ext cx="8782050" cy="816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3" name="Google Shape;2683;p166"/>
          <p:cNvSpPr/>
          <p:nvPr/>
        </p:nvSpPr>
        <p:spPr>
          <a:xfrm>
            <a:off x="558924" y="3573016"/>
            <a:ext cx="8782050" cy="816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4" name="Google Shape;2684;p166"/>
          <p:cNvSpPr/>
          <p:nvPr/>
        </p:nvSpPr>
        <p:spPr>
          <a:xfrm>
            <a:off x="558924" y="1844824"/>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85" name="Google Shape;2685;p166"/>
          <p:cNvGrpSpPr/>
          <p:nvPr/>
        </p:nvGrpSpPr>
        <p:grpSpPr>
          <a:xfrm>
            <a:off x="559817" y="1428745"/>
            <a:ext cx="8783192" cy="215444"/>
            <a:chOff x="559817" y="2136914"/>
            <a:chExt cx="8783192" cy="215444"/>
          </a:xfrm>
        </p:grpSpPr>
        <p:sp>
          <p:nvSpPr>
            <p:cNvPr id="2686" name="Google Shape;2686;p1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87" name="Google Shape;2687;p16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Boolean 값으로 선택</a:t>
              </a:r>
              <a:endParaRPr/>
            </a:p>
          </p:txBody>
        </p:sp>
      </p:grpSp>
      <p:sp>
        <p:nvSpPr>
          <p:cNvPr id="2688" name="Google Shape;2688;p166"/>
          <p:cNvSpPr/>
          <p:nvPr/>
        </p:nvSpPr>
        <p:spPr>
          <a:xfrm>
            <a:off x="711201" y="3227555"/>
            <a:ext cx="8632824" cy="1556049"/>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name 배열에서 이름이 'Bob'인지 여부를 boolean 배열로 나타난다.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 조건으로 인덱싱해서 이름이 'Bob'인 사람만 반환하게 할 수 있다.</a:t>
            </a:r>
            <a:endParaRPr/>
          </a:p>
        </p:txBody>
      </p:sp>
      <p:grpSp>
        <p:nvGrpSpPr>
          <p:cNvPr id="2689" name="Google Shape;2689;p166"/>
          <p:cNvGrpSpPr/>
          <p:nvPr/>
        </p:nvGrpSpPr>
        <p:grpSpPr>
          <a:xfrm>
            <a:off x="450000" y="450000"/>
            <a:ext cx="9018000" cy="276999"/>
            <a:chOff x="450000" y="450000"/>
            <a:chExt cx="9018000" cy="276999"/>
          </a:xfrm>
        </p:grpSpPr>
        <p:sp>
          <p:nvSpPr>
            <p:cNvPr id="2690" name="Google Shape;2690;p1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691" name="Google Shape;2691;p1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692" name="Google Shape;2692;p166"/>
          <p:cNvPicPr preferRelativeResize="0"/>
          <p:nvPr/>
        </p:nvPicPr>
        <p:blipFill rotWithShape="1">
          <a:blip r:embed="rId3">
            <a:alphaModFix/>
          </a:blip>
          <a:srcRect b="0" l="0" r="14280" t="0"/>
          <a:stretch/>
        </p:blipFill>
        <p:spPr>
          <a:xfrm>
            <a:off x="711201" y="1948056"/>
            <a:ext cx="8488683" cy="1089679"/>
          </a:xfrm>
          <a:prstGeom prst="rect">
            <a:avLst/>
          </a:prstGeom>
          <a:noFill/>
          <a:ln cap="flat" cmpd="sng" w="9525">
            <a:solidFill>
              <a:srgbClr val="F2F2F2"/>
            </a:solidFill>
            <a:prstDash val="solid"/>
            <a:round/>
            <a:headEnd len="sm" w="sm" type="none"/>
            <a:tailEnd len="sm" w="sm" type="none"/>
          </a:ln>
        </p:spPr>
      </p:pic>
      <p:pic>
        <p:nvPicPr>
          <p:cNvPr id="2693" name="Google Shape;2693;p166"/>
          <p:cNvPicPr preferRelativeResize="0"/>
          <p:nvPr/>
        </p:nvPicPr>
        <p:blipFill rotWithShape="1">
          <a:blip r:embed="rId4">
            <a:alphaModFix/>
          </a:blip>
          <a:srcRect b="0" l="0" r="14280" t="0"/>
          <a:stretch/>
        </p:blipFill>
        <p:spPr>
          <a:xfrm>
            <a:off x="711201" y="3663551"/>
            <a:ext cx="8488683" cy="618466"/>
          </a:xfrm>
          <a:prstGeom prst="rect">
            <a:avLst/>
          </a:prstGeom>
          <a:noFill/>
          <a:ln cap="flat" cmpd="sng" w="9525">
            <a:solidFill>
              <a:srgbClr val="F2F2F2"/>
            </a:solidFill>
            <a:prstDash val="solid"/>
            <a:round/>
            <a:headEnd len="sm" w="sm" type="none"/>
            <a:tailEnd len="sm" w="sm" type="none"/>
          </a:ln>
        </p:spPr>
      </p:pic>
      <p:pic>
        <p:nvPicPr>
          <p:cNvPr id="2694" name="Google Shape;2694;p166"/>
          <p:cNvPicPr preferRelativeResize="0"/>
          <p:nvPr/>
        </p:nvPicPr>
        <p:blipFill rotWithShape="1">
          <a:blip r:embed="rId5">
            <a:alphaModFix/>
          </a:blip>
          <a:srcRect b="0" l="0" r="14280" t="0"/>
          <a:stretch/>
        </p:blipFill>
        <p:spPr>
          <a:xfrm>
            <a:off x="711201" y="4873933"/>
            <a:ext cx="8488683" cy="6626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167"/>
          <p:cNvSpPr/>
          <p:nvPr/>
        </p:nvSpPr>
        <p:spPr>
          <a:xfrm>
            <a:off x="558924" y="2263027"/>
            <a:ext cx="8782050" cy="41183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1" name="Google Shape;2701;p167"/>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팬시 인덱싱</a:t>
            </a:r>
            <a:endParaRPr sz="2400">
              <a:solidFill>
                <a:srgbClr val="0C0C0C"/>
              </a:solidFill>
              <a:latin typeface="Arial"/>
              <a:ea typeface="Arial"/>
              <a:cs typeface="Arial"/>
              <a:sym typeface="Arial"/>
            </a:endParaRPr>
          </a:p>
        </p:txBody>
      </p:sp>
      <p:grpSp>
        <p:nvGrpSpPr>
          <p:cNvPr id="2702" name="Google Shape;2702;p167"/>
          <p:cNvGrpSpPr/>
          <p:nvPr/>
        </p:nvGrpSpPr>
        <p:grpSpPr>
          <a:xfrm>
            <a:off x="559817" y="1913751"/>
            <a:ext cx="8783192" cy="219686"/>
            <a:chOff x="559817" y="2148284"/>
            <a:chExt cx="8783192" cy="219686"/>
          </a:xfrm>
        </p:grpSpPr>
        <p:sp>
          <p:nvSpPr>
            <p:cNvPr id="2703" name="Google Shape;2703;p1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04" name="Google Shape;2704;p167"/>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Return a new array of given shape and type, without initializing entries. help(np.empty) 참조</a:t>
              </a:r>
              <a:endParaRPr sz="1400">
                <a:solidFill>
                  <a:srgbClr val="262626"/>
                </a:solidFill>
                <a:latin typeface="Arial"/>
                <a:ea typeface="Arial"/>
                <a:cs typeface="Arial"/>
                <a:sym typeface="Arial"/>
              </a:endParaRPr>
            </a:p>
          </p:txBody>
        </p:sp>
      </p:grpSp>
      <p:grpSp>
        <p:nvGrpSpPr>
          <p:cNvPr id="2705" name="Google Shape;2705;p167"/>
          <p:cNvGrpSpPr/>
          <p:nvPr/>
        </p:nvGrpSpPr>
        <p:grpSpPr>
          <a:xfrm>
            <a:off x="450000" y="450000"/>
            <a:ext cx="9018000" cy="276999"/>
            <a:chOff x="450000" y="450000"/>
            <a:chExt cx="9018000" cy="276999"/>
          </a:xfrm>
        </p:grpSpPr>
        <p:sp>
          <p:nvSpPr>
            <p:cNvPr id="2706" name="Google Shape;2706;p1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707" name="Google Shape;2707;p1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708" name="Google Shape;2708;p167"/>
          <p:cNvPicPr preferRelativeResize="0"/>
          <p:nvPr/>
        </p:nvPicPr>
        <p:blipFill rotWithShape="1">
          <a:blip r:embed="rId3">
            <a:alphaModFix/>
          </a:blip>
          <a:srcRect b="0" l="0" r="14290" t="0"/>
          <a:stretch/>
        </p:blipFill>
        <p:spPr>
          <a:xfrm>
            <a:off x="712183" y="2374744"/>
            <a:ext cx="8487702" cy="38948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168"/>
          <p:cNvSpPr/>
          <p:nvPr/>
        </p:nvSpPr>
        <p:spPr>
          <a:xfrm>
            <a:off x="558924" y="3933056"/>
            <a:ext cx="8782050" cy="13193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5" name="Google Shape;2715;p168"/>
          <p:cNvSpPr/>
          <p:nvPr/>
        </p:nvSpPr>
        <p:spPr>
          <a:xfrm>
            <a:off x="558924" y="2204864"/>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16" name="Google Shape;2716;p168"/>
          <p:cNvGrpSpPr/>
          <p:nvPr/>
        </p:nvGrpSpPr>
        <p:grpSpPr>
          <a:xfrm>
            <a:off x="559817" y="1428745"/>
            <a:ext cx="8783192" cy="215444"/>
            <a:chOff x="559817" y="2136914"/>
            <a:chExt cx="8783192" cy="215444"/>
          </a:xfrm>
        </p:grpSpPr>
        <p:sp>
          <p:nvSpPr>
            <p:cNvPr id="2717" name="Google Shape;2717;p1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18" name="Google Shape;2718;p16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팬시 인덱싱</a:t>
              </a:r>
              <a:endParaRPr/>
            </a:p>
          </p:txBody>
        </p:sp>
      </p:grpSp>
      <p:sp>
        <p:nvSpPr>
          <p:cNvPr id="2719" name="Google Shape;2719;p168"/>
          <p:cNvSpPr/>
          <p:nvPr/>
        </p:nvSpPr>
        <p:spPr>
          <a:xfrm>
            <a:off x="711201" y="1772816"/>
            <a:ext cx="8632824" cy="216134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특정한 순서로 행을 선택할 경우 원하는 순서가 담긴 ndarray나 리스트를 넘기면 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색인으로 음수를 사용하면 끝에서부터 행을 선택한다.</a:t>
            </a:r>
            <a:endParaRPr/>
          </a:p>
        </p:txBody>
      </p:sp>
      <p:grpSp>
        <p:nvGrpSpPr>
          <p:cNvPr id="2720" name="Google Shape;2720;p168"/>
          <p:cNvGrpSpPr/>
          <p:nvPr/>
        </p:nvGrpSpPr>
        <p:grpSpPr>
          <a:xfrm>
            <a:off x="450000" y="450000"/>
            <a:ext cx="9018000" cy="276999"/>
            <a:chOff x="450000" y="450000"/>
            <a:chExt cx="9018000" cy="276999"/>
          </a:xfrm>
        </p:grpSpPr>
        <p:sp>
          <p:nvSpPr>
            <p:cNvPr id="2721" name="Google Shape;2721;p1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722" name="Google Shape;2722;p1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723" name="Google Shape;2723;p168"/>
          <p:cNvPicPr preferRelativeResize="0"/>
          <p:nvPr/>
        </p:nvPicPr>
        <p:blipFill rotWithShape="1">
          <a:blip r:embed="rId3">
            <a:alphaModFix/>
          </a:blip>
          <a:srcRect b="0" l="0" r="14280" t="0"/>
          <a:stretch/>
        </p:blipFill>
        <p:spPr>
          <a:xfrm>
            <a:off x="711201" y="2345935"/>
            <a:ext cx="8488683" cy="971876"/>
          </a:xfrm>
          <a:prstGeom prst="rect">
            <a:avLst/>
          </a:prstGeom>
          <a:noFill/>
          <a:ln cap="flat" cmpd="sng" w="9525">
            <a:solidFill>
              <a:srgbClr val="F2F2F2"/>
            </a:solidFill>
            <a:prstDash val="solid"/>
            <a:round/>
            <a:headEnd len="sm" w="sm" type="none"/>
            <a:tailEnd len="sm" w="sm" type="none"/>
          </a:ln>
        </p:spPr>
      </p:pic>
      <p:pic>
        <p:nvPicPr>
          <p:cNvPr id="2724" name="Google Shape;2724;p168"/>
          <p:cNvPicPr preferRelativeResize="0"/>
          <p:nvPr/>
        </p:nvPicPr>
        <p:blipFill rotWithShape="1">
          <a:blip r:embed="rId4">
            <a:alphaModFix/>
          </a:blip>
          <a:srcRect b="26057" l="0" r="14280" t="0"/>
          <a:stretch/>
        </p:blipFill>
        <p:spPr>
          <a:xfrm>
            <a:off x="711201" y="4019866"/>
            <a:ext cx="8488683" cy="84929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169"/>
          <p:cNvSpPr/>
          <p:nvPr/>
        </p:nvSpPr>
        <p:spPr>
          <a:xfrm>
            <a:off x="558924" y="2167368"/>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31" name="Google Shape;2731;p169"/>
          <p:cNvGrpSpPr/>
          <p:nvPr/>
        </p:nvGrpSpPr>
        <p:grpSpPr>
          <a:xfrm>
            <a:off x="559817" y="1428745"/>
            <a:ext cx="8783192" cy="215444"/>
            <a:chOff x="559817" y="2136914"/>
            <a:chExt cx="8783192" cy="215444"/>
          </a:xfrm>
        </p:grpSpPr>
        <p:sp>
          <p:nvSpPr>
            <p:cNvPr id="2732" name="Google Shape;2732;p1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33" name="Google Shape;2733;p16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팬시 인덱싱</a:t>
              </a:r>
              <a:endParaRPr/>
            </a:p>
          </p:txBody>
        </p:sp>
      </p:grpSp>
      <p:sp>
        <p:nvSpPr>
          <p:cNvPr id="2734" name="Google Shape;2734;p169"/>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5의 배수인 값들만 인덱싱하기 위하여 조건에 대한 boolean 배열을 변수에 넣어서 뽑아낼 수 있다.</a:t>
            </a:r>
            <a:endParaRPr/>
          </a:p>
        </p:txBody>
      </p:sp>
      <p:grpSp>
        <p:nvGrpSpPr>
          <p:cNvPr id="2735" name="Google Shape;2735;p169"/>
          <p:cNvGrpSpPr/>
          <p:nvPr/>
        </p:nvGrpSpPr>
        <p:grpSpPr>
          <a:xfrm>
            <a:off x="450000" y="450000"/>
            <a:ext cx="9018000" cy="276999"/>
            <a:chOff x="450000" y="450000"/>
            <a:chExt cx="9018000" cy="276999"/>
          </a:xfrm>
        </p:grpSpPr>
        <p:sp>
          <p:nvSpPr>
            <p:cNvPr id="2736" name="Google Shape;2736;p1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737" name="Google Shape;2737;p1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738" name="Google Shape;2738;p169"/>
          <p:cNvPicPr preferRelativeResize="0"/>
          <p:nvPr/>
        </p:nvPicPr>
        <p:blipFill rotWithShape="1">
          <a:blip r:embed="rId3">
            <a:alphaModFix/>
          </a:blip>
          <a:srcRect b="0" l="0" r="14352" t="0"/>
          <a:stretch/>
        </p:blipFill>
        <p:spPr>
          <a:xfrm>
            <a:off x="718311" y="2246904"/>
            <a:ext cx="8481574" cy="108231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170"/>
          <p:cNvSpPr/>
          <p:nvPr/>
        </p:nvSpPr>
        <p:spPr>
          <a:xfrm>
            <a:off x="558924" y="2204864"/>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45" name="Google Shape;2745;p170"/>
          <p:cNvGrpSpPr/>
          <p:nvPr/>
        </p:nvGrpSpPr>
        <p:grpSpPr>
          <a:xfrm>
            <a:off x="559817" y="1428745"/>
            <a:ext cx="8783192" cy="215444"/>
            <a:chOff x="559817" y="2136914"/>
            <a:chExt cx="8783192" cy="215444"/>
          </a:xfrm>
        </p:grpSpPr>
        <p:sp>
          <p:nvSpPr>
            <p:cNvPr id="2746" name="Google Shape;2746;p1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47" name="Google Shape;2747;p17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팬시 인덱싱</a:t>
              </a:r>
              <a:endParaRPr/>
            </a:p>
          </p:txBody>
        </p:sp>
      </p:grpSp>
      <p:sp>
        <p:nvSpPr>
          <p:cNvPr id="2748" name="Google Shape;2748;p170"/>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두 가지 조건을 결합하여 뽑아낼 수도 있다.</a:t>
            </a:r>
            <a:endParaRPr/>
          </a:p>
        </p:txBody>
      </p:sp>
      <p:grpSp>
        <p:nvGrpSpPr>
          <p:cNvPr id="2749" name="Google Shape;2749;p170"/>
          <p:cNvGrpSpPr/>
          <p:nvPr/>
        </p:nvGrpSpPr>
        <p:grpSpPr>
          <a:xfrm>
            <a:off x="450000" y="450000"/>
            <a:ext cx="9018000" cy="276999"/>
            <a:chOff x="450000" y="450000"/>
            <a:chExt cx="9018000" cy="276999"/>
          </a:xfrm>
        </p:grpSpPr>
        <p:sp>
          <p:nvSpPr>
            <p:cNvPr id="2750" name="Google Shape;2750;p1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NumPy 인덱싱과 슬라이싱</a:t>
              </a:r>
              <a:endParaRPr sz="1800">
                <a:solidFill>
                  <a:srgbClr val="FFFFFF"/>
                </a:solidFill>
                <a:latin typeface="Arial"/>
                <a:ea typeface="Arial"/>
                <a:cs typeface="Arial"/>
                <a:sym typeface="Arial"/>
              </a:endParaRPr>
            </a:p>
          </p:txBody>
        </p:sp>
        <p:sp>
          <p:nvSpPr>
            <p:cNvPr id="2751" name="Google Shape;2751;p1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752" name="Google Shape;2752;p170"/>
          <p:cNvPicPr preferRelativeResize="0"/>
          <p:nvPr/>
        </p:nvPicPr>
        <p:blipFill rotWithShape="1">
          <a:blip r:embed="rId3">
            <a:alphaModFix/>
          </a:blip>
          <a:srcRect b="0" l="0" r="14284" t="0"/>
          <a:stretch/>
        </p:blipFill>
        <p:spPr>
          <a:xfrm>
            <a:off x="711591" y="2345935"/>
            <a:ext cx="8488294" cy="1951114"/>
          </a:xfrm>
          <a:prstGeom prst="rect">
            <a:avLst/>
          </a:prstGeom>
          <a:noFill/>
          <a:ln cap="flat" cmpd="sng" w="9525">
            <a:solidFill>
              <a:srgbClr val="F2F2F2"/>
            </a:solidFill>
            <a:prstDash val="solid"/>
            <a:round/>
            <a:headEnd len="sm" w="sm" type="none"/>
            <a:tailEnd len="sm" w="sm" type="none"/>
          </a:ln>
        </p:spPr>
      </p:pic>
      <p:pic>
        <p:nvPicPr>
          <p:cNvPr id="2753" name="Google Shape;2753;p170"/>
          <p:cNvPicPr preferRelativeResize="0"/>
          <p:nvPr/>
        </p:nvPicPr>
        <p:blipFill rotWithShape="1">
          <a:blip r:embed="rId4">
            <a:alphaModFix/>
          </a:blip>
          <a:srcRect b="0" l="0" r="0" t="0"/>
          <a:stretch/>
        </p:blipFill>
        <p:spPr>
          <a:xfrm>
            <a:off x="558924" y="4653136"/>
            <a:ext cx="7267575" cy="9715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171"/>
          <p:cNvSpPr/>
          <p:nvPr/>
        </p:nvSpPr>
        <p:spPr>
          <a:xfrm>
            <a:off x="912070" y="3133792"/>
            <a:ext cx="8575846"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최적의 연산성능을 위한 NumPy 배열</a:t>
            </a:r>
            <a:endParaRPr b="0" i="0" sz="3200" u="none" cap="none" strike="noStrike">
              <a:solidFill>
                <a:srgbClr val="000000"/>
              </a:solidFill>
              <a:latin typeface="Arial"/>
              <a:ea typeface="Arial"/>
              <a:cs typeface="Arial"/>
              <a:sym typeface="Arial"/>
            </a:endParaRPr>
          </a:p>
        </p:txBody>
      </p:sp>
      <p:sp>
        <p:nvSpPr>
          <p:cNvPr id="2760" name="Google Shape;2760;p171"/>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Unit 1. </a:t>
            </a:r>
            <a:endParaRPr b="0" i="0" sz="5398" u="none" cap="none" strike="noStrike">
              <a:solidFill>
                <a:srgbClr val="7F7F7F"/>
              </a:solidFill>
              <a:latin typeface="Arial"/>
              <a:ea typeface="Arial"/>
              <a:cs typeface="Arial"/>
              <a:sym typeface="Arial"/>
            </a:endParaRPr>
          </a:p>
        </p:txBody>
      </p:sp>
      <p:grpSp>
        <p:nvGrpSpPr>
          <p:cNvPr id="2761" name="Google Shape;2761;p171"/>
          <p:cNvGrpSpPr/>
          <p:nvPr/>
        </p:nvGrpSpPr>
        <p:grpSpPr>
          <a:xfrm>
            <a:off x="1051307" y="3923538"/>
            <a:ext cx="5700472" cy="1996867"/>
            <a:chOff x="1051307" y="4065033"/>
            <a:chExt cx="5700472" cy="1996867"/>
          </a:xfrm>
        </p:grpSpPr>
        <p:sp>
          <p:nvSpPr>
            <p:cNvPr id="2762" name="Google Shape;2762;p171"/>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1.1 NumPy 배열</a:t>
              </a:r>
              <a:endParaRPr b="0" i="0" sz="1799" u="none" cap="none" strike="noStrike">
                <a:solidFill>
                  <a:srgbClr val="A5A5A5"/>
                </a:solidFill>
                <a:latin typeface="Arial"/>
                <a:ea typeface="Arial"/>
                <a:cs typeface="Arial"/>
                <a:sym typeface="Arial"/>
              </a:endParaRPr>
            </a:p>
          </p:txBody>
        </p:sp>
        <p:sp>
          <p:nvSpPr>
            <p:cNvPr id="2763" name="Google Shape;2763;p171"/>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sp>
          <p:nvSpPr>
            <p:cNvPr id="2764" name="Google Shape;2764;p171"/>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1.2 NumPy 배열 기본</a:t>
              </a:r>
              <a:endParaRPr b="0" i="0" sz="1799" u="none" cap="none" strike="noStrike">
                <a:solidFill>
                  <a:srgbClr val="A5A5A5"/>
                </a:solidFill>
                <a:latin typeface="Arial"/>
                <a:ea typeface="Arial"/>
                <a:cs typeface="Arial"/>
                <a:sym typeface="Arial"/>
              </a:endParaRPr>
            </a:p>
          </p:txBody>
        </p:sp>
        <p:sp>
          <p:nvSpPr>
            <p:cNvPr id="2765" name="Google Shape;2765;p171"/>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1429A0"/>
                </a:solidFill>
                <a:latin typeface="Calibri"/>
                <a:ea typeface="Calibri"/>
                <a:cs typeface="Calibri"/>
                <a:sym typeface="Calibri"/>
              </a:endParaRPr>
            </a:p>
          </p:txBody>
        </p:sp>
        <p:grpSp>
          <p:nvGrpSpPr>
            <p:cNvPr id="2766" name="Google Shape;2766;p171"/>
            <p:cNvGrpSpPr/>
            <p:nvPr/>
          </p:nvGrpSpPr>
          <p:grpSpPr>
            <a:xfrm>
              <a:off x="1051307" y="4924425"/>
              <a:ext cx="5700472" cy="278083"/>
              <a:chOff x="571500" y="5165783"/>
              <a:chExt cx="5702300" cy="278172"/>
            </a:xfrm>
          </p:grpSpPr>
          <p:sp>
            <p:nvSpPr>
              <p:cNvPr id="2767" name="Google Shape;2767;p171"/>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1.3 NumPy 배열 연산</a:t>
                </a:r>
                <a:endParaRPr b="0" i="0" sz="1799" u="none" cap="none" strike="noStrike">
                  <a:solidFill>
                    <a:srgbClr val="A5A5A5"/>
                  </a:solidFill>
                  <a:latin typeface="Arial"/>
                  <a:ea typeface="Arial"/>
                  <a:cs typeface="Arial"/>
                  <a:sym typeface="Arial"/>
                </a:endParaRPr>
              </a:p>
            </p:txBody>
          </p:sp>
          <p:sp>
            <p:nvSpPr>
              <p:cNvPr id="2768" name="Google Shape;2768;p171"/>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2769" name="Google Shape;2769;p171"/>
            <p:cNvGrpSpPr/>
            <p:nvPr/>
          </p:nvGrpSpPr>
          <p:grpSpPr>
            <a:xfrm>
              <a:off x="1051307" y="5354121"/>
              <a:ext cx="5700472" cy="278083"/>
              <a:chOff x="571500" y="5165783"/>
              <a:chExt cx="5702300" cy="278172"/>
            </a:xfrm>
          </p:grpSpPr>
          <p:sp>
            <p:nvSpPr>
              <p:cNvPr id="2770" name="Google Shape;2770;p171"/>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NumPy 인덱싱과 슬라이싱</a:t>
                </a:r>
                <a:endParaRPr sz="1799">
                  <a:solidFill>
                    <a:srgbClr val="A5A5A5"/>
                  </a:solidFill>
                  <a:latin typeface="Arial"/>
                  <a:ea typeface="Arial"/>
                  <a:cs typeface="Arial"/>
                  <a:sym typeface="Arial"/>
                </a:endParaRPr>
              </a:p>
            </p:txBody>
          </p:sp>
          <p:sp>
            <p:nvSpPr>
              <p:cNvPr id="2771" name="Google Shape;2771;p171"/>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772" name="Google Shape;2772;p171"/>
            <p:cNvGrpSpPr/>
            <p:nvPr/>
          </p:nvGrpSpPr>
          <p:grpSpPr>
            <a:xfrm>
              <a:off x="1051307" y="5783817"/>
              <a:ext cx="5700472" cy="278083"/>
              <a:chOff x="571500" y="5165783"/>
              <a:chExt cx="5702300" cy="278172"/>
            </a:xfrm>
          </p:grpSpPr>
          <p:sp>
            <p:nvSpPr>
              <p:cNvPr id="2773" name="Google Shape;2773;p171"/>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1.5 배열 전치와 축 바꾸기</a:t>
                </a:r>
                <a:endParaRPr sz="1799">
                  <a:solidFill>
                    <a:srgbClr val="3F3F3F"/>
                  </a:solidFill>
                  <a:latin typeface="Arial"/>
                  <a:ea typeface="Arial"/>
                  <a:cs typeface="Arial"/>
                  <a:sym typeface="Arial"/>
                </a:endParaRPr>
              </a:p>
            </p:txBody>
          </p:sp>
          <p:sp>
            <p:nvSpPr>
              <p:cNvPr id="2774" name="Google Shape;2774;p171"/>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55"/>
          <p:cNvGrpSpPr/>
          <p:nvPr/>
        </p:nvGrpSpPr>
        <p:grpSpPr>
          <a:xfrm>
            <a:off x="450000" y="450000"/>
            <a:ext cx="9018000" cy="276999"/>
            <a:chOff x="450000" y="450000"/>
            <a:chExt cx="9018000" cy="276999"/>
          </a:xfrm>
        </p:grpSpPr>
        <p:sp>
          <p:nvSpPr>
            <p:cNvPr id="667" name="Google Shape;667;p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668" name="Google Shape;668;p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669" name="Google Shape;669;p55"/>
          <p:cNvGrpSpPr/>
          <p:nvPr/>
        </p:nvGrpSpPr>
        <p:grpSpPr>
          <a:xfrm>
            <a:off x="559817" y="1428745"/>
            <a:ext cx="8783192" cy="215444"/>
            <a:chOff x="559817" y="2136914"/>
            <a:chExt cx="8783192" cy="215444"/>
          </a:xfrm>
        </p:grpSpPr>
        <p:sp>
          <p:nvSpPr>
            <p:cNvPr id="670" name="Google Shape;670;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1" name="Google Shape;671;p5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자료 저장 및 접근 (4/4)</a:t>
              </a:r>
              <a:endParaRPr sz="1400">
                <a:solidFill>
                  <a:srgbClr val="262626"/>
                </a:solidFill>
                <a:latin typeface="Arial"/>
                <a:ea typeface="Arial"/>
                <a:cs typeface="Arial"/>
                <a:sym typeface="Arial"/>
              </a:endParaRPr>
            </a:p>
          </p:txBody>
        </p:sp>
      </p:grpSp>
      <p:sp>
        <p:nvSpPr>
          <p:cNvPr id="672" name="Google Shape;672;p55"/>
          <p:cNvSpPr/>
          <p:nvPr/>
        </p:nvSpPr>
        <p:spPr>
          <a:xfrm>
            <a:off x="702940" y="1700808"/>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데이터는 연속적이지 않은 주소에 저장되어 있기 때문에 순차적인 접근은 그 앞에 오는 포인터를 통해서 접근되어진다.</a:t>
            </a:r>
            <a:endParaRPr/>
          </a:p>
        </p:txBody>
      </p:sp>
      <p:sp>
        <p:nvSpPr>
          <p:cNvPr id="673" name="Google Shape;673;p55"/>
          <p:cNvSpPr/>
          <p:nvPr/>
        </p:nvSpPr>
        <p:spPr>
          <a:xfrm>
            <a:off x="3871292" y="2558267"/>
            <a:ext cx="2304256" cy="288032"/>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Sequential Access</a:t>
            </a:r>
            <a:endParaRPr/>
          </a:p>
        </p:txBody>
      </p:sp>
      <p:sp>
        <p:nvSpPr>
          <p:cNvPr id="674" name="Google Shape;674;p55"/>
          <p:cNvSpPr/>
          <p:nvPr/>
        </p:nvSpPr>
        <p:spPr>
          <a:xfrm>
            <a:off x="3391491" y="3100272"/>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675" name="Google Shape;675;p55"/>
          <p:cNvSpPr/>
          <p:nvPr/>
        </p:nvSpPr>
        <p:spPr>
          <a:xfrm>
            <a:off x="4613113" y="3100272"/>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676" name="Google Shape;676;p55"/>
          <p:cNvSpPr/>
          <p:nvPr/>
        </p:nvSpPr>
        <p:spPr>
          <a:xfrm>
            <a:off x="5839763" y="3100272"/>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677" name="Google Shape;677;p55"/>
          <p:cNvSpPr/>
          <p:nvPr/>
        </p:nvSpPr>
        <p:spPr>
          <a:xfrm rot="5400000">
            <a:off x="4005915" y="318089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55"/>
          <p:cNvSpPr/>
          <p:nvPr/>
        </p:nvSpPr>
        <p:spPr>
          <a:xfrm rot="5400000">
            <a:off x="5235770" y="3181669"/>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55"/>
          <p:cNvSpPr/>
          <p:nvPr/>
        </p:nvSpPr>
        <p:spPr>
          <a:xfrm rot="5400000">
            <a:off x="6459906" y="3181669"/>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0" name="Google Shape;680;p55"/>
          <p:cNvCxnSpPr>
            <a:endCxn id="675" idx="1"/>
          </p:cNvCxnSpPr>
          <p:nvPr/>
        </p:nvCxnSpPr>
        <p:spPr>
          <a:xfrm>
            <a:off x="4180513" y="3265169"/>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681" name="Google Shape;681;p55"/>
          <p:cNvCxnSpPr/>
          <p:nvPr/>
        </p:nvCxnSpPr>
        <p:spPr>
          <a:xfrm>
            <a:off x="5407715" y="3269053"/>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682" name="Google Shape;682;p55"/>
          <p:cNvSpPr/>
          <p:nvPr/>
        </p:nvSpPr>
        <p:spPr>
          <a:xfrm>
            <a:off x="3415252" y="3130427"/>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55"/>
          <p:cNvSpPr/>
          <p:nvPr/>
        </p:nvSpPr>
        <p:spPr>
          <a:xfrm>
            <a:off x="3391491" y="358199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684" name="Google Shape;684;p55"/>
          <p:cNvSpPr/>
          <p:nvPr/>
        </p:nvSpPr>
        <p:spPr>
          <a:xfrm>
            <a:off x="4613113" y="358199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685" name="Google Shape;685;p55"/>
          <p:cNvSpPr/>
          <p:nvPr/>
        </p:nvSpPr>
        <p:spPr>
          <a:xfrm>
            <a:off x="5839763" y="358199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686" name="Google Shape;686;p55"/>
          <p:cNvSpPr/>
          <p:nvPr/>
        </p:nvSpPr>
        <p:spPr>
          <a:xfrm rot="5400000">
            <a:off x="4005915" y="366261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55"/>
          <p:cNvSpPr/>
          <p:nvPr/>
        </p:nvSpPr>
        <p:spPr>
          <a:xfrm rot="5400000">
            <a:off x="5235770" y="366339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55"/>
          <p:cNvSpPr/>
          <p:nvPr/>
        </p:nvSpPr>
        <p:spPr>
          <a:xfrm rot="5400000">
            <a:off x="6459906" y="366339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9" name="Google Shape;689;p55"/>
          <p:cNvCxnSpPr>
            <a:endCxn id="684" idx="1"/>
          </p:cNvCxnSpPr>
          <p:nvPr/>
        </p:nvCxnSpPr>
        <p:spPr>
          <a:xfrm>
            <a:off x="4180513" y="3746892"/>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690" name="Google Shape;690;p55"/>
          <p:cNvCxnSpPr/>
          <p:nvPr/>
        </p:nvCxnSpPr>
        <p:spPr>
          <a:xfrm>
            <a:off x="5407715" y="3750776"/>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691" name="Google Shape;691;p55"/>
          <p:cNvSpPr/>
          <p:nvPr/>
        </p:nvSpPr>
        <p:spPr>
          <a:xfrm>
            <a:off x="3415252" y="361215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55"/>
          <p:cNvSpPr/>
          <p:nvPr/>
        </p:nvSpPr>
        <p:spPr>
          <a:xfrm>
            <a:off x="3391491" y="405591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693" name="Google Shape;693;p55"/>
          <p:cNvSpPr/>
          <p:nvPr/>
        </p:nvSpPr>
        <p:spPr>
          <a:xfrm>
            <a:off x="4613113" y="405591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694" name="Google Shape;694;p55"/>
          <p:cNvSpPr/>
          <p:nvPr/>
        </p:nvSpPr>
        <p:spPr>
          <a:xfrm>
            <a:off x="5839763" y="405591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695" name="Google Shape;695;p55"/>
          <p:cNvSpPr/>
          <p:nvPr/>
        </p:nvSpPr>
        <p:spPr>
          <a:xfrm rot="5400000">
            <a:off x="4005915" y="4136536"/>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55"/>
          <p:cNvSpPr/>
          <p:nvPr/>
        </p:nvSpPr>
        <p:spPr>
          <a:xfrm rot="5400000">
            <a:off x="5235770" y="413731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55"/>
          <p:cNvSpPr/>
          <p:nvPr/>
        </p:nvSpPr>
        <p:spPr>
          <a:xfrm rot="5400000">
            <a:off x="6459906" y="413731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8" name="Google Shape;698;p55"/>
          <p:cNvCxnSpPr>
            <a:endCxn id="693" idx="1"/>
          </p:cNvCxnSpPr>
          <p:nvPr/>
        </p:nvCxnSpPr>
        <p:spPr>
          <a:xfrm>
            <a:off x="4180513" y="4220810"/>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699" name="Google Shape;699;p55"/>
          <p:cNvCxnSpPr/>
          <p:nvPr/>
        </p:nvCxnSpPr>
        <p:spPr>
          <a:xfrm>
            <a:off x="5407715" y="4224694"/>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00" name="Google Shape;700;p55"/>
          <p:cNvSpPr/>
          <p:nvPr/>
        </p:nvSpPr>
        <p:spPr>
          <a:xfrm>
            <a:off x="3415252" y="4086068"/>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55"/>
          <p:cNvSpPr/>
          <p:nvPr/>
        </p:nvSpPr>
        <p:spPr>
          <a:xfrm>
            <a:off x="4638529" y="4086068"/>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55"/>
          <p:cNvSpPr/>
          <p:nvPr/>
        </p:nvSpPr>
        <p:spPr>
          <a:xfrm>
            <a:off x="3391491" y="4503278"/>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703" name="Google Shape;703;p55"/>
          <p:cNvSpPr/>
          <p:nvPr/>
        </p:nvSpPr>
        <p:spPr>
          <a:xfrm>
            <a:off x="4613113" y="4503278"/>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704" name="Google Shape;704;p55"/>
          <p:cNvSpPr/>
          <p:nvPr/>
        </p:nvSpPr>
        <p:spPr>
          <a:xfrm>
            <a:off x="5839763" y="4503278"/>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705" name="Google Shape;705;p55"/>
          <p:cNvSpPr/>
          <p:nvPr/>
        </p:nvSpPr>
        <p:spPr>
          <a:xfrm rot="5400000">
            <a:off x="4005915" y="4583901"/>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55"/>
          <p:cNvSpPr/>
          <p:nvPr/>
        </p:nvSpPr>
        <p:spPr>
          <a:xfrm rot="5400000">
            <a:off x="5235770" y="458467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55"/>
          <p:cNvSpPr/>
          <p:nvPr/>
        </p:nvSpPr>
        <p:spPr>
          <a:xfrm rot="5400000">
            <a:off x="6459906" y="458467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8" name="Google Shape;708;p55"/>
          <p:cNvCxnSpPr>
            <a:endCxn id="703" idx="1"/>
          </p:cNvCxnSpPr>
          <p:nvPr/>
        </p:nvCxnSpPr>
        <p:spPr>
          <a:xfrm>
            <a:off x="4180513" y="4668175"/>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09" name="Google Shape;709;p55"/>
          <p:cNvCxnSpPr/>
          <p:nvPr/>
        </p:nvCxnSpPr>
        <p:spPr>
          <a:xfrm>
            <a:off x="5407715" y="4672059"/>
            <a:ext cx="432739" cy="1338"/>
          </a:xfrm>
          <a:prstGeom prst="straightConnector1">
            <a:avLst/>
          </a:prstGeom>
          <a:noFill/>
          <a:ln cap="flat" cmpd="sng" w="19050">
            <a:solidFill>
              <a:srgbClr val="C00000"/>
            </a:solidFill>
            <a:prstDash val="solid"/>
            <a:miter lim="800000"/>
            <a:headEnd len="med" w="med" type="oval"/>
            <a:tailEnd len="med" w="med" type="triangle"/>
          </a:ln>
        </p:spPr>
      </p:cxnSp>
      <p:sp>
        <p:nvSpPr>
          <p:cNvPr id="710" name="Google Shape;710;p55"/>
          <p:cNvSpPr/>
          <p:nvPr/>
        </p:nvSpPr>
        <p:spPr>
          <a:xfrm>
            <a:off x="3415252" y="4533433"/>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55"/>
          <p:cNvSpPr/>
          <p:nvPr/>
        </p:nvSpPr>
        <p:spPr>
          <a:xfrm>
            <a:off x="4638529" y="4533433"/>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55"/>
          <p:cNvSpPr/>
          <p:nvPr/>
        </p:nvSpPr>
        <p:spPr>
          <a:xfrm>
            <a:off x="3391491" y="496901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713" name="Google Shape;713;p55"/>
          <p:cNvSpPr/>
          <p:nvPr/>
        </p:nvSpPr>
        <p:spPr>
          <a:xfrm>
            <a:off x="4613113" y="496901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714" name="Google Shape;714;p55"/>
          <p:cNvSpPr/>
          <p:nvPr/>
        </p:nvSpPr>
        <p:spPr>
          <a:xfrm>
            <a:off x="5839763" y="496901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715" name="Google Shape;715;p55"/>
          <p:cNvSpPr/>
          <p:nvPr/>
        </p:nvSpPr>
        <p:spPr>
          <a:xfrm rot="5400000">
            <a:off x="4005915" y="504963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55"/>
          <p:cNvSpPr/>
          <p:nvPr/>
        </p:nvSpPr>
        <p:spPr>
          <a:xfrm rot="5400000">
            <a:off x="5235770" y="505041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55"/>
          <p:cNvSpPr/>
          <p:nvPr/>
        </p:nvSpPr>
        <p:spPr>
          <a:xfrm rot="5400000">
            <a:off x="6459906" y="505041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8" name="Google Shape;718;p55"/>
          <p:cNvCxnSpPr>
            <a:endCxn id="713" idx="1"/>
          </p:cNvCxnSpPr>
          <p:nvPr/>
        </p:nvCxnSpPr>
        <p:spPr>
          <a:xfrm>
            <a:off x="4180513" y="5133912"/>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19" name="Google Shape;719;p55"/>
          <p:cNvCxnSpPr/>
          <p:nvPr/>
        </p:nvCxnSpPr>
        <p:spPr>
          <a:xfrm>
            <a:off x="5407715" y="5137796"/>
            <a:ext cx="432739" cy="1338"/>
          </a:xfrm>
          <a:prstGeom prst="straightConnector1">
            <a:avLst/>
          </a:prstGeom>
          <a:noFill/>
          <a:ln cap="flat" cmpd="sng" w="19050">
            <a:solidFill>
              <a:srgbClr val="C00000"/>
            </a:solidFill>
            <a:prstDash val="solid"/>
            <a:miter lim="800000"/>
            <a:headEnd len="med" w="med" type="oval"/>
            <a:tailEnd len="med" w="med" type="triangle"/>
          </a:ln>
        </p:spPr>
      </p:cxnSp>
      <p:sp>
        <p:nvSpPr>
          <p:cNvPr id="720" name="Google Shape;720;p55"/>
          <p:cNvSpPr/>
          <p:nvPr/>
        </p:nvSpPr>
        <p:spPr>
          <a:xfrm>
            <a:off x="3415252"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55"/>
          <p:cNvSpPr/>
          <p:nvPr/>
        </p:nvSpPr>
        <p:spPr>
          <a:xfrm>
            <a:off x="4638529"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55"/>
          <p:cNvSpPr/>
          <p:nvPr/>
        </p:nvSpPr>
        <p:spPr>
          <a:xfrm>
            <a:off x="5861050"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grpSp>
        <p:nvGrpSpPr>
          <p:cNvPr id="2780" name="Google Shape;2780;p172"/>
          <p:cNvGrpSpPr/>
          <p:nvPr/>
        </p:nvGrpSpPr>
        <p:grpSpPr>
          <a:xfrm>
            <a:off x="450000" y="450000"/>
            <a:ext cx="9018000" cy="276999"/>
            <a:chOff x="450000" y="450000"/>
            <a:chExt cx="9018000" cy="276999"/>
          </a:xfrm>
        </p:grpSpPr>
        <p:sp>
          <p:nvSpPr>
            <p:cNvPr id="2781" name="Google Shape;2781;p1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782" name="Google Shape;2782;p1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783" name="Google Shape;2783;p172"/>
          <p:cNvGrpSpPr/>
          <p:nvPr/>
        </p:nvGrpSpPr>
        <p:grpSpPr>
          <a:xfrm>
            <a:off x="449998" y="1375101"/>
            <a:ext cx="9004986" cy="927390"/>
            <a:chOff x="449998" y="1375101"/>
            <a:chExt cx="9004986" cy="927390"/>
          </a:xfrm>
        </p:grpSpPr>
        <p:sp>
          <p:nvSpPr>
            <p:cNvPr id="2784" name="Google Shape;2784;p172"/>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배열 전치</a:t>
              </a:r>
              <a:endParaRPr sz="2400">
                <a:solidFill>
                  <a:srgbClr val="0C0C0C"/>
                </a:solidFill>
                <a:latin typeface="Arial"/>
                <a:ea typeface="Arial"/>
                <a:cs typeface="Arial"/>
                <a:sym typeface="Arial"/>
              </a:endParaRPr>
            </a:p>
          </p:txBody>
        </p:sp>
        <p:grpSp>
          <p:nvGrpSpPr>
            <p:cNvPr id="2785" name="Google Shape;2785;p172"/>
            <p:cNvGrpSpPr/>
            <p:nvPr/>
          </p:nvGrpSpPr>
          <p:grpSpPr>
            <a:xfrm>
              <a:off x="559817" y="1902381"/>
              <a:ext cx="8783192" cy="400110"/>
              <a:chOff x="559817" y="2136914"/>
              <a:chExt cx="8783192" cy="400110"/>
            </a:xfrm>
          </p:grpSpPr>
          <p:sp>
            <p:nvSpPr>
              <p:cNvPr id="2786" name="Google Shape;2786;p1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787" name="Google Shape;2787;p172"/>
              <p:cNvSpPr/>
              <p:nvPr/>
            </p:nvSpPr>
            <p:spPr>
              <a:xfrm>
                <a:off x="712182" y="2136914"/>
                <a:ext cx="8630827" cy="4001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배열 전치는 데이터를 복사하지 않고 데이터의 모양이 바뀐 뷰를 반환하는 특별한 기능이다. ndarray는 transpose 메소드와 T라는 이름의 특수한 속성을 가지고 있다.</a:t>
                </a:r>
                <a:endParaRPr/>
              </a:p>
            </p:txBody>
          </p:sp>
        </p:grpSp>
      </p:grpSp>
      <p:sp>
        <p:nvSpPr>
          <p:cNvPr id="2788" name="Google Shape;2788;p172"/>
          <p:cNvSpPr/>
          <p:nvPr/>
        </p:nvSpPr>
        <p:spPr>
          <a:xfrm>
            <a:off x="557644" y="2460439"/>
            <a:ext cx="8782050" cy="12076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pic>
        <p:nvPicPr>
          <p:cNvPr id="2789" name="Google Shape;2789;p172"/>
          <p:cNvPicPr preferRelativeResize="0"/>
          <p:nvPr/>
        </p:nvPicPr>
        <p:blipFill rotWithShape="1">
          <a:blip r:embed="rId3">
            <a:alphaModFix/>
          </a:blip>
          <a:srcRect b="0" l="0" r="14290" t="0"/>
          <a:stretch/>
        </p:blipFill>
        <p:spPr>
          <a:xfrm>
            <a:off x="712183" y="2613076"/>
            <a:ext cx="8487702" cy="9129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173"/>
          <p:cNvSpPr/>
          <p:nvPr/>
        </p:nvSpPr>
        <p:spPr>
          <a:xfrm>
            <a:off x="558924" y="2204864"/>
            <a:ext cx="8782050" cy="41959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96" name="Google Shape;2796;p173"/>
          <p:cNvGrpSpPr/>
          <p:nvPr/>
        </p:nvGrpSpPr>
        <p:grpSpPr>
          <a:xfrm>
            <a:off x="559817" y="1428745"/>
            <a:ext cx="8783192" cy="215444"/>
            <a:chOff x="559817" y="2136914"/>
            <a:chExt cx="8783192" cy="215444"/>
          </a:xfrm>
        </p:grpSpPr>
        <p:sp>
          <p:nvSpPr>
            <p:cNvPr id="2797" name="Google Shape;2797;p1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98" name="Google Shape;2798;p17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799" name="Google Shape;2799;p173"/>
          <p:cNvSpPr/>
          <p:nvPr/>
        </p:nvSpPr>
        <p:spPr>
          <a:xfrm>
            <a:off x="711201" y="1700808"/>
            <a:ext cx="8632824"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transpose는 ndarray의 차원 순서를 바꿀 수 있다. transpose로 모든 차원의 순서를 뒤바꾸는 기능은 T를 이용할 수 있다. 이 역시 자주 사용되는 기능이므로 단축 함수로 만들어 두었다.</a:t>
            </a:r>
            <a:endParaRPr/>
          </a:p>
        </p:txBody>
      </p:sp>
      <p:grpSp>
        <p:nvGrpSpPr>
          <p:cNvPr id="2800" name="Google Shape;2800;p173"/>
          <p:cNvGrpSpPr/>
          <p:nvPr/>
        </p:nvGrpSpPr>
        <p:grpSpPr>
          <a:xfrm>
            <a:off x="450000" y="450000"/>
            <a:ext cx="9018000" cy="276999"/>
            <a:chOff x="450000" y="450000"/>
            <a:chExt cx="9018000" cy="276999"/>
          </a:xfrm>
        </p:grpSpPr>
        <p:sp>
          <p:nvSpPr>
            <p:cNvPr id="2801" name="Google Shape;2801;p1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02" name="Google Shape;2802;p1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03" name="Google Shape;2803;p173"/>
          <p:cNvPicPr preferRelativeResize="0"/>
          <p:nvPr/>
        </p:nvPicPr>
        <p:blipFill rotWithShape="1">
          <a:blip r:embed="rId3">
            <a:alphaModFix/>
          </a:blip>
          <a:srcRect b="0" l="0" r="14280" t="0"/>
          <a:stretch/>
        </p:blipFill>
        <p:spPr>
          <a:xfrm>
            <a:off x="711201" y="2320909"/>
            <a:ext cx="8488683" cy="400530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74"/>
          <p:cNvSpPr/>
          <p:nvPr/>
        </p:nvSpPr>
        <p:spPr>
          <a:xfrm>
            <a:off x="558924" y="2719022"/>
            <a:ext cx="8782050" cy="3158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10" name="Google Shape;2810;p174"/>
          <p:cNvGrpSpPr/>
          <p:nvPr/>
        </p:nvGrpSpPr>
        <p:grpSpPr>
          <a:xfrm>
            <a:off x="559817" y="1428745"/>
            <a:ext cx="8783192" cy="215444"/>
            <a:chOff x="559817" y="2136914"/>
            <a:chExt cx="8783192" cy="215444"/>
          </a:xfrm>
        </p:grpSpPr>
        <p:sp>
          <p:nvSpPr>
            <p:cNvPr id="2811" name="Google Shape;2811;p1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12" name="Google Shape;2812;p17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813" name="Google Shape;2813;p174"/>
          <p:cNvSpPr/>
          <p:nvPr/>
        </p:nvSpPr>
        <p:spPr>
          <a:xfrm>
            <a:off x="711201" y="1700808"/>
            <a:ext cx="8632824" cy="950755"/>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행렬의 곱셈, 분할, 행렬식, 그리고 정사각 행렬 같은 선형대수는 배열을 다루는 라이브러리에서 중요한 부분이다.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두 개의 2차원 배열을 * 연산자로 곱하면 행렬 곱셈이 아니라 대응하는 각각의 원소의 곱을 계산한다.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곱셉은 배열 메소드이자 NumPy 네임스페이스 안에 있는 dot 함수를 이용해서 계산한다.</a:t>
            </a:r>
            <a:endParaRPr/>
          </a:p>
        </p:txBody>
      </p:sp>
      <p:grpSp>
        <p:nvGrpSpPr>
          <p:cNvPr id="2814" name="Google Shape;2814;p174"/>
          <p:cNvGrpSpPr/>
          <p:nvPr/>
        </p:nvGrpSpPr>
        <p:grpSpPr>
          <a:xfrm>
            <a:off x="450000" y="450000"/>
            <a:ext cx="9018000" cy="276999"/>
            <a:chOff x="450000" y="450000"/>
            <a:chExt cx="9018000" cy="276999"/>
          </a:xfrm>
        </p:grpSpPr>
        <p:sp>
          <p:nvSpPr>
            <p:cNvPr id="2815" name="Google Shape;2815;p1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16" name="Google Shape;2816;p1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17" name="Google Shape;2817;p174"/>
          <p:cNvPicPr preferRelativeResize="0"/>
          <p:nvPr/>
        </p:nvPicPr>
        <p:blipFill rotWithShape="1">
          <a:blip r:embed="rId3">
            <a:alphaModFix/>
          </a:blip>
          <a:srcRect b="0" l="0" r="14280" t="0"/>
          <a:stretch/>
        </p:blipFill>
        <p:spPr>
          <a:xfrm>
            <a:off x="783253" y="2870682"/>
            <a:ext cx="8488683" cy="29009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175"/>
          <p:cNvSpPr/>
          <p:nvPr/>
        </p:nvSpPr>
        <p:spPr>
          <a:xfrm>
            <a:off x="558924" y="2132856"/>
            <a:ext cx="8782050" cy="11521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24" name="Google Shape;2824;p175"/>
          <p:cNvGrpSpPr/>
          <p:nvPr/>
        </p:nvGrpSpPr>
        <p:grpSpPr>
          <a:xfrm>
            <a:off x="559817" y="1428745"/>
            <a:ext cx="8783192" cy="215444"/>
            <a:chOff x="559817" y="2136914"/>
            <a:chExt cx="8783192" cy="215444"/>
          </a:xfrm>
        </p:grpSpPr>
        <p:sp>
          <p:nvSpPr>
            <p:cNvPr id="2825" name="Google Shape;2825;p1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26" name="Google Shape;2826;p17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827" name="Google Shape;2827;p175"/>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계산 시 자주 사용하고 행렬의 내적 구할 경우에도 np.dot을 이용한다.</a:t>
            </a:r>
            <a:endParaRPr/>
          </a:p>
        </p:txBody>
      </p:sp>
      <p:grpSp>
        <p:nvGrpSpPr>
          <p:cNvPr id="2828" name="Google Shape;2828;p175"/>
          <p:cNvGrpSpPr/>
          <p:nvPr/>
        </p:nvGrpSpPr>
        <p:grpSpPr>
          <a:xfrm>
            <a:off x="450000" y="450000"/>
            <a:ext cx="9018000" cy="276999"/>
            <a:chOff x="450000" y="450000"/>
            <a:chExt cx="9018000" cy="276999"/>
          </a:xfrm>
        </p:grpSpPr>
        <p:sp>
          <p:nvSpPr>
            <p:cNvPr id="2829" name="Google Shape;2829;p1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30" name="Google Shape;2830;p1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31" name="Google Shape;2831;p175"/>
          <p:cNvPicPr preferRelativeResize="0"/>
          <p:nvPr/>
        </p:nvPicPr>
        <p:blipFill rotWithShape="1">
          <a:blip r:embed="rId3">
            <a:alphaModFix/>
          </a:blip>
          <a:srcRect b="0" l="0" r="14280" t="0"/>
          <a:stretch/>
        </p:blipFill>
        <p:spPr>
          <a:xfrm>
            <a:off x="711201" y="2276872"/>
            <a:ext cx="8488683" cy="86879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176"/>
          <p:cNvSpPr/>
          <p:nvPr/>
        </p:nvSpPr>
        <p:spPr>
          <a:xfrm>
            <a:off x="558924" y="2046269"/>
            <a:ext cx="8782050" cy="43350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38" name="Google Shape;2838;p176"/>
          <p:cNvGrpSpPr/>
          <p:nvPr/>
        </p:nvGrpSpPr>
        <p:grpSpPr>
          <a:xfrm>
            <a:off x="559817" y="1428745"/>
            <a:ext cx="8783192" cy="215444"/>
            <a:chOff x="559817" y="2136914"/>
            <a:chExt cx="8783192" cy="215444"/>
          </a:xfrm>
        </p:grpSpPr>
        <p:sp>
          <p:nvSpPr>
            <p:cNvPr id="2839" name="Google Shape;2839;p1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40" name="Google Shape;2840;p17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841" name="Google Shape;2841;p176"/>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먼저 2차원의 3행 4열을 4행 3열로 reshape해 보자.</a:t>
            </a:r>
            <a:endParaRPr/>
          </a:p>
        </p:txBody>
      </p:sp>
      <p:grpSp>
        <p:nvGrpSpPr>
          <p:cNvPr id="2842" name="Google Shape;2842;p176"/>
          <p:cNvGrpSpPr/>
          <p:nvPr/>
        </p:nvGrpSpPr>
        <p:grpSpPr>
          <a:xfrm>
            <a:off x="450000" y="450000"/>
            <a:ext cx="9018000" cy="276999"/>
            <a:chOff x="450000" y="450000"/>
            <a:chExt cx="9018000" cy="276999"/>
          </a:xfrm>
        </p:grpSpPr>
        <p:sp>
          <p:nvSpPr>
            <p:cNvPr id="2843" name="Google Shape;2843;p1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44" name="Google Shape;2844;p1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45" name="Google Shape;2845;p176"/>
          <p:cNvPicPr preferRelativeResize="0"/>
          <p:nvPr/>
        </p:nvPicPr>
        <p:blipFill rotWithShape="1">
          <a:blip r:embed="rId3">
            <a:alphaModFix/>
          </a:blip>
          <a:srcRect b="0" l="0" r="14280" t="0"/>
          <a:stretch/>
        </p:blipFill>
        <p:spPr>
          <a:xfrm>
            <a:off x="711201" y="2132856"/>
            <a:ext cx="8488683" cy="415992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177"/>
          <p:cNvSpPr/>
          <p:nvPr/>
        </p:nvSpPr>
        <p:spPr>
          <a:xfrm>
            <a:off x="558924" y="2405535"/>
            <a:ext cx="8782050" cy="18155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52" name="Google Shape;2852;p177"/>
          <p:cNvGrpSpPr/>
          <p:nvPr/>
        </p:nvGrpSpPr>
        <p:grpSpPr>
          <a:xfrm>
            <a:off x="559817" y="1428745"/>
            <a:ext cx="8783192" cy="215444"/>
            <a:chOff x="559817" y="2136914"/>
            <a:chExt cx="8783192" cy="215444"/>
          </a:xfrm>
        </p:grpSpPr>
        <p:sp>
          <p:nvSpPr>
            <p:cNvPr id="2853" name="Google Shape;2853;p1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54" name="Google Shape;2854;p17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855" name="Google Shape;2855;p177"/>
          <p:cNvSpPr/>
          <p:nvPr/>
        </p:nvSpPr>
        <p:spPr>
          <a:xfrm>
            <a:off x="711201" y="1700808"/>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그럼 이번에는 3차원 배열에서 해 보겠다.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3차원 배열에서도 transpose 메소드는 튜플로 축 번호를 받아서 치환한다.</a:t>
            </a:r>
            <a:endParaRPr/>
          </a:p>
        </p:txBody>
      </p:sp>
      <p:grpSp>
        <p:nvGrpSpPr>
          <p:cNvPr id="2856" name="Google Shape;2856;p177"/>
          <p:cNvGrpSpPr/>
          <p:nvPr/>
        </p:nvGrpSpPr>
        <p:grpSpPr>
          <a:xfrm>
            <a:off x="450000" y="450000"/>
            <a:ext cx="9018000" cy="276999"/>
            <a:chOff x="450000" y="450000"/>
            <a:chExt cx="9018000" cy="276999"/>
          </a:xfrm>
        </p:grpSpPr>
        <p:sp>
          <p:nvSpPr>
            <p:cNvPr id="2857" name="Google Shape;2857;p1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58" name="Google Shape;2858;p1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59" name="Google Shape;2859;p177"/>
          <p:cNvPicPr preferRelativeResize="0"/>
          <p:nvPr/>
        </p:nvPicPr>
        <p:blipFill rotWithShape="1">
          <a:blip r:embed="rId3">
            <a:alphaModFix/>
          </a:blip>
          <a:srcRect b="0" l="0" r="14280" t="0"/>
          <a:stretch/>
        </p:blipFill>
        <p:spPr>
          <a:xfrm>
            <a:off x="711201" y="2559169"/>
            <a:ext cx="8488683" cy="1524078"/>
          </a:xfrm>
          <a:prstGeom prst="rect">
            <a:avLst/>
          </a:prstGeom>
          <a:noFill/>
          <a:ln cap="flat" cmpd="sng" w="9525">
            <a:solidFill>
              <a:srgbClr val="F2F2F2"/>
            </a:solidFill>
            <a:prstDash val="solid"/>
            <a:round/>
            <a:headEnd len="sm" w="sm" type="none"/>
            <a:tailEnd len="sm" w="sm" type="none"/>
          </a:ln>
        </p:spPr>
      </p:pic>
      <p:grpSp>
        <p:nvGrpSpPr>
          <p:cNvPr id="2860" name="Google Shape;2860;p177"/>
          <p:cNvGrpSpPr/>
          <p:nvPr/>
        </p:nvGrpSpPr>
        <p:grpSpPr>
          <a:xfrm>
            <a:off x="558924" y="4293050"/>
            <a:ext cx="8782050" cy="725791"/>
            <a:chOff x="557644" y="5085181"/>
            <a:chExt cx="8782050" cy="725791"/>
          </a:xfrm>
        </p:grpSpPr>
        <p:sp>
          <p:nvSpPr>
            <p:cNvPr id="2861" name="Google Shape;2861;p177"/>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862" name="Google Shape;2862;p177"/>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863" name="Google Shape;2863;p17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16</a:t>
              </a:r>
              <a:endParaRPr b="1" sz="1300">
                <a:solidFill>
                  <a:srgbClr val="262626"/>
                </a:solidFill>
                <a:latin typeface="Arial"/>
                <a:ea typeface="Arial"/>
                <a:cs typeface="Arial"/>
                <a:sym typeface="Arial"/>
              </a:endParaRPr>
            </a:p>
          </p:txBody>
        </p:sp>
        <p:sp>
          <p:nvSpPr>
            <p:cNvPr id="2864" name="Google Shape;2864;p17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2면 2행 4열</a:t>
              </a:r>
              <a:endParaRPr sz="1300">
                <a:solidFill>
                  <a:srgbClr val="262626"/>
                </a:solidFill>
                <a:latin typeface="Arial"/>
                <a:ea typeface="Arial"/>
                <a:cs typeface="Arial"/>
                <a:sym typeface="Arial"/>
              </a:endParaRPr>
            </a:p>
          </p:txBody>
        </p:sp>
      </p:grpSp>
      <p:sp>
        <p:nvSpPr>
          <p:cNvPr id="2865" name="Google Shape;2865;p177"/>
          <p:cNvSpPr/>
          <p:nvPr/>
        </p:nvSpPr>
        <p:spPr>
          <a:xfrm>
            <a:off x="4087316" y="2708920"/>
            <a:ext cx="1019522" cy="17230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178"/>
          <p:cNvSpPr/>
          <p:nvPr/>
        </p:nvSpPr>
        <p:spPr>
          <a:xfrm>
            <a:off x="558924" y="1770748"/>
            <a:ext cx="8782050" cy="37659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72" name="Google Shape;2872;p178"/>
          <p:cNvGrpSpPr/>
          <p:nvPr/>
        </p:nvGrpSpPr>
        <p:grpSpPr>
          <a:xfrm>
            <a:off x="559817" y="1428745"/>
            <a:ext cx="8783192" cy="215444"/>
            <a:chOff x="559817" y="2136914"/>
            <a:chExt cx="8783192" cy="215444"/>
          </a:xfrm>
        </p:grpSpPr>
        <p:sp>
          <p:nvSpPr>
            <p:cNvPr id="2873" name="Google Shape;2873;p1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74" name="Google Shape;2874;p17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grpSp>
        <p:nvGrpSpPr>
          <p:cNvPr id="2875" name="Google Shape;2875;p178"/>
          <p:cNvGrpSpPr/>
          <p:nvPr/>
        </p:nvGrpSpPr>
        <p:grpSpPr>
          <a:xfrm>
            <a:off x="450000" y="450000"/>
            <a:ext cx="9018000" cy="276999"/>
            <a:chOff x="450000" y="450000"/>
            <a:chExt cx="9018000" cy="276999"/>
          </a:xfrm>
        </p:grpSpPr>
        <p:sp>
          <p:nvSpPr>
            <p:cNvPr id="2876" name="Google Shape;2876;p1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77" name="Google Shape;2877;p1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878" name="Google Shape;2878;p178"/>
          <p:cNvGrpSpPr/>
          <p:nvPr/>
        </p:nvGrpSpPr>
        <p:grpSpPr>
          <a:xfrm>
            <a:off x="558924" y="5583529"/>
            <a:ext cx="8782050" cy="725791"/>
            <a:chOff x="557644" y="5085181"/>
            <a:chExt cx="8782050" cy="725791"/>
          </a:xfrm>
        </p:grpSpPr>
        <p:sp>
          <p:nvSpPr>
            <p:cNvPr id="2879" name="Google Shape;2879;p178"/>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880" name="Google Shape;2880;p17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881" name="Google Shape;2881;p17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a:t>
              </a:r>
              <a:endParaRPr b="1" sz="1300">
                <a:solidFill>
                  <a:srgbClr val="262626"/>
                </a:solidFill>
                <a:latin typeface="Arial"/>
                <a:ea typeface="Arial"/>
                <a:cs typeface="Arial"/>
                <a:sym typeface="Arial"/>
              </a:endParaRPr>
            </a:p>
          </p:txBody>
        </p:sp>
        <p:sp>
          <p:nvSpPr>
            <p:cNvPr id="2882" name="Google Shape;2882;p17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번째와 두 번째의 축 순서가 뒤바뀌었고, 마지막 축은 그대로 남았다.</a:t>
              </a:r>
              <a:endParaRPr/>
            </a:p>
          </p:txBody>
        </p:sp>
      </p:grpSp>
      <p:pic>
        <p:nvPicPr>
          <p:cNvPr id="2883" name="Google Shape;2883;p178"/>
          <p:cNvPicPr preferRelativeResize="0"/>
          <p:nvPr/>
        </p:nvPicPr>
        <p:blipFill rotWithShape="1">
          <a:blip r:embed="rId4">
            <a:alphaModFix/>
          </a:blip>
          <a:srcRect b="0" l="0" r="3061" t="0"/>
          <a:stretch/>
        </p:blipFill>
        <p:spPr>
          <a:xfrm>
            <a:off x="712183" y="1863014"/>
            <a:ext cx="8487701" cy="358695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179"/>
          <p:cNvSpPr/>
          <p:nvPr/>
        </p:nvSpPr>
        <p:spPr>
          <a:xfrm>
            <a:off x="558924" y="2102888"/>
            <a:ext cx="8782050" cy="4062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90" name="Google Shape;2890;p179"/>
          <p:cNvGrpSpPr/>
          <p:nvPr/>
        </p:nvGrpSpPr>
        <p:grpSpPr>
          <a:xfrm>
            <a:off x="559817" y="1428745"/>
            <a:ext cx="8783192" cy="215444"/>
            <a:chOff x="559817" y="2136914"/>
            <a:chExt cx="8783192" cy="215444"/>
          </a:xfrm>
        </p:grpSpPr>
        <p:sp>
          <p:nvSpPr>
            <p:cNvPr id="2891" name="Google Shape;2891;p1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92" name="Google Shape;2892;p17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sp>
        <p:nvSpPr>
          <p:cNvPr id="2893" name="Google Shape;2893;p179"/>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ndarray에는 swapaxes라는 메소드가 있는데 두 개의 축 번호를 받아서 배열을 뒤바꾼다.</a:t>
            </a:r>
            <a:endParaRPr/>
          </a:p>
        </p:txBody>
      </p:sp>
      <p:grpSp>
        <p:nvGrpSpPr>
          <p:cNvPr id="2894" name="Google Shape;2894;p179"/>
          <p:cNvGrpSpPr/>
          <p:nvPr/>
        </p:nvGrpSpPr>
        <p:grpSpPr>
          <a:xfrm>
            <a:off x="450000" y="450000"/>
            <a:ext cx="9018000" cy="276999"/>
            <a:chOff x="450000" y="450000"/>
            <a:chExt cx="9018000" cy="276999"/>
          </a:xfrm>
        </p:grpSpPr>
        <p:sp>
          <p:nvSpPr>
            <p:cNvPr id="2895" name="Google Shape;2895;p1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896" name="Google Shape;2896;p1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897" name="Google Shape;2897;p179"/>
          <p:cNvPicPr preferRelativeResize="0"/>
          <p:nvPr/>
        </p:nvPicPr>
        <p:blipFill rotWithShape="1">
          <a:blip r:embed="rId3">
            <a:alphaModFix/>
          </a:blip>
          <a:srcRect b="0" l="0" r="14280" t="0"/>
          <a:stretch/>
        </p:blipFill>
        <p:spPr>
          <a:xfrm>
            <a:off x="711201" y="2244225"/>
            <a:ext cx="8488683" cy="377706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180"/>
          <p:cNvSpPr/>
          <p:nvPr/>
        </p:nvSpPr>
        <p:spPr>
          <a:xfrm>
            <a:off x="558924" y="1770748"/>
            <a:ext cx="8782050" cy="29543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04" name="Google Shape;2904;p180"/>
          <p:cNvGrpSpPr/>
          <p:nvPr/>
        </p:nvGrpSpPr>
        <p:grpSpPr>
          <a:xfrm>
            <a:off x="559817" y="1428745"/>
            <a:ext cx="8783192" cy="215444"/>
            <a:chOff x="559817" y="2136914"/>
            <a:chExt cx="8783192" cy="215444"/>
          </a:xfrm>
        </p:grpSpPr>
        <p:sp>
          <p:nvSpPr>
            <p:cNvPr id="2905" name="Google Shape;2905;p1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06" name="Google Shape;2906;p18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전치</a:t>
              </a:r>
              <a:endParaRPr/>
            </a:p>
          </p:txBody>
        </p:sp>
      </p:grpSp>
      <p:grpSp>
        <p:nvGrpSpPr>
          <p:cNvPr id="2907" name="Google Shape;2907;p180"/>
          <p:cNvGrpSpPr/>
          <p:nvPr/>
        </p:nvGrpSpPr>
        <p:grpSpPr>
          <a:xfrm>
            <a:off x="450000" y="450000"/>
            <a:ext cx="9018000" cy="276999"/>
            <a:chOff x="450000" y="450000"/>
            <a:chExt cx="9018000" cy="276999"/>
          </a:xfrm>
        </p:grpSpPr>
        <p:sp>
          <p:nvSpPr>
            <p:cNvPr id="2908" name="Google Shape;2908;p1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909" name="Google Shape;2909;p1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2910" name="Google Shape;2910;p180"/>
          <p:cNvPicPr preferRelativeResize="0"/>
          <p:nvPr/>
        </p:nvPicPr>
        <p:blipFill rotWithShape="1">
          <a:blip r:embed="rId3">
            <a:alphaModFix/>
          </a:blip>
          <a:srcRect b="0" l="0" r="14290" t="0"/>
          <a:stretch/>
        </p:blipFill>
        <p:spPr>
          <a:xfrm>
            <a:off x="712183" y="1916832"/>
            <a:ext cx="8487702" cy="265793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grpSp>
        <p:nvGrpSpPr>
          <p:cNvPr id="2916" name="Google Shape;2916;p181"/>
          <p:cNvGrpSpPr/>
          <p:nvPr/>
        </p:nvGrpSpPr>
        <p:grpSpPr>
          <a:xfrm>
            <a:off x="450000" y="450000"/>
            <a:ext cx="9018000" cy="276999"/>
            <a:chOff x="450000" y="450000"/>
            <a:chExt cx="9018000" cy="276999"/>
          </a:xfrm>
        </p:grpSpPr>
        <p:sp>
          <p:nvSpPr>
            <p:cNvPr id="2917" name="Google Shape;2917;p1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배열 전치와 축 바꾸기</a:t>
              </a:r>
              <a:endParaRPr sz="1800">
                <a:solidFill>
                  <a:srgbClr val="FFFFFF"/>
                </a:solidFill>
                <a:latin typeface="Arial"/>
                <a:ea typeface="Arial"/>
                <a:cs typeface="Arial"/>
                <a:sym typeface="Arial"/>
              </a:endParaRPr>
            </a:p>
          </p:txBody>
        </p:sp>
        <p:sp>
          <p:nvSpPr>
            <p:cNvPr id="2918" name="Google Shape;2918;p1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919" name="Google Shape;2919;p181"/>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#0203</a:t>
            </a:r>
            <a:endParaRPr/>
          </a:p>
        </p:txBody>
      </p:sp>
      <p:grpSp>
        <p:nvGrpSpPr>
          <p:cNvPr id="2920" name="Google Shape;2920;p181"/>
          <p:cNvGrpSpPr/>
          <p:nvPr/>
        </p:nvGrpSpPr>
        <p:grpSpPr>
          <a:xfrm>
            <a:off x="558798" y="2060849"/>
            <a:ext cx="8797129" cy="3960439"/>
            <a:chOff x="558798" y="2060849"/>
            <a:chExt cx="8797129" cy="3960439"/>
          </a:xfrm>
        </p:grpSpPr>
        <p:sp>
          <p:nvSpPr>
            <p:cNvPr id="2921" name="Google Shape;2921;p18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22" name="Google Shape;2922;p181"/>
            <p:cNvGrpSpPr/>
            <p:nvPr/>
          </p:nvGrpSpPr>
          <p:grpSpPr>
            <a:xfrm>
              <a:off x="558798" y="3945816"/>
              <a:ext cx="8797129" cy="576572"/>
              <a:chOff x="4778069" y="4391025"/>
              <a:chExt cx="2349160" cy="431802"/>
            </a:xfrm>
          </p:grpSpPr>
          <p:sp>
            <p:nvSpPr>
              <p:cNvPr id="2923" name="Google Shape;2923;p18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924" name="Google Shape;2924;p181"/>
              <p:cNvSpPr/>
              <p:nvPr/>
            </p:nvSpPr>
            <p:spPr>
              <a:xfrm>
                <a:off x="4852511" y="4491677"/>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‘ex_0203.ipynb'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2925" name="Google Shape;2925;p18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p56"/>
          <p:cNvGrpSpPr/>
          <p:nvPr/>
        </p:nvGrpSpPr>
        <p:grpSpPr>
          <a:xfrm>
            <a:off x="450000" y="450000"/>
            <a:ext cx="9018000" cy="276999"/>
            <a:chOff x="450000" y="450000"/>
            <a:chExt cx="9018000" cy="276999"/>
          </a:xfrm>
        </p:grpSpPr>
        <p:sp>
          <p:nvSpPr>
            <p:cNvPr id="729" name="Google Shape;729;p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730" name="Google Shape;730;p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731" name="Google Shape;731;p56"/>
          <p:cNvGrpSpPr/>
          <p:nvPr/>
        </p:nvGrpSpPr>
        <p:grpSpPr>
          <a:xfrm>
            <a:off x="559817" y="1428745"/>
            <a:ext cx="8783192" cy="215444"/>
            <a:chOff x="559817" y="2136914"/>
            <a:chExt cx="8783192" cy="215444"/>
          </a:xfrm>
        </p:grpSpPr>
        <p:sp>
          <p:nvSpPr>
            <p:cNvPr id="732" name="Google Shape;732;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3" name="Google Shape;733;p5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자료 추가, 삭제</a:t>
              </a:r>
              <a:endParaRPr/>
            </a:p>
          </p:txBody>
        </p:sp>
      </p:grpSp>
      <p:sp>
        <p:nvSpPr>
          <p:cNvPr id="734" name="Google Shape;734;p56"/>
          <p:cNvSpPr/>
          <p:nvPr/>
        </p:nvSpPr>
        <p:spPr>
          <a:xfrm>
            <a:off x="70294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이제 “녹색” 데이터를 추가하는 경우를 보도록 하겠다.</a:t>
            </a:r>
            <a:endParaRPr/>
          </a:p>
        </p:txBody>
      </p:sp>
      <p:sp>
        <p:nvSpPr>
          <p:cNvPr id="735" name="Google Shape;735;p56"/>
          <p:cNvSpPr/>
          <p:nvPr/>
        </p:nvSpPr>
        <p:spPr>
          <a:xfrm>
            <a:off x="990971" y="3796657"/>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736" name="Google Shape;736;p56"/>
          <p:cNvSpPr/>
          <p:nvPr/>
        </p:nvSpPr>
        <p:spPr>
          <a:xfrm>
            <a:off x="2212593" y="3796657"/>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737" name="Google Shape;737;p56"/>
          <p:cNvSpPr/>
          <p:nvPr/>
        </p:nvSpPr>
        <p:spPr>
          <a:xfrm>
            <a:off x="3439243" y="3796657"/>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738" name="Google Shape;738;p56"/>
          <p:cNvSpPr/>
          <p:nvPr/>
        </p:nvSpPr>
        <p:spPr>
          <a:xfrm rot="5400000">
            <a:off x="1605395" y="387728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56"/>
          <p:cNvSpPr/>
          <p:nvPr/>
        </p:nvSpPr>
        <p:spPr>
          <a:xfrm rot="5400000">
            <a:off x="2835250" y="387805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56"/>
          <p:cNvSpPr/>
          <p:nvPr/>
        </p:nvSpPr>
        <p:spPr>
          <a:xfrm rot="5400000">
            <a:off x="4059386" y="387805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1" name="Google Shape;741;p56"/>
          <p:cNvCxnSpPr>
            <a:endCxn id="736" idx="1"/>
          </p:cNvCxnSpPr>
          <p:nvPr/>
        </p:nvCxnSpPr>
        <p:spPr>
          <a:xfrm>
            <a:off x="1779993" y="3961554"/>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742" name="Google Shape;742;p56"/>
          <p:cNvCxnSpPr/>
          <p:nvPr/>
        </p:nvCxnSpPr>
        <p:spPr>
          <a:xfrm>
            <a:off x="3007195" y="3965438"/>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43" name="Google Shape;743;p56"/>
          <p:cNvSpPr/>
          <p:nvPr/>
        </p:nvSpPr>
        <p:spPr>
          <a:xfrm>
            <a:off x="5671492" y="3789040"/>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744" name="Google Shape;744;p56"/>
          <p:cNvSpPr/>
          <p:nvPr/>
        </p:nvSpPr>
        <p:spPr>
          <a:xfrm>
            <a:off x="6893114" y="3789040"/>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745" name="Google Shape;745;p56"/>
          <p:cNvSpPr/>
          <p:nvPr/>
        </p:nvSpPr>
        <p:spPr>
          <a:xfrm>
            <a:off x="8119764" y="3789040"/>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746" name="Google Shape;746;p56"/>
          <p:cNvSpPr/>
          <p:nvPr/>
        </p:nvSpPr>
        <p:spPr>
          <a:xfrm rot="5400000">
            <a:off x="6285916" y="3869663"/>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56"/>
          <p:cNvSpPr/>
          <p:nvPr/>
        </p:nvSpPr>
        <p:spPr>
          <a:xfrm rot="5400000">
            <a:off x="7515771" y="387043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56"/>
          <p:cNvSpPr/>
          <p:nvPr/>
        </p:nvSpPr>
        <p:spPr>
          <a:xfrm rot="5400000">
            <a:off x="8739907" y="387043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9" name="Google Shape;749;p56"/>
          <p:cNvCxnSpPr/>
          <p:nvPr/>
        </p:nvCxnSpPr>
        <p:spPr>
          <a:xfrm>
            <a:off x="6460375" y="3953799"/>
            <a:ext cx="9005" cy="681623"/>
          </a:xfrm>
          <a:prstGeom prst="straightConnector1">
            <a:avLst/>
          </a:prstGeom>
          <a:noFill/>
          <a:ln cap="flat" cmpd="sng" w="19050">
            <a:solidFill>
              <a:schemeClr val="dk1"/>
            </a:solidFill>
            <a:prstDash val="solid"/>
            <a:miter lim="800000"/>
            <a:headEnd len="med" w="med" type="oval"/>
            <a:tailEnd len="med" w="med" type="triangle"/>
          </a:ln>
        </p:spPr>
      </p:cxnSp>
      <p:cxnSp>
        <p:nvCxnSpPr>
          <p:cNvPr id="750" name="Google Shape;750;p56"/>
          <p:cNvCxnSpPr/>
          <p:nvPr/>
        </p:nvCxnSpPr>
        <p:spPr>
          <a:xfrm>
            <a:off x="7687716" y="3957821"/>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51" name="Google Shape;751;p56"/>
          <p:cNvSpPr/>
          <p:nvPr/>
        </p:nvSpPr>
        <p:spPr>
          <a:xfrm>
            <a:off x="1681077" y="4640795"/>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Green</a:t>
            </a:r>
            <a:endParaRPr/>
          </a:p>
        </p:txBody>
      </p:sp>
      <p:sp>
        <p:nvSpPr>
          <p:cNvPr id="752" name="Google Shape;752;p56"/>
          <p:cNvSpPr/>
          <p:nvPr/>
        </p:nvSpPr>
        <p:spPr>
          <a:xfrm rot="5400000">
            <a:off x="2295501" y="472141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56"/>
          <p:cNvSpPr/>
          <p:nvPr/>
        </p:nvSpPr>
        <p:spPr>
          <a:xfrm>
            <a:off x="6365821" y="4629845"/>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Green</a:t>
            </a:r>
            <a:endParaRPr/>
          </a:p>
        </p:txBody>
      </p:sp>
      <p:sp>
        <p:nvSpPr>
          <p:cNvPr id="754" name="Google Shape;754;p56"/>
          <p:cNvSpPr/>
          <p:nvPr/>
        </p:nvSpPr>
        <p:spPr>
          <a:xfrm rot="5400000">
            <a:off x="6980245" y="471046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5" name="Google Shape;755;p56"/>
          <p:cNvCxnSpPr/>
          <p:nvPr/>
        </p:nvCxnSpPr>
        <p:spPr>
          <a:xfrm rot="-5400000">
            <a:off x="2217389" y="4414504"/>
            <a:ext cx="676800" cy="105300"/>
          </a:xfrm>
          <a:prstGeom prst="bentConnector2">
            <a:avLst/>
          </a:prstGeom>
          <a:noFill/>
          <a:ln cap="flat" cmpd="sng" w="19050">
            <a:solidFill>
              <a:schemeClr val="dk1"/>
            </a:solidFill>
            <a:prstDash val="solid"/>
            <a:miter lim="800000"/>
            <a:headEnd len="med" w="med" type="oval"/>
            <a:tailEnd len="med" w="med" type="triangle"/>
          </a:ln>
        </p:spPr>
      </p:cxnSp>
      <p:cxnSp>
        <p:nvCxnSpPr>
          <p:cNvPr id="756" name="Google Shape;756;p56"/>
          <p:cNvCxnSpPr/>
          <p:nvPr/>
        </p:nvCxnSpPr>
        <p:spPr>
          <a:xfrm rot="-5400000">
            <a:off x="6903940" y="4401773"/>
            <a:ext cx="676800" cy="105300"/>
          </a:xfrm>
          <a:prstGeom prst="bentConnector2">
            <a:avLst/>
          </a:prstGeom>
          <a:noFill/>
          <a:ln cap="flat" cmpd="sng" w="19050">
            <a:solidFill>
              <a:schemeClr val="dk1"/>
            </a:solidFill>
            <a:prstDash val="solid"/>
            <a:miter lim="800000"/>
            <a:headEnd len="med" w="med" type="oval"/>
            <a:tailEnd len="med" w="med" type="triangle"/>
          </a:ln>
        </p:spPr>
      </p:cxnSp>
      <p:sp>
        <p:nvSpPr>
          <p:cNvPr id="757" name="Google Shape;757;p56"/>
          <p:cNvSpPr/>
          <p:nvPr/>
        </p:nvSpPr>
        <p:spPr>
          <a:xfrm>
            <a:off x="3441758" y="2348880"/>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758" name="Google Shape;758;p56"/>
          <p:cNvSpPr/>
          <p:nvPr/>
        </p:nvSpPr>
        <p:spPr>
          <a:xfrm>
            <a:off x="4663380" y="2348880"/>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759" name="Google Shape;759;p56"/>
          <p:cNvSpPr/>
          <p:nvPr/>
        </p:nvSpPr>
        <p:spPr>
          <a:xfrm>
            <a:off x="5890030" y="2348880"/>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760" name="Google Shape;760;p56"/>
          <p:cNvSpPr/>
          <p:nvPr/>
        </p:nvSpPr>
        <p:spPr>
          <a:xfrm rot="5400000">
            <a:off x="4056182" y="2429503"/>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56"/>
          <p:cNvSpPr/>
          <p:nvPr/>
        </p:nvSpPr>
        <p:spPr>
          <a:xfrm rot="5400000">
            <a:off x="5286037" y="243027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56"/>
          <p:cNvSpPr/>
          <p:nvPr/>
        </p:nvSpPr>
        <p:spPr>
          <a:xfrm rot="5400000">
            <a:off x="6510173" y="243027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3" name="Google Shape;763;p56"/>
          <p:cNvCxnSpPr>
            <a:endCxn id="758" idx="1"/>
          </p:cNvCxnSpPr>
          <p:nvPr/>
        </p:nvCxnSpPr>
        <p:spPr>
          <a:xfrm>
            <a:off x="4230780" y="2513777"/>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764" name="Google Shape;764;p56"/>
          <p:cNvCxnSpPr/>
          <p:nvPr/>
        </p:nvCxnSpPr>
        <p:spPr>
          <a:xfrm>
            <a:off x="5457982" y="2517661"/>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65" name="Google Shape;765;p56"/>
          <p:cNvSpPr/>
          <p:nvPr/>
        </p:nvSpPr>
        <p:spPr>
          <a:xfrm>
            <a:off x="4131864" y="2840891"/>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Green</a:t>
            </a:r>
            <a:endParaRPr/>
          </a:p>
        </p:txBody>
      </p:sp>
      <p:sp>
        <p:nvSpPr>
          <p:cNvPr id="766" name="Google Shape;766;p56"/>
          <p:cNvSpPr/>
          <p:nvPr/>
        </p:nvSpPr>
        <p:spPr>
          <a:xfrm rot="5400000">
            <a:off x="4746288" y="292151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56"/>
          <p:cNvSpPr/>
          <p:nvPr/>
        </p:nvSpPr>
        <p:spPr>
          <a:xfrm>
            <a:off x="702940" y="5445224"/>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위의 그림처럼 각각의 포인터를 이용해 파란색이 녹색을 가리키도록 하고 녹색은 노란색을 가리키도록 하면 녹색이 추가가 된다.</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82"/>
          <p:cNvSpPr/>
          <p:nvPr/>
        </p:nvSpPr>
        <p:spPr>
          <a:xfrm>
            <a:off x="912070" y="3133792"/>
            <a:ext cx="834182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pandas를 통해 살펴보는 최적의 데이터 탐색</a:t>
            </a:r>
            <a:endParaRPr/>
          </a:p>
        </p:txBody>
      </p:sp>
      <p:sp>
        <p:nvSpPr>
          <p:cNvPr id="2932" name="Google Shape;2932;p182"/>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2933" name="Google Shape;2933;p182"/>
          <p:cNvGrpSpPr/>
          <p:nvPr/>
        </p:nvGrpSpPr>
        <p:grpSpPr>
          <a:xfrm>
            <a:off x="1051307" y="3923538"/>
            <a:ext cx="6492393" cy="1996846"/>
            <a:chOff x="1051307" y="4065033"/>
            <a:chExt cx="6492393" cy="1996846"/>
          </a:xfrm>
        </p:grpSpPr>
        <p:sp>
          <p:nvSpPr>
            <p:cNvPr id="2934" name="Google Shape;2934;p182"/>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데이터 형태에 따른 파이썬 자료구조 파이프라인</a:t>
              </a:r>
              <a:endParaRPr sz="1799">
                <a:solidFill>
                  <a:srgbClr val="3F3F3F"/>
                </a:solidFill>
                <a:latin typeface="Arial"/>
                <a:ea typeface="Arial"/>
                <a:cs typeface="Arial"/>
                <a:sym typeface="Arial"/>
              </a:endParaRPr>
            </a:p>
          </p:txBody>
        </p:sp>
        <p:sp>
          <p:nvSpPr>
            <p:cNvPr id="2935" name="Google Shape;2935;p182"/>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2936" name="Google Shape;2936;p182"/>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pandas 시리즈와 데이터프레임</a:t>
              </a:r>
              <a:endParaRPr sz="1799">
                <a:solidFill>
                  <a:srgbClr val="A5A5A5"/>
                </a:solidFill>
                <a:latin typeface="Arial"/>
                <a:ea typeface="Arial"/>
                <a:cs typeface="Arial"/>
                <a:sym typeface="Arial"/>
              </a:endParaRPr>
            </a:p>
          </p:txBody>
        </p:sp>
        <p:sp>
          <p:nvSpPr>
            <p:cNvPr id="2937" name="Google Shape;2937;p182"/>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938" name="Google Shape;2938;p182"/>
            <p:cNvGrpSpPr/>
            <p:nvPr/>
          </p:nvGrpSpPr>
          <p:grpSpPr>
            <a:xfrm>
              <a:off x="1051307" y="4924425"/>
              <a:ext cx="5700472" cy="278081"/>
              <a:chOff x="571500" y="5165783"/>
              <a:chExt cx="5702300" cy="278170"/>
            </a:xfrm>
          </p:grpSpPr>
          <p:sp>
            <p:nvSpPr>
              <p:cNvPr id="2939" name="Google Shape;2939;p182"/>
              <p:cNvSpPr/>
              <p:nvPr/>
            </p:nvSpPr>
            <p:spPr>
              <a:xfrm>
                <a:off x="754380" y="5166954"/>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데이터프레임 병합과 바인딩</a:t>
                </a:r>
                <a:endParaRPr/>
              </a:p>
            </p:txBody>
          </p:sp>
          <p:sp>
            <p:nvSpPr>
              <p:cNvPr id="2940" name="Google Shape;2940;p18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941" name="Google Shape;2941;p182"/>
            <p:cNvGrpSpPr/>
            <p:nvPr/>
          </p:nvGrpSpPr>
          <p:grpSpPr>
            <a:xfrm>
              <a:off x="1051307" y="5354121"/>
              <a:ext cx="5700472" cy="278083"/>
              <a:chOff x="571500" y="5165783"/>
              <a:chExt cx="5702300" cy="278172"/>
            </a:xfrm>
          </p:grpSpPr>
          <p:sp>
            <p:nvSpPr>
              <p:cNvPr id="2942" name="Google Shape;2942;p182"/>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데이터프레임 정렬과 멀티 인덱스</a:t>
                </a:r>
                <a:endParaRPr/>
              </a:p>
            </p:txBody>
          </p:sp>
          <p:sp>
            <p:nvSpPr>
              <p:cNvPr id="2943" name="Google Shape;2943;p18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944" name="Google Shape;2944;p182"/>
            <p:cNvGrpSpPr/>
            <p:nvPr/>
          </p:nvGrpSpPr>
          <p:grpSpPr>
            <a:xfrm>
              <a:off x="1051307" y="5783817"/>
              <a:ext cx="6492393" cy="278062"/>
              <a:chOff x="571500" y="5165783"/>
              <a:chExt cx="6494475" cy="278151"/>
            </a:xfrm>
          </p:grpSpPr>
          <p:sp>
            <p:nvSpPr>
              <p:cNvPr id="2945" name="Google Shape;2945;p182"/>
              <p:cNvSpPr/>
              <p:nvPr/>
            </p:nvSpPr>
            <p:spPr>
              <a:xfrm>
                <a:off x="754380" y="5166974"/>
                <a:ext cx="6311595"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기술통계를 통한 데이터 표본으로 살펴보는 데이터의 특징</a:t>
                </a:r>
                <a:endParaRPr/>
              </a:p>
            </p:txBody>
          </p:sp>
          <p:sp>
            <p:nvSpPr>
              <p:cNvPr id="2946" name="Google Shape;2946;p18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grpSp>
        <p:nvGrpSpPr>
          <p:cNvPr id="2952" name="Google Shape;2952;p183"/>
          <p:cNvGrpSpPr/>
          <p:nvPr/>
        </p:nvGrpSpPr>
        <p:grpSpPr>
          <a:xfrm>
            <a:off x="559817" y="1428745"/>
            <a:ext cx="8783192" cy="215444"/>
            <a:chOff x="559817" y="2136914"/>
            <a:chExt cx="8783192" cy="215444"/>
          </a:xfrm>
        </p:grpSpPr>
        <p:sp>
          <p:nvSpPr>
            <p:cNvPr id="2953" name="Google Shape;2953;p1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54" name="Google Shape;2954;p18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구조 관점에 따른 데이터의 종류</a:t>
              </a:r>
              <a:endParaRPr/>
            </a:p>
          </p:txBody>
        </p:sp>
      </p:grpSp>
      <p:sp>
        <p:nvSpPr>
          <p:cNvPr id="2955" name="Google Shape;2955;p183"/>
          <p:cNvSpPr/>
          <p:nvPr/>
        </p:nvSpPr>
        <p:spPr>
          <a:xfrm>
            <a:off x="711201" y="1700808"/>
            <a:ext cx="8632824" cy="205362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수집 대상이 되는 데이터를 구조 관점(스키마 구조 또는 연산 가능 여부)에서 분류하면 정형 데이터(structured data), 비정형 데이터(unstructured data), 반정형 데이터(semi-structured data)의 세 가지로 나눌 수 있다.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정형 데이터(structured data)는 정형화된 스키마(형태) 구조 기반의 형태를 가지고 RDB 및 스프레드시트 등과 같이 고정된 필드에 저장되며 값과 형식에서 일관성을 가지는 데이터를 말한다.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비정형 데이터(unstructured data)는 스키마(형태) 구조 형태를 가지지 않고 소셜 미디어(SNS) 및 Web(웹) 게시판, NoSQL 등과 같이 고정된 필드에 저장되지 않는 데이터를 말한다.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반정형 데이터(semi-structured data)는 스키마(형태) 구조 형태를 가지고 XML, HTML, 웹(web) 로그, 시스템 로그, 알람 등과 같이 메타데이터(metadata)를 포함하며, 값과 형 식에서 일관성을 가지지 않는 데이터를 말한다.</a:t>
            </a:r>
            <a:endParaRPr/>
          </a:p>
        </p:txBody>
      </p:sp>
      <p:grpSp>
        <p:nvGrpSpPr>
          <p:cNvPr id="2956" name="Google Shape;2956;p183"/>
          <p:cNvGrpSpPr/>
          <p:nvPr/>
        </p:nvGrpSpPr>
        <p:grpSpPr>
          <a:xfrm>
            <a:off x="450000" y="450000"/>
            <a:ext cx="9018000" cy="276999"/>
            <a:chOff x="450000" y="450000"/>
            <a:chExt cx="9018000" cy="276999"/>
          </a:xfrm>
        </p:grpSpPr>
        <p:sp>
          <p:nvSpPr>
            <p:cNvPr id="2957" name="Google Shape;2957;p1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데이터 형태에 따른 파이썬 자료구조 파이프라인</a:t>
              </a:r>
              <a:endParaRPr/>
            </a:p>
          </p:txBody>
        </p:sp>
        <p:sp>
          <p:nvSpPr>
            <p:cNvPr id="2958" name="Google Shape;2958;p1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grpSp>
        <p:nvGrpSpPr>
          <p:cNvPr id="2964" name="Google Shape;2964;p184"/>
          <p:cNvGrpSpPr/>
          <p:nvPr/>
        </p:nvGrpSpPr>
        <p:grpSpPr>
          <a:xfrm>
            <a:off x="559817" y="1428745"/>
            <a:ext cx="8783192" cy="215444"/>
            <a:chOff x="559817" y="2136914"/>
            <a:chExt cx="8783192" cy="215444"/>
          </a:xfrm>
        </p:grpSpPr>
        <p:sp>
          <p:nvSpPr>
            <p:cNvPr id="2965" name="Google Shape;2965;p1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66" name="Google Shape;2966;p18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파이썬 자료구조 파이프라인</a:t>
              </a:r>
              <a:endParaRPr sz="1400">
                <a:solidFill>
                  <a:srgbClr val="262626"/>
                </a:solidFill>
                <a:latin typeface="Arial"/>
                <a:ea typeface="Arial"/>
                <a:cs typeface="Arial"/>
                <a:sym typeface="Arial"/>
              </a:endParaRPr>
            </a:p>
          </p:txBody>
        </p:sp>
      </p:grpSp>
      <p:sp>
        <p:nvSpPr>
          <p:cNvPr id="2967" name="Google Shape;2967;p184"/>
          <p:cNvSpPr/>
          <p:nvPr/>
        </p:nvSpPr>
        <p:spPr>
          <a:xfrm>
            <a:off x="711201" y="1700808"/>
            <a:ext cx="8632824"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분석을 위해서는 아래의 그림처럼 다양한 소스로부터 수집하는 데이터는 형태나 속성이 매우 다양하므로, 서로 다른 형식을 갖는 여러 종류의 데이터를 컴퓨터가 이해할 수 있도록 동일한 형식의 구조로 통합할 필요가 있다.</a:t>
            </a:r>
            <a:endParaRPr/>
          </a:p>
        </p:txBody>
      </p:sp>
      <p:grpSp>
        <p:nvGrpSpPr>
          <p:cNvPr id="2968" name="Google Shape;2968;p184"/>
          <p:cNvGrpSpPr/>
          <p:nvPr/>
        </p:nvGrpSpPr>
        <p:grpSpPr>
          <a:xfrm>
            <a:off x="560959" y="2321936"/>
            <a:ext cx="8782050" cy="3661156"/>
            <a:chOff x="558800" y="2432140"/>
            <a:chExt cx="8782050" cy="3661156"/>
          </a:xfrm>
        </p:grpSpPr>
        <p:sp>
          <p:nvSpPr>
            <p:cNvPr id="2969" name="Google Shape;2969;p184"/>
            <p:cNvSpPr/>
            <p:nvPr/>
          </p:nvSpPr>
          <p:spPr>
            <a:xfrm>
              <a:off x="558800" y="2432140"/>
              <a:ext cx="8782050" cy="36460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70" name="Google Shape;2970;p184"/>
            <p:cNvGrpSpPr/>
            <p:nvPr/>
          </p:nvGrpSpPr>
          <p:grpSpPr>
            <a:xfrm>
              <a:off x="1421433" y="2575505"/>
              <a:ext cx="7056784" cy="3517791"/>
              <a:chOff x="990972" y="2323746"/>
              <a:chExt cx="7470830" cy="3724192"/>
            </a:xfrm>
          </p:grpSpPr>
          <p:grpSp>
            <p:nvGrpSpPr>
              <p:cNvPr id="2971" name="Google Shape;2971;p184"/>
              <p:cNvGrpSpPr/>
              <p:nvPr/>
            </p:nvGrpSpPr>
            <p:grpSpPr>
              <a:xfrm>
                <a:off x="990972" y="2323746"/>
                <a:ext cx="7470830" cy="3724192"/>
                <a:chOff x="251520" y="1583504"/>
                <a:chExt cx="8604956" cy="4800782"/>
              </a:xfrm>
            </p:grpSpPr>
            <p:sp>
              <p:nvSpPr>
                <p:cNvPr id="2972" name="Google Shape;2972;p184"/>
                <p:cNvSpPr/>
                <p:nvPr/>
              </p:nvSpPr>
              <p:spPr>
                <a:xfrm>
                  <a:off x="2839993" y="3102303"/>
                  <a:ext cx="1573563" cy="2846978"/>
                </a:xfrm>
                <a:prstGeom prst="rect">
                  <a:avLst/>
                </a:prstGeom>
                <a:solidFill>
                  <a:schemeClr val="lt1"/>
                </a:solidFill>
                <a:ln cap="flat" cmpd="sng" w="1270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73" name="Google Shape;2973;p184"/>
                <p:cNvSpPr/>
                <p:nvPr/>
              </p:nvSpPr>
              <p:spPr>
                <a:xfrm>
                  <a:off x="2828709" y="2175080"/>
                  <a:ext cx="1573563" cy="799192"/>
                </a:xfrm>
                <a:prstGeom prst="rect">
                  <a:avLst/>
                </a:prstGeom>
                <a:solidFill>
                  <a:schemeClr val="lt1"/>
                </a:solidFill>
                <a:ln cap="flat" cmpd="sng" w="1270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74" name="Google Shape;2974;p184"/>
                <p:cNvSpPr/>
                <p:nvPr/>
              </p:nvSpPr>
              <p:spPr>
                <a:xfrm>
                  <a:off x="503548" y="2348880"/>
                  <a:ext cx="1224136" cy="43204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인터넷</a:t>
                  </a:r>
                  <a:endParaRPr/>
                </a:p>
              </p:txBody>
            </p:sp>
            <p:sp>
              <p:nvSpPr>
                <p:cNvPr id="2975" name="Google Shape;2975;p184"/>
                <p:cNvSpPr/>
                <p:nvPr/>
              </p:nvSpPr>
              <p:spPr>
                <a:xfrm>
                  <a:off x="503548" y="3573016"/>
                  <a:ext cx="1224136" cy="432048"/>
                </a:xfrm>
                <a:prstGeom prst="roundRect">
                  <a:avLst>
                    <a:gd fmla="val 16667" name="adj"/>
                  </a:avLst>
                </a:prstGeom>
                <a:solidFill>
                  <a:schemeClr val="lt1"/>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파일</a:t>
                  </a:r>
                  <a:endParaRPr/>
                </a:p>
              </p:txBody>
            </p:sp>
            <p:sp>
              <p:nvSpPr>
                <p:cNvPr id="2976" name="Google Shape;2976;p184"/>
                <p:cNvSpPr/>
                <p:nvPr/>
              </p:nvSpPr>
              <p:spPr>
                <a:xfrm>
                  <a:off x="251520" y="4941168"/>
                  <a:ext cx="1728192" cy="432048"/>
                </a:xfrm>
                <a:prstGeom prst="roundRect">
                  <a:avLst>
                    <a:gd fmla="val 16667" name="adj"/>
                  </a:avLst>
                </a:prstGeom>
                <a:solidFill>
                  <a:schemeClr val="lt1"/>
                </a:solidFill>
                <a:ln cap="flat" cmpd="sng" w="12700">
                  <a:solidFill>
                    <a:srgbClr val="FFB5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데이터베이스</a:t>
                  </a:r>
                  <a:endParaRPr/>
                </a:p>
              </p:txBody>
            </p:sp>
            <p:sp>
              <p:nvSpPr>
                <p:cNvPr id="2977" name="Google Shape;2977;p184"/>
                <p:cNvSpPr txBox="1"/>
                <p:nvPr/>
              </p:nvSpPr>
              <p:spPr>
                <a:xfrm>
                  <a:off x="629562" y="1583504"/>
                  <a:ext cx="972108"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출처</a:t>
                  </a:r>
                  <a:endParaRPr/>
                </a:p>
              </p:txBody>
            </p:sp>
            <p:sp>
              <p:nvSpPr>
                <p:cNvPr id="2978" name="Google Shape;2978;p184"/>
                <p:cNvSpPr/>
                <p:nvPr/>
              </p:nvSpPr>
              <p:spPr>
                <a:xfrm>
                  <a:off x="2951820" y="2348880"/>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plain text</a:t>
                  </a:r>
                  <a:endParaRPr sz="1400">
                    <a:solidFill>
                      <a:schemeClr val="dk1"/>
                    </a:solidFill>
                    <a:latin typeface="Arial"/>
                    <a:ea typeface="Arial"/>
                    <a:cs typeface="Arial"/>
                    <a:sym typeface="Arial"/>
                  </a:endParaRPr>
                </a:p>
              </p:txBody>
            </p:sp>
            <p:sp>
              <p:nvSpPr>
                <p:cNvPr id="2979" name="Google Shape;2979;p184"/>
                <p:cNvSpPr/>
                <p:nvPr/>
              </p:nvSpPr>
              <p:spPr>
                <a:xfrm>
                  <a:off x="2940739" y="3249372"/>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CSV</a:t>
                  </a:r>
                  <a:endParaRPr sz="1400">
                    <a:solidFill>
                      <a:schemeClr val="dk1"/>
                    </a:solidFill>
                    <a:latin typeface="Arial"/>
                    <a:ea typeface="Arial"/>
                    <a:cs typeface="Arial"/>
                    <a:sym typeface="Arial"/>
                  </a:endParaRPr>
                </a:p>
              </p:txBody>
            </p:sp>
            <p:sp>
              <p:nvSpPr>
                <p:cNvPr id="2980" name="Google Shape;2980;p184"/>
                <p:cNvSpPr/>
                <p:nvPr/>
              </p:nvSpPr>
              <p:spPr>
                <a:xfrm>
                  <a:off x="2951820" y="3857802"/>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HTML/XML</a:t>
                  </a:r>
                  <a:endParaRPr sz="1200">
                    <a:solidFill>
                      <a:schemeClr val="dk1"/>
                    </a:solidFill>
                    <a:latin typeface="Arial"/>
                    <a:ea typeface="Arial"/>
                    <a:cs typeface="Arial"/>
                    <a:sym typeface="Arial"/>
                  </a:endParaRPr>
                </a:p>
              </p:txBody>
            </p:sp>
            <p:sp>
              <p:nvSpPr>
                <p:cNvPr id="2981" name="Google Shape;2981;p184"/>
                <p:cNvSpPr/>
                <p:nvPr/>
              </p:nvSpPr>
              <p:spPr>
                <a:xfrm>
                  <a:off x="2951820" y="4524819"/>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JSON</a:t>
                  </a:r>
                  <a:endParaRPr sz="1400">
                    <a:solidFill>
                      <a:schemeClr val="dk1"/>
                    </a:solidFill>
                    <a:latin typeface="Arial"/>
                    <a:ea typeface="Arial"/>
                    <a:cs typeface="Arial"/>
                    <a:sym typeface="Arial"/>
                  </a:endParaRPr>
                </a:p>
              </p:txBody>
            </p:sp>
            <p:sp>
              <p:nvSpPr>
                <p:cNvPr id="2982" name="Google Shape;2982;p184"/>
                <p:cNvSpPr/>
                <p:nvPr/>
              </p:nvSpPr>
              <p:spPr>
                <a:xfrm>
                  <a:off x="2951820" y="5191836"/>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table형</a:t>
                  </a:r>
                  <a:endParaRPr/>
                </a:p>
              </p:txBody>
            </p:sp>
            <p:sp>
              <p:nvSpPr>
                <p:cNvPr id="2983" name="Google Shape;2983;p184"/>
                <p:cNvSpPr/>
                <p:nvPr/>
              </p:nvSpPr>
              <p:spPr>
                <a:xfrm>
                  <a:off x="5256076" y="2284721"/>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리스트, 튜플, 셋</a:t>
                  </a:r>
                  <a:endParaRPr/>
                </a:p>
              </p:txBody>
            </p:sp>
            <p:sp>
              <p:nvSpPr>
                <p:cNvPr id="2984" name="Google Shape;2984;p184"/>
                <p:cNvSpPr/>
                <p:nvPr/>
              </p:nvSpPr>
              <p:spPr>
                <a:xfrm>
                  <a:off x="5256076" y="3190785"/>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배열,행렬</a:t>
                  </a:r>
                  <a:endParaRPr/>
                </a:p>
              </p:txBody>
            </p:sp>
            <p:sp>
              <p:nvSpPr>
                <p:cNvPr id="2985" name="Google Shape;2985;p184"/>
                <p:cNvSpPr/>
                <p:nvPr/>
              </p:nvSpPr>
              <p:spPr>
                <a:xfrm>
                  <a:off x="5256076" y="4047700"/>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프레임,시리즈</a:t>
                  </a:r>
                  <a:endParaRPr/>
                </a:p>
              </p:txBody>
            </p:sp>
            <p:sp>
              <p:nvSpPr>
                <p:cNvPr id="2986" name="Google Shape;2986;p184"/>
                <p:cNvSpPr/>
                <p:nvPr/>
              </p:nvSpPr>
              <p:spPr>
                <a:xfrm>
                  <a:off x="5256076" y="4904614"/>
                  <a:ext cx="1872209"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딕셔너리</a:t>
                  </a:r>
                  <a:endParaRPr/>
                </a:p>
              </p:txBody>
            </p:sp>
            <p:sp>
              <p:nvSpPr>
                <p:cNvPr id="2987" name="Google Shape;2987;p184"/>
                <p:cNvSpPr txBox="1"/>
                <p:nvPr/>
              </p:nvSpPr>
              <p:spPr>
                <a:xfrm>
                  <a:off x="3113838" y="1583504"/>
                  <a:ext cx="972108" cy="588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포맷</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800">
                      <a:solidFill>
                        <a:schemeClr val="dk1"/>
                      </a:solidFill>
                      <a:latin typeface="Arial"/>
                      <a:ea typeface="Arial"/>
                      <a:cs typeface="Arial"/>
                      <a:sym typeface="Arial"/>
                    </a:rPr>
                    <a:t>(비정형)</a:t>
                  </a:r>
                  <a:endParaRPr sz="800">
                    <a:solidFill>
                      <a:schemeClr val="dk1"/>
                    </a:solidFill>
                    <a:latin typeface="Arial"/>
                    <a:ea typeface="Arial"/>
                    <a:cs typeface="Arial"/>
                    <a:sym typeface="Arial"/>
                  </a:endParaRPr>
                </a:p>
              </p:txBody>
            </p:sp>
            <p:sp>
              <p:nvSpPr>
                <p:cNvPr id="2988" name="Google Shape;2988;p184"/>
                <p:cNvSpPr txBox="1"/>
                <p:nvPr/>
              </p:nvSpPr>
              <p:spPr>
                <a:xfrm>
                  <a:off x="5598113" y="1583504"/>
                  <a:ext cx="972108"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형태</a:t>
                  </a:r>
                  <a:endParaRPr/>
                </a:p>
              </p:txBody>
            </p:sp>
            <p:sp>
              <p:nvSpPr>
                <p:cNvPr id="2989" name="Google Shape;2989;p184"/>
                <p:cNvSpPr txBox="1"/>
                <p:nvPr/>
              </p:nvSpPr>
              <p:spPr>
                <a:xfrm>
                  <a:off x="7884368" y="1583504"/>
                  <a:ext cx="972108"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처리</a:t>
                  </a:r>
                  <a:endParaRPr/>
                </a:p>
              </p:txBody>
            </p:sp>
            <p:cxnSp>
              <p:nvCxnSpPr>
                <p:cNvPr id="2990" name="Google Shape;2990;p184"/>
                <p:cNvCxnSpPr>
                  <a:endCxn id="2978" idx="1"/>
                </p:cNvCxnSpPr>
                <p:nvPr/>
              </p:nvCxnSpPr>
              <p:spPr>
                <a:xfrm>
                  <a:off x="1811220" y="2492904"/>
                  <a:ext cx="1140600" cy="720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91" name="Google Shape;2991;p184"/>
                <p:cNvCxnSpPr/>
                <p:nvPr/>
              </p:nvCxnSpPr>
              <p:spPr>
                <a:xfrm>
                  <a:off x="1849239" y="2678856"/>
                  <a:ext cx="1091499" cy="78654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92" name="Google Shape;2992;p184"/>
                <p:cNvCxnSpPr/>
                <p:nvPr/>
              </p:nvCxnSpPr>
              <p:spPr>
                <a:xfrm>
                  <a:off x="1835696" y="2702956"/>
                  <a:ext cx="1116124" cy="137087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93" name="Google Shape;2993;p184"/>
                <p:cNvCxnSpPr>
                  <a:endCxn id="2981" idx="1"/>
                </p:cNvCxnSpPr>
                <p:nvPr/>
              </p:nvCxnSpPr>
              <p:spPr>
                <a:xfrm>
                  <a:off x="1811220" y="2702943"/>
                  <a:ext cx="1140600" cy="20379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94" name="Google Shape;2994;p184"/>
                <p:cNvCxnSpPr/>
                <p:nvPr/>
              </p:nvCxnSpPr>
              <p:spPr>
                <a:xfrm flipH="1" rot="10800000">
                  <a:off x="1763688" y="2564904"/>
                  <a:ext cx="1188132" cy="1255921"/>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95" name="Google Shape;2995;p184"/>
                <p:cNvCxnSpPr>
                  <a:stCxn id="2975" idx="3"/>
                </p:cNvCxnSpPr>
                <p:nvPr/>
              </p:nvCxnSpPr>
              <p:spPr>
                <a:xfrm flipH="1" rot="10800000">
                  <a:off x="1727684" y="3465340"/>
                  <a:ext cx="1213200" cy="3237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96" name="Google Shape;2996;p184"/>
                <p:cNvCxnSpPr>
                  <a:stCxn id="2975" idx="3"/>
                </p:cNvCxnSpPr>
                <p:nvPr/>
              </p:nvCxnSpPr>
              <p:spPr>
                <a:xfrm>
                  <a:off x="1727684" y="3789040"/>
                  <a:ext cx="1224000" cy="2847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97" name="Google Shape;2997;p184"/>
                <p:cNvCxnSpPr>
                  <a:stCxn id="2975" idx="3"/>
                  <a:endCxn id="2981" idx="1"/>
                </p:cNvCxnSpPr>
                <p:nvPr/>
              </p:nvCxnSpPr>
              <p:spPr>
                <a:xfrm>
                  <a:off x="1727684" y="3789040"/>
                  <a:ext cx="1224000" cy="9519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98" name="Google Shape;2998;p184"/>
                <p:cNvCxnSpPr>
                  <a:endCxn id="2982" idx="1"/>
                </p:cNvCxnSpPr>
                <p:nvPr/>
              </p:nvCxnSpPr>
              <p:spPr>
                <a:xfrm>
                  <a:off x="2046120" y="5168160"/>
                  <a:ext cx="905700" cy="239700"/>
                </a:xfrm>
                <a:prstGeom prst="straightConnector1">
                  <a:avLst/>
                </a:prstGeom>
                <a:noFill/>
                <a:ln cap="flat" cmpd="sng" w="9525">
                  <a:solidFill>
                    <a:srgbClr val="FFB546"/>
                  </a:solidFill>
                  <a:prstDash val="solid"/>
                  <a:miter lim="800000"/>
                  <a:headEnd len="med" w="med" type="triangle"/>
                  <a:tailEnd len="med" w="med" type="triangle"/>
                </a:ln>
              </p:spPr>
            </p:cxnSp>
            <p:cxnSp>
              <p:nvCxnSpPr>
                <p:cNvPr id="2999" name="Google Shape;2999;p184"/>
                <p:cNvCxnSpPr/>
                <p:nvPr/>
              </p:nvCxnSpPr>
              <p:spPr>
                <a:xfrm flipH="1" rot="10800000">
                  <a:off x="2046030" y="4740843"/>
                  <a:ext cx="905790" cy="377363"/>
                </a:xfrm>
                <a:prstGeom prst="straightConnector1">
                  <a:avLst/>
                </a:prstGeom>
                <a:noFill/>
                <a:ln cap="flat" cmpd="sng" w="9525">
                  <a:solidFill>
                    <a:srgbClr val="FFB546"/>
                  </a:solidFill>
                  <a:prstDash val="solid"/>
                  <a:miter lim="800000"/>
                  <a:headEnd len="med" w="med" type="triangle"/>
                  <a:tailEnd len="med" w="med" type="triangle"/>
                </a:ln>
              </p:spPr>
            </p:cxnSp>
            <p:cxnSp>
              <p:nvCxnSpPr>
                <p:cNvPr id="3000" name="Google Shape;3000;p184"/>
                <p:cNvCxnSpPr>
                  <a:stCxn id="2978" idx="3"/>
                  <a:endCxn id="2983" idx="1"/>
                </p:cNvCxnSpPr>
                <p:nvPr/>
              </p:nvCxnSpPr>
              <p:spPr>
                <a:xfrm flipH="1" rot="10800000">
                  <a:off x="4247964" y="2500704"/>
                  <a:ext cx="1008000" cy="6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1" name="Google Shape;3001;p184"/>
                <p:cNvCxnSpPr>
                  <a:endCxn id="2984" idx="1"/>
                </p:cNvCxnSpPr>
                <p:nvPr/>
              </p:nvCxnSpPr>
              <p:spPr>
                <a:xfrm flipH="1" rot="10800000">
                  <a:off x="4236976" y="3406809"/>
                  <a:ext cx="1019100" cy="585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2" name="Google Shape;3002;p184"/>
                <p:cNvCxnSpPr>
                  <a:endCxn id="2984" idx="1"/>
                </p:cNvCxnSpPr>
                <p:nvPr/>
              </p:nvCxnSpPr>
              <p:spPr>
                <a:xfrm flipH="1" rot="10800000">
                  <a:off x="4248076" y="3406809"/>
                  <a:ext cx="1008000" cy="13341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3" name="Google Shape;3003;p184"/>
                <p:cNvCxnSpPr>
                  <a:endCxn id="2985" idx="1"/>
                </p:cNvCxnSpPr>
                <p:nvPr/>
              </p:nvCxnSpPr>
              <p:spPr>
                <a:xfrm>
                  <a:off x="4236976" y="3465424"/>
                  <a:ext cx="1019100" cy="7983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4" name="Google Shape;3004;p184"/>
                <p:cNvCxnSpPr>
                  <a:endCxn id="2986" idx="1"/>
                </p:cNvCxnSpPr>
                <p:nvPr/>
              </p:nvCxnSpPr>
              <p:spPr>
                <a:xfrm>
                  <a:off x="4259176" y="4066438"/>
                  <a:ext cx="996900" cy="105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5" name="Google Shape;3005;p184"/>
                <p:cNvCxnSpPr/>
                <p:nvPr/>
              </p:nvCxnSpPr>
              <p:spPr>
                <a:xfrm>
                  <a:off x="4247964" y="4740843"/>
                  <a:ext cx="1008112" cy="379796"/>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6" name="Google Shape;3006;p184"/>
                <p:cNvCxnSpPr/>
                <p:nvPr/>
              </p:nvCxnSpPr>
              <p:spPr>
                <a:xfrm flipH="1" rot="10800000">
                  <a:off x="4247964" y="3406809"/>
                  <a:ext cx="1008112" cy="2001051"/>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7" name="Google Shape;3007;p184"/>
                <p:cNvCxnSpPr>
                  <a:stCxn id="2982" idx="3"/>
                </p:cNvCxnSpPr>
                <p:nvPr/>
              </p:nvCxnSpPr>
              <p:spPr>
                <a:xfrm flipH="1" rot="10800000">
                  <a:off x="4247964" y="4263660"/>
                  <a:ext cx="1008000" cy="114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08" name="Google Shape;3008;p184"/>
                <p:cNvCxnSpPr/>
                <p:nvPr/>
              </p:nvCxnSpPr>
              <p:spPr>
                <a:xfrm>
                  <a:off x="7132100" y="3447362"/>
                  <a:ext cx="1436681" cy="137484"/>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3009" name="Google Shape;3009;p184"/>
                <p:cNvCxnSpPr>
                  <a:endCxn id="3010" idx="1"/>
                </p:cNvCxnSpPr>
                <p:nvPr/>
              </p:nvCxnSpPr>
              <p:spPr>
                <a:xfrm>
                  <a:off x="7212181" y="2425230"/>
                  <a:ext cx="1356600" cy="1154100"/>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3011" name="Google Shape;3011;p184"/>
                <p:cNvCxnSpPr>
                  <a:endCxn id="3010" idx="1"/>
                </p:cNvCxnSpPr>
                <p:nvPr/>
              </p:nvCxnSpPr>
              <p:spPr>
                <a:xfrm flipH="1" rot="10800000">
                  <a:off x="7128181" y="3579330"/>
                  <a:ext cx="1440600" cy="684300"/>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3012" name="Google Shape;3012;p184"/>
                <p:cNvCxnSpPr>
                  <a:endCxn id="3010" idx="1"/>
                </p:cNvCxnSpPr>
                <p:nvPr/>
              </p:nvCxnSpPr>
              <p:spPr>
                <a:xfrm flipH="1" rot="10800000">
                  <a:off x="7219681" y="3579330"/>
                  <a:ext cx="1349100" cy="1453500"/>
                </a:xfrm>
                <a:prstGeom prst="straightConnector1">
                  <a:avLst/>
                </a:prstGeom>
                <a:noFill/>
                <a:ln cap="flat" cmpd="sng" w="9525">
                  <a:solidFill>
                    <a:srgbClr val="FF1414"/>
                  </a:solidFill>
                  <a:prstDash val="solid"/>
                  <a:miter lim="800000"/>
                  <a:headEnd len="med" w="med" type="triangle"/>
                  <a:tailEnd len="med" w="med" type="triangle"/>
                </a:ln>
              </p:spPr>
            </p:cxnSp>
            <p:sp>
              <p:nvSpPr>
                <p:cNvPr id="3013" name="Google Shape;3013;p184"/>
                <p:cNvSpPr txBox="1"/>
                <p:nvPr/>
              </p:nvSpPr>
              <p:spPr>
                <a:xfrm>
                  <a:off x="3109138" y="6037763"/>
                  <a:ext cx="972108" cy="3465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정형</a:t>
                  </a:r>
                  <a:endParaRPr/>
                </a:p>
              </p:txBody>
            </p:sp>
          </p:grpSp>
          <p:sp>
            <p:nvSpPr>
              <p:cNvPr id="3010" name="Google Shape;3010;p184"/>
              <p:cNvSpPr/>
              <p:nvPr/>
            </p:nvSpPr>
            <p:spPr>
              <a:xfrm>
                <a:off x="8104013" y="3655978"/>
                <a:ext cx="216024" cy="432048"/>
              </a:xfrm>
              <a:prstGeom prst="chevron">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3014" name="Google Shape;3014;p184"/>
          <p:cNvGrpSpPr/>
          <p:nvPr/>
        </p:nvGrpSpPr>
        <p:grpSpPr>
          <a:xfrm>
            <a:off x="450000" y="450000"/>
            <a:ext cx="9018000" cy="276999"/>
            <a:chOff x="450000" y="450000"/>
            <a:chExt cx="9018000" cy="276999"/>
          </a:xfrm>
        </p:grpSpPr>
        <p:sp>
          <p:nvSpPr>
            <p:cNvPr id="3015" name="Google Shape;3015;p18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데이터 형태에 따른 파이썬 자료구조 파이프라인</a:t>
              </a:r>
              <a:endParaRPr/>
            </a:p>
          </p:txBody>
        </p:sp>
        <p:sp>
          <p:nvSpPr>
            <p:cNvPr id="3016" name="Google Shape;3016;p18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185"/>
          <p:cNvSpPr/>
          <p:nvPr/>
        </p:nvSpPr>
        <p:spPr>
          <a:xfrm>
            <a:off x="912070" y="3133792"/>
            <a:ext cx="834182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pandas를 통해 살펴보는 최적의 데이터 탐색</a:t>
            </a:r>
            <a:endParaRPr/>
          </a:p>
        </p:txBody>
      </p:sp>
      <p:sp>
        <p:nvSpPr>
          <p:cNvPr id="3023" name="Google Shape;3023;p185"/>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3024" name="Google Shape;3024;p185"/>
          <p:cNvGrpSpPr/>
          <p:nvPr/>
        </p:nvGrpSpPr>
        <p:grpSpPr>
          <a:xfrm>
            <a:off x="1051307" y="3923538"/>
            <a:ext cx="6492393" cy="1996846"/>
            <a:chOff x="1051307" y="4065033"/>
            <a:chExt cx="6492393" cy="1996846"/>
          </a:xfrm>
        </p:grpSpPr>
        <p:sp>
          <p:nvSpPr>
            <p:cNvPr id="3025" name="Google Shape;3025;p185"/>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데이터 형태에 따른 파이썬 자료구조 파이프라인</a:t>
              </a:r>
              <a:endParaRPr sz="1799">
                <a:solidFill>
                  <a:srgbClr val="A5A5A5"/>
                </a:solidFill>
                <a:latin typeface="Arial"/>
                <a:ea typeface="Arial"/>
                <a:cs typeface="Arial"/>
                <a:sym typeface="Arial"/>
              </a:endParaRPr>
            </a:p>
          </p:txBody>
        </p:sp>
        <p:sp>
          <p:nvSpPr>
            <p:cNvPr id="3026" name="Google Shape;3026;p185"/>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3027" name="Google Shape;3027;p185"/>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pandas 시리즈와 데이터프레임</a:t>
              </a:r>
              <a:endParaRPr sz="1799">
                <a:solidFill>
                  <a:srgbClr val="3F3F3F"/>
                </a:solidFill>
                <a:latin typeface="Arial"/>
                <a:ea typeface="Arial"/>
                <a:cs typeface="Arial"/>
                <a:sym typeface="Arial"/>
              </a:endParaRPr>
            </a:p>
          </p:txBody>
        </p:sp>
        <p:sp>
          <p:nvSpPr>
            <p:cNvPr id="3028" name="Google Shape;3028;p185"/>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3029" name="Google Shape;3029;p185"/>
            <p:cNvGrpSpPr/>
            <p:nvPr/>
          </p:nvGrpSpPr>
          <p:grpSpPr>
            <a:xfrm>
              <a:off x="1051307" y="4924425"/>
              <a:ext cx="5700472" cy="278081"/>
              <a:chOff x="571500" y="5165783"/>
              <a:chExt cx="5702300" cy="278170"/>
            </a:xfrm>
          </p:grpSpPr>
          <p:sp>
            <p:nvSpPr>
              <p:cNvPr id="3030" name="Google Shape;3030;p185"/>
              <p:cNvSpPr/>
              <p:nvPr/>
            </p:nvSpPr>
            <p:spPr>
              <a:xfrm>
                <a:off x="754380" y="5166954"/>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데이터프레임 병합과 바인딩</a:t>
                </a:r>
                <a:endParaRPr/>
              </a:p>
            </p:txBody>
          </p:sp>
          <p:sp>
            <p:nvSpPr>
              <p:cNvPr id="3031" name="Google Shape;3031;p18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3032" name="Google Shape;3032;p185"/>
            <p:cNvGrpSpPr/>
            <p:nvPr/>
          </p:nvGrpSpPr>
          <p:grpSpPr>
            <a:xfrm>
              <a:off x="1051307" y="5354121"/>
              <a:ext cx="5700472" cy="278083"/>
              <a:chOff x="571500" y="5165783"/>
              <a:chExt cx="5702300" cy="278172"/>
            </a:xfrm>
          </p:grpSpPr>
          <p:sp>
            <p:nvSpPr>
              <p:cNvPr id="3033" name="Google Shape;3033;p185"/>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데이터프레임 정렬과 멀티 인덱스</a:t>
                </a:r>
                <a:endParaRPr/>
              </a:p>
            </p:txBody>
          </p:sp>
          <p:sp>
            <p:nvSpPr>
              <p:cNvPr id="3034" name="Google Shape;3034;p18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3035" name="Google Shape;3035;p185"/>
            <p:cNvGrpSpPr/>
            <p:nvPr/>
          </p:nvGrpSpPr>
          <p:grpSpPr>
            <a:xfrm>
              <a:off x="1051307" y="5783817"/>
              <a:ext cx="6492393" cy="278062"/>
              <a:chOff x="571500" y="5165783"/>
              <a:chExt cx="6494475" cy="278151"/>
            </a:xfrm>
          </p:grpSpPr>
          <p:sp>
            <p:nvSpPr>
              <p:cNvPr id="3036" name="Google Shape;3036;p185"/>
              <p:cNvSpPr/>
              <p:nvPr/>
            </p:nvSpPr>
            <p:spPr>
              <a:xfrm>
                <a:off x="754380" y="5166974"/>
                <a:ext cx="6311595"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기술통계를 통한 데이터 표본으로 살펴보는 데이터의 특징</a:t>
                </a:r>
                <a:endParaRPr/>
              </a:p>
            </p:txBody>
          </p:sp>
          <p:sp>
            <p:nvSpPr>
              <p:cNvPr id="3037" name="Google Shape;3037;p18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186"/>
          <p:cNvSpPr/>
          <p:nvPr/>
        </p:nvSpPr>
        <p:spPr>
          <a:xfrm>
            <a:off x="711199" y="2406237"/>
            <a:ext cx="8632825" cy="1253402"/>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 라이브러리는 NumPy를 기반으로 만들어졌지만 좀 더 복잡한 데이터 분석에 특화되어 있다.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NumPy는 같은 데이터 타입의 배열만 처리하는 데 비해, pandas는 데이터 타입이 다르더라도 처리할 수 있다.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 라이브러리는 데이터를 수집하고 정리하는 데 최적화된 도구이다.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pandas는 데이터 과학의 대부분의 업무를 처리할 수 있고, 데이터 과학자에게 필수인 중요한 도구이다.</a:t>
            </a:r>
            <a:endParaRPr/>
          </a:p>
        </p:txBody>
      </p:sp>
      <p:sp>
        <p:nvSpPr>
          <p:cNvPr id="3044" name="Google Shape;3044;p186"/>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pandas 개요</a:t>
            </a:r>
            <a:endParaRPr sz="2400">
              <a:solidFill>
                <a:srgbClr val="0C0C0C"/>
              </a:solidFill>
              <a:latin typeface="Arial"/>
              <a:ea typeface="Arial"/>
              <a:cs typeface="Arial"/>
              <a:sym typeface="Arial"/>
            </a:endParaRPr>
          </a:p>
        </p:txBody>
      </p:sp>
      <p:sp>
        <p:nvSpPr>
          <p:cNvPr id="3045" name="Google Shape;3045;p186"/>
          <p:cNvSpPr/>
          <p:nvPr/>
        </p:nvSpPr>
        <p:spPr>
          <a:xfrm>
            <a:off x="711200" y="1908153"/>
            <a:ext cx="8632825"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사람이 이해할 수 있는 최적의 자료 형태는 표이다. 그러므로 표 형태의 데이터를 잘 다루게 할 수 있는 것이 분석의 기초이다. 파이썬에서는 표 형태를 데이터프레임이라 하고 pandas 라이브러리로 구현하고 있다.</a:t>
            </a:r>
            <a:endParaRPr/>
          </a:p>
        </p:txBody>
      </p:sp>
      <p:sp>
        <p:nvSpPr>
          <p:cNvPr id="3046" name="Google Shape;3046;p186"/>
          <p:cNvSpPr/>
          <p:nvPr/>
        </p:nvSpPr>
        <p:spPr>
          <a:xfrm>
            <a:off x="558800" y="19132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47" name="Google Shape;3047;p186"/>
          <p:cNvGrpSpPr/>
          <p:nvPr/>
        </p:nvGrpSpPr>
        <p:grpSpPr>
          <a:xfrm>
            <a:off x="450000" y="450000"/>
            <a:ext cx="9018000" cy="276999"/>
            <a:chOff x="450000" y="450000"/>
            <a:chExt cx="9018000" cy="276999"/>
          </a:xfrm>
        </p:grpSpPr>
        <p:sp>
          <p:nvSpPr>
            <p:cNvPr id="3048" name="Google Shape;3048;p1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049" name="Google Shape;3049;p1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187"/>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데이터 분석을 위한 pandas</a:t>
            </a:r>
            <a:endParaRPr/>
          </a:p>
        </p:txBody>
      </p:sp>
      <p:grpSp>
        <p:nvGrpSpPr>
          <p:cNvPr id="3056" name="Google Shape;3056;p187"/>
          <p:cNvGrpSpPr/>
          <p:nvPr/>
        </p:nvGrpSpPr>
        <p:grpSpPr>
          <a:xfrm>
            <a:off x="450000" y="450000"/>
            <a:ext cx="9018000" cy="276999"/>
            <a:chOff x="450000" y="450000"/>
            <a:chExt cx="9018000" cy="276999"/>
          </a:xfrm>
        </p:grpSpPr>
        <p:sp>
          <p:nvSpPr>
            <p:cNvPr id="3057" name="Google Shape;3057;p18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058" name="Google Shape;3058;p18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059" name="Google Shape;3059;p187"/>
          <p:cNvSpPr/>
          <p:nvPr/>
        </p:nvSpPr>
        <p:spPr>
          <a:xfrm>
            <a:off x="711200" y="2278371"/>
            <a:ext cx="8632825" cy="149962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통계 기반의 효과적인 표현과 데이터 수집 요약</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다양한 종류의 데이터를 병합하고 엮기 위한 데이터 정렬과 데이터 간의 관계 조작</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 묶음 전체에 적용할 수 있는 수집, 변형, 함수 적용 같은 데이터 처리</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NumPy는 일반적인 산술 데이터 처리 기반 라이브러리이므로 통계나 분석을 위한 표 형식의 데이터를 처리하기 위해서는 pandas를 사용하여야 하며, pandas는 NumPy에는 없는 시계열 처리 기능을 제공한다.</a:t>
            </a:r>
            <a:endParaRPr/>
          </a:p>
        </p:txBody>
      </p:sp>
      <p:sp>
        <p:nvSpPr>
          <p:cNvPr id="3060" name="Google Shape;3060;p187"/>
          <p:cNvSpPr/>
          <p:nvPr/>
        </p:nvSpPr>
        <p:spPr>
          <a:xfrm>
            <a:off x="711200" y="1911316"/>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 분석 시 필수 라이브러리</a:t>
            </a:r>
            <a:endParaRPr sz="1400">
              <a:solidFill>
                <a:srgbClr val="262626"/>
              </a:solidFill>
              <a:latin typeface="Arial"/>
              <a:ea typeface="Arial"/>
              <a:cs typeface="Arial"/>
              <a:sym typeface="Arial"/>
            </a:endParaRPr>
          </a:p>
        </p:txBody>
      </p:sp>
      <p:sp>
        <p:nvSpPr>
          <p:cNvPr id="3061" name="Google Shape;3061;p187"/>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grpSp>
        <p:nvGrpSpPr>
          <p:cNvPr id="3067" name="Google Shape;3067;p188"/>
          <p:cNvGrpSpPr/>
          <p:nvPr/>
        </p:nvGrpSpPr>
        <p:grpSpPr>
          <a:xfrm>
            <a:off x="559817" y="1428745"/>
            <a:ext cx="8783192" cy="215444"/>
            <a:chOff x="559817" y="2136914"/>
            <a:chExt cx="8783192" cy="215444"/>
          </a:xfrm>
        </p:grpSpPr>
        <p:sp>
          <p:nvSpPr>
            <p:cNvPr id="3068" name="Google Shape;3068;p1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69" name="Google Shape;3069;p18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pandas 자료구조:</a:t>
              </a:r>
              <a:endParaRPr/>
            </a:p>
          </p:txBody>
        </p:sp>
      </p:grpSp>
      <p:sp>
        <p:nvSpPr>
          <p:cNvPr id="3070" name="Google Shape;3070;p188"/>
          <p:cNvSpPr/>
          <p:nvPr/>
        </p:nvSpPr>
        <p:spPr>
          <a:xfrm>
            <a:off x="711201" y="1700808"/>
            <a:ext cx="8632824" cy="467998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pandas에 대해 알려면 Series와 DataFrame 자료구조에 익숙해질 필요가 있다.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pandas의 기본 자료구조에는 Series(1차원)와 DataFrame(2차원)이 있다. DataFrame은 Series를 위한 container이고, Series는 스칼라(scalar, 0차원)를 위한 container이다. 이들은 dictionary 방식으로 데이터를 추가하거나 삭제할 수 있다.</a:t>
            </a:r>
            <a:endParaRPr/>
          </a:p>
        </p:txBody>
      </p:sp>
      <p:grpSp>
        <p:nvGrpSpPr>
          <p:cNvPr id="3071" name="Google Shape;3071;p188"/>
          <p:cNvGrpSpPr/>
          <p:nvPr/>
        </p:nvGrpSpPr>
        <p:grpSpPr>
          <a:xfrm>
            <a:off x="2261887" y="2060848"/>
            <a:ext cx="5328592" cy="292388"/>
            <a:chOff x="2261887" y="2656373"/>
            <a:chExt cx="5328592" cy="292388"/>
          </a:xfrm>
        </p:grpSpPr>
        <p:sp>
          <p:nvSpPr>
            <p:cNvPr id="3072" name="Google Shape;3072;p188"/>
            <p:cNvSpPr txBox="1"/>
            <p:nvPr/>
          </p:nvSpPr>
          <p:spPr>
            <a:xfrm>
              <a:off x="2261887" y="2656373"/>
              <a:ext cx="79208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Series</a:t>
              </a:r>
              <a:endParaRPr sz="1300">
                <a:solidFill>
                  <a:srgbClr val="262626"/>
                </a:solidFill>
                <a:latin typeface="Arial"/>
                <a:ea typeface="Arial"/>
                <a:cs typeface="Arial"/>
                <a:sym typeface="Arial"/>
              </a:endParaRPr>
            </a:p>
          </p:txBody>
        </p:sp>
        <p:sp>
          <p:nvSpPr>
            <p:cNvPr id="3073" name="Google Shape;3073;p188"/>
            <p:cNvSpPr txBox="1"/>
            <p:nvPr/>
          </p:nvSpPr>
          <p:spPr>
            <a:xfrm>
              <a:off x="3774055" y="2656373"/>
              <a:ext cx="79208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Series</a:t>
              </a:r>
              <a:endParaRPr sz="1300">
                <a:solidFill>
                  <a:srgbClr val="262626"/>
                </a:solidFill>
                <a:latin typeface="Arial"/>
                <a:ea typeface="Arial"/>
                <a:cs typeface="Arial"/>
                <a:sym typeface="Arial"/>
              </a:endParaRPr>
            </a:p>
          </p:txBody>
        </p:sp>
        <p:sp>
          <p:nvSpPr>
            <p:cNvPr id="3074" name="Google Shape;3074;p188"/>
            <p:cNvSpPr txBox="1"/>
            <p:nvPr/>
          </p:nvSpPr>
          <p:spPr>
            <a:xfrm>
              <a:off x="5286223" y="2656373"/>
              <a:ext cx="79208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Series</a:t>
              </a:r>
              <a:endParaRPr sz="1300">
                <a:solidFill>
                  <a:srgbClr val="262626"/>
                </a:solidFill>
                <a:latin typeface="Arial"/>
                <a:ea typeface="Arial"/>
                <a:cs typeface="Arial"/>
                <a:sym typeface="Arial"/>
              </a:endParaRPr>
            </a:p>
          </p:txBody>
        </p:sp>
        <p:sp>
          <p:nvSpPr>
            <p:cNvPr id="3075" name="Google Shape;3075;p188"/>
            <p:cNvSpPr txBox="1"/>
            <p:nvPr/>
          </p:nvSpPr>
          <p:spPr>
            <a:xfrm>
              <a:off x="6798391" y="2656373"/>
              <a:ext cx="79208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Series</a:t>
              </a:r>
              <a:endParaRPr sz="1300">
                <a:solidFill>
                  <a:srgbClr val="262626"/>
                </a:solidFill>
                <a:latin typeface="Arial"/>
                <a:ea typeface="Arial"/>
                <a:cs typeface="Arial"/>
                <a:sym typeface="Arial"/>
              </a:endParaRPr>
            </a:p>
          </p:txBody>
        </p:sp>
      </p:grpSp>
      <p:graphicFrame>
        <p:nvGraphicFramePr>
          <p:cNvPr id="3076" name="Google Shape;3076;p188"/>
          <p:cNvGraphicFramePr/>
          <p:nvPr/>
        </p:nvGraphicFramePr>
        <p:xfrm>
          <a:off x="2250267" y="2388711"/>
          <a:ext cx="3000000" cy="3000000"/>
        </p:xfrm>
        <a:graphic>
          <a:graphicData uri="http://schemas.openxmlformats.org/drawingml/2006/table">
            <a:tbl>
              <a:tblPr bandRow="1" firstRow="1">
                <a:noFill/>
                <a:tableStyleId>{B10AEBBE-A2A1-4DB3-8D53-79E97534AB81}</a:tableStyleId>
              </a:tblPr>
              <a:tblGrid>
                <a:gridCol w="80727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Sex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3077" name="Google Shape;3077;p188"/>
          <p:cNvGraphicFramePr/>
          <p:nvPr/>
        </p:nvGraphicFramePr>
        <p:xfrm>
          <a:off x="3821673" y="2389119"/>
          <a:ext cx="3000000" cy="3000000"/>
        </p:xfrm>
        <a:graphic>
          <a:graphicData uri="http://schemas.openxmlformats.org/drawingml/2006/table">
            <a:tbl>
              <a:tblPr bandRow="1" firstRow="1">
                <a:noFill/>
                <a:tableStyleId>{B10AEBBE-A2A1-4DB3-8D53-79E97534AB81}</a:tableStyleId>
              </a:tblPr>
              <a:tblGrid>
                <a:gridCol w="85002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Bloodtype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B546"/>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3078" name="Google Shape;3078;p188"/>
          <p:cNvGraphicFramePr/>
          <p:nvPr/>
        </p:nvGraphicFramePr>
        <p:xfrm>
          <a:off x="5326652" y="2389315"/>
          <a:ext cx="3000000" cy="3000000"/>
        </p:xfrm>
        <a:graphic>
          <a:graphicData uri="http://schemas.openxmlformats.org/drawingml/2006/table">
            <a:tbl>
              <a:tblPr bandRow="1" firstRow="1">
                <a:noFill/>
                <a:tableStyleId>{B10AEBBE-A2A1-4DB3-8D53-79E97534AB81}</a:tableStyleId>
              </a:tblPr>
              <a:tblGrid>
                <a:gridCol w="74497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Height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3079" name="Google Shape;3079;p188"/>
          <p:cNvGraphicFramePr/>
          <p:nvPr/>
        </p:nvGraphicFramePr>
        <p:xfrm>
          <a:off x="6827434" y="2388711"/>
          <a:ext cx="3000000" cy="3000000"/>
        </p:xfrm>
        <a:graphic>
          <a:graphicData uri="http://schemas.openxmlformats.org/drawingml/2006/table">
            <a:tbl>
              <a:tblPr bandRow="1" firstRow="1">
                <a:noFill/>
                <a:tableStyleId>{B10AEBBE-A2A1-4DB3-8D53-79E97534AB81}</a:tableStyleId>
              </a:tblPr>
              <a:tblGrid>
                <a:gridCol w="778350"/>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Weight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4337"/>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68.2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53</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80.1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85.7</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49.5</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52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45.3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080" name="Google Shape;3080;p188"/>
          <p:cNvSpPr/>
          <p:nvPr/>
        </p:nvSpPr>
        <p:spPr>
          <a:xfrm>
            <a:off x="3249183" y="3417944"/>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081" name="Google Shape;3081;p188"/>
          <p:cNvSpPr/>
          <p:nvPr/>
        </p:nvSpPr>
        <p:spPr>
          <a:xfrm rot="-5400000">
            <a:off x="4782057" y="2762570"/>
            <a:ext cx="338710" cy="4595002"/>
          </a:xfrm>
          <a:prstGeom prst="leftBrace">
            <a:avLst>
              <a:gd fmla="val 68325" name="adj1"/>
              <a:gd fmla="val 50166"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082" name="Google Shape;3082;p188"/>
          <p:cNvSpPr txBox="1"/>
          <p:nvPr/>
        </p:nvSpPr>
        <p:spPr>
          <a:xfrm>
            <a:off x="4350003" y="5277506"/>
            <a:ext cx="122454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DataFrame</a:t>
            </a:r>
            <a:endParaRPr sz="1300">
              <a:solidFill>
                <a:srgbClr val="262626"/>
              </a:solidFill>
              <a:latin typeface="Arial"/>
              <a:ea typeface="Arial"/>
              <a:cs typeface="Arial"/>
              <a:sym typeface="Arial"/>
            </a:endParaRPr>
          </a:p>
        </p:txBody>
      </p:sp>
      <p:sp>
        <p:nvSpPr>
          <p:cNvPr id="3083" name="Google Shape;3083;p188"/>
          <p:cNvSpPr/>
          <p:nvPr/>
        </p:nvSpPr>
        <p:spPr>
          <a:xfrm>
            <a:off x="4813957" y="3417944"/>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084" name="Google Shape;3084;p188"/>
          <p:cNvSpPr/>
          <p:nvPr/>
        </p:nvSpPr>
        <p:spPr>
          <a:xfrm>
            <a:off x="6288997" y="3417944"/>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3085" name="Google Shape;3085;p188"/>
          <p:cNvGrpSpPr/>
          <p:nvPr/>
        </p:nvGrpSpPr>
        <p:grpSpPr>
          <a:xfrm>
            <a:off x="450000" y="450000"/>
            <a:ext cx="9018000" cy="276999"/>
            <a:chOff x="450000" y="450000"/>
            <a:chExt cx="9018000" cy="276999"/>
          </a:xfrm>
        </p:grpSpPr>
        <p:sp>
          <p:nvSpPr>
            <p:cNvPr id="3086" name="Google Shape;3086;p18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087" name="Google Shape;3087;p18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189"/>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시리즈</a:t>
            </a:r>
            <a:endParaRPr sz="2400">
              <a:solidFill>
                <a:srgbClr val="0C0C0C"/>
              </a:solidFill>
              <a:latin typeface="Arial"/>
              <a:ea typeface="Arial"/>
              <a:cs typeface="Arial"/>
              <a:sym typeface="Arial"/>
            </a:endParaRPr>
          </a:p>
        </p:txBody>
      </p:sp>
      <p:grpSp>
        <p:nvGrpSpPr>
          <p:cNvPr id="3094" name="Google Shape;3094;p189"/>
          <p:cNvGrpSpPr/>
          <p:nvPr/>
        </p:nvGrpSpPr>
        <p:grpSpPr>
          <a:xfrm>
            <a:off x="450000" y="450000"/>
            <a:ext cx="9018000" cy="276999"/>
            <a:chOff x="450000" y="450000"/>
            <a:chExt cx="9018000" cy="276999"/>
          </a:xfrm>
        </p:grpSpPr>
        <p:sp>
          <p:nvSpPr>
            <p:cNvPr id="3095" name="Google Shape;3095;p1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096" name="Google Shape;3096;p1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097" name="Google Shape;3097;p189"/>
          <p:cNvSpPr/>
          <p:nvPr/>
        </p:nvSpPr>
        <p:spPr>
          <a:xfrm>
            <a:off x="711200" y="2230405"/>
            <a:ext cx="8632825" cy="2561452"/>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배열이므로 시리즈에 속한 모든 요소는 하나의 데이터 타입에 속해야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리스트, 튜플, 배열 등 시퀀스에서 간단한 시리즈를 만들 수 있다.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시리즈라는 단어는 단수이자 복수이다. 그 어원은 라틴어인 serere인데, 이는 결합(join)이나 연결(connect)을 의미한다.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시리즈는 정수형 인덱스가 기본 값이다. 첫 번째 아이템의 레이블은 0, 두 번째 아이템의 레이블은 1, … 식으로 증가한다.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시리즈의 value 속성 값은 시리즈 안의 모든 값 리스트이다.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index 속성 값은 시리즈의 인덱스를 의미한다.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index.values 속성 값은 모든 index 값의 배열이다.</a:t>
            </a:r>
            <a:endParaRPr/>
          </a:p>
        </p:txBody>
      </p:sp>
      <p:sp>
        <p:nvSpPr>
          <p:cNvPr id="3098" name="Google Shape;3098;p189"/>
          <p:cNvSpPr/>
          <p:nvPr/>
        </p:nvSpPr>
        <p:spPr>
          <a:xfrm>
            <a:off x="711200" y="1911316"/>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시리즈는 순차적으로 나열된 1차원 배열의 형태이다. </a:t>
            </a:r>
            <a:endParaRPr/>
          </a:p>
        </p:txBody>
      </p:sp>
      <p:sp>
        <p:nvSpPr>
          <p:cNvPr id="3099" name="Google Shape;3099;p189"/>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190"/>
          <p:cNvSpPr/>
          <p:nvPr/>
        </p:nvSpPr>
        <p:spPr>
          <a:xfrm>
            <a:off x="558924" y="1844824"/>
            <a:ext cx="8782050" cy="6480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06" name="Google Shape;3106;p190"/>
          <p:cNvGrpSpPr/>
          <p:nvPr/>
        </p:nvGrpSpPr>
        <p:grpSpPr>
          <a:xfrm>
            <a:off x="559817" y="1428745"/>
            <a:ext cx="8783192" cy="215444"/>
            <a:chOff x="559817" y="2136914"/>
            <a:chExt cx="8783192" cy="215444"/>
          </a:xfrm>
        </p:grpSpPr>
        <p:sp>
          <p:nvSpPr>
            <p:cNvPr id="3107" name="Google Shape;3107;p1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08" name="Google Shape;3108;p19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만드는 방법</a:t>
              </a:r>
              <a:endParaRPr sz="1400">
                <a:solidFill>
                  <a:srgbClr val="262626"/>
                </a:solidFill>
                <a:latin typeface="Arial"/>
                <a:ea typeface="Arial"/>
                <a:cs typeface="Arial"/>
                <a:sym typeface="Arial"/>
              </a:endParaRPr>
            </a:p>
          </p:txBody>
        </p:sp>
      </p:grpSp>
      <p:sp>
        <p:nvSpPr>
          <p:cNvPr id="3109" name="Google Shape;3109;p190"/>
          <p:cNvSpPr/>
          <p:nvPr/>
        </p:nvSpPr>
        <p:spPr>
          <a:xfrm>
            <a:off x="711201" y="2579483"/>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리스트로 만들기</a:t>
            </a:r>
            <a:endParaRPr sz="1300">
              <a:solidFill>
                <a:srgbClr val="262626"/>
              </a:solidFill>
              <a:latin typeface="Arial"/>
              <a:ea typeface="Arial"/>
              <a:cs typeface="Arial"/>
              <a:sym typeface="Arial"/>
            </a:endParaRPr>
          </a:p>
        </p:txBody>
      </p:sp>
      <p:grpSp>
        <p:nvGrpSpPr>
          <p:cNvPr id="3110" name="Google Shape;3110;p190"/>
          <p:cNvGrpSpPr/>
          <p:nvPr/>
        </p:nvGrpSpPr>
        <p:grpSpPr>
          <a:xfrm>
            <a:off x="450000" y="450000"/>
            <a:ext cx="9018000" cy="276999"/>
            <a:chOff x="450000" y="450000"/>
            <a:chExt cx="9018000" cy="276999"/>
          </a:xfrm>
        </p:grpSpPr>
        <p:sp>
          <p:nvSpPr>
            <p:cNvPr id="3111" name="Google Shape;3111;p19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12" name="Google Shape;3112;p19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113" name="Google Shape;3113;p190"/>
          <p:cNvPicPr preferRelativeResize="0"/>
          <p:nvPr/>
        </p:nvPicPr>
        <p:blipFill rotWithShape="1">
          <a:blip r:embed="rId3">
            <a:alphaModFix/>
          </a:blip>
          <a:srcRect b="0" l="0" r="14280" t="0"/>
          <a:stretch/>
        </p:blipFill>
        <p:spPr>
          <a:xfrm>
            <a:off x="711201" y="1962962"/>
            <a:ext cx="8488683" cy="412311"/>
          </a:xfrm>
          <a:prstGeom prst="rect">
            <a:avLst/>
          </a:prstGeom>
          <a:noFill/>
          <a:ln cap="flat" cmpd="sng" w="9525">
            <a:solidFill>
              <a:srgbClr val="F2F2F2"/>
            </a:solidFill>
            <a:prstDash val="solid"/>
            <a:round/>
            <a:headEnd len="sm" w="sm" type="none"/>
            <a:tailEnd len="sm" w="sm" type="none"/>
          </a:ln>
        </p:spPr>
      </p:pic>
      <p:sp>
        <p:nvSpPr>
          <p:cNvPr id="3114" name="Google Shape;3114;p190"/>
          <p:cNvSpPr/>
          <p:nvPr/>
        </p:nvSpPr>
        <p:spPr>
          <a:xfrm>
            <a:off x="558924" y="2996952"/>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5" name="Google Shape;3115;p190"/>
          <p:cNvPicPr preferRelativeResize="0"/>
          <p:nvPr/>
        </p:nvPicPr>
        <p:blipFill rotWithShape="1">
          <a:blip r:embed="rId4">
            <a:alphaModFix/>
          </a:blip>
          <a:srcRect b="0" l="0" r="14280" t="0"/>
          <a:stretch/>
        </p:blipFill>
        <p:spPr>
          <a:xfrm>
            <a:off x="711201" y="3121361"/>
            <a:ext cx="8488683" cy="141363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191"/>
          <p:cNvSpPr/>
          <p:nvPr/>
        </p:nvSpPr>
        <p:spPr>
          <a:xfrm>
            <a:off x="558924" y="1844824"/>
            <a:ext cx="8782050" cy="6480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22" name="Google Shape;3122;p191"/>
          <p:cNvGrpSpPr/>
          <p:nvPr/>
        </p:nvGrpSpPr>
        <p:grpSpPr>
          <a:xfrm>
            <a:off x="559817" y="1428745"/>
            <a:ext cx="8783192" cy="215444"/>
            <a:chOff x="559817" y="2136914"/>
            <a:chExt cx="8783192" cy="215444"/>
          </a:xfrm>
        </p:grpSpPr>
        <p:sp>
          <p:nvSpPr>
            <p:cNvPr id="3123" name="Google Shape;3123;p1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24" name="Google Shape;3124;p19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만드는 방법</a:t>
              </a:r>
              <a:endParaRPr sz="1400">
                <a:solidFill>
                  <a:srgbClr val="262626"/>
                </a:solidFill>
                <a:latin typeface="Arial"/>
                <a:ea typeface="Arial"/>
                <a:cs typeface="Arial"/>
                <a:sym typeface="Arial"/>
              </a:endParaRPr>
            </a:p>
          </p:txBody>
        </p:sp>
      </p:grpSp>
      <p:sp>
        <p:nvSpPr>
          <p:cNvPr id="3125" name="Google Shape;3125;p191"/>
          <p:cNvSpPr/>
          <p:nvPr/>
        </p:nvSpPr>
        <p:spPr>
          <a:xfrm>
            <a:off x="711201" y="2579483"/>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배열로 시리즈 만들기. help(pd.Series) 참조</a:t>
            </a:r>
            <a:endParaRPr sz="1300">
              <a:solidFill>
                <a:srgbClr val="262626"/>
              </a:solidFill>
              <a:latin typeface="Arial"/>
              <a:ea typeface="Arial"/>
              <a:cs typeface="Arial"/>
              <a:sym typeface="Arial"/>
            </a:endParaRPr>
          </a:p>
        </p:txBody>
      </p:sp>
      <p:grpSp>
        <p:nvGrpSpPr>
          <p:cNvPr id="3126" name="Google Shape;3126;p191"/>
          <p:cNvGrpSpPr/>
          <p:nvPr/>
        </p:nvGrpSpPr>
        <p:grpSpPr>
          <a:xfrm>
            <a:off x="450000" y="450000"/>
            <a:ext cx="9018000" cy="276999"/>
            <a:chOff x="450000" y="450000"/>
            <a:chExt cx="9018000" cy="276999"/>
          </a:xfrm>
        </p:grpSpPr>
        <p:sp>
          <p:nvSpPr>
            <p:cNvPr id="3127" name="Google Shape;3127;p1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28" name="Google Shape;3128;p1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129" name="Google Shape;3129;p191"/>
          <p:cNvPicPr preferRelativeResize="0"/>
          <p:nvPr/>
        </p:nvPicPr>
        <p:blipFill rotWithShape="1">
          <a:blip r:embed="rId3">
            <a:alphaModFix/>
          </a:blip>
          <a:srcRect b="0" l="0" r="14280" t="0"/>
          <a:stretch/>
        </p:blipFill>
        <p:spPr>
          <a:xfrm>
            <a:off x="711201" y="1940616"/>
            <a:ext cx="8488683" cy="456487"/>
          </a:xfrm>
          <a:prstGeom prst="rect">
            <a:avLst/>
          </a:prstGeom>
          <a:noFill/>
          <a:ln cap="flat" cmpd="sng" w="9525">
            <a:solidFill>
              <a:srgbClr val="F2F2F2"/>
            </a:solidFill>
            <a:prstDash val="solid"/>
            <a:round/>
            <a:headEnd len="sm" w="sm" type="none"/>
            <a:tailEnd len="sm" w="sm" type="none"/>
          </a:ln>
        </p:spPr>
      </p:pic>
      <p:sp>
        <p:nvSpPr>
          <p:cNvPr id="3130" name="Google Shape;3130;p191"/>
          <p:cNvSpPr/>
          <p:nvPr/>
        </p:nvSpPr>
        <p:spPr>
          <a:xfrm>
            <a:off x="558924" y="2996952"/>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31" name="Google Shape;3131;p191"/>
          <p:cNvPicPr preferRelativeResize="0"/>
          <p:nvPr/>
        </p:nvPicPr>
        <p:blipFill rotWithShape="1">
          <a:blip r:embed="rId4">
            <a:alphaModFix/>
          </a:blip>
          <a:srcRect b="0" l="0" r="14280" t="0"/>
          <a:stretch/>
        </p:blipFill>
        <p:spPr>
          <a:xfrm>
            <a:off x="711201" y="3099818"/>
            <a:ext cx="8488683" cy="145045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57"/>
          <p:cNvGrpSpPr/>
          <p:nvPr/>
        </p:nvGrpSpPr>
        <p:grpSpPr>
          <a:xfrm>
            <a:off x="450000" y="450000"/>
            <a:ext cx="9018000" cy="276999"/>
            <a:chOff x="450000" y="450000"/>
            <a:chExt cx="9018000" cy="276999"/>
          </a:xfrm>
        </p:grpSpPr>
        <p:sp>
          <p:nvSpPr>
            <p:cNvPr id="774" name="Google Shape;774;p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775" name="Google Shape;775;p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776" name="Google Shape;776;p57"/>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NumPy란?</a:t>
            </a:r>
            <a:endParaRPr sz="2400">
              <a:solidFill>
                <a:srgbClr val="0C0C0C"/>
              </a:solidFill>
              <a:latin typeface="Arial"/>
              <a:ea typeface="Arial"/>
              <a:cs typeface="Arial"/>
              <a:sym typeface="Arial"/>
            </a:endParaRPr>
          </a:p>
        </p:txBody>
      </p:sp>
      <p:grpSp>
        <p:nvGrpSpPr>
          <p:cNvPr id="777" name="Google Shape;777;p57"/>
          <p:cNvGrpSpPr/>
          <p:nvPr/>
        </p:nvGrpSpPr>
        <p:grpSpPr>
          <a:xfrm>
            <a:off x="559817" y="1902381"/>
            <a:ext cx="8783192" cy="215444"/>
            <a:chOff x="559817" y="2136914"/>
            <a:chExt cx="8783192" cy="215444"/>
          </a:xfrm>
        </p:grpSpPr>
        <p:sp>
          <p:nvSpPr>
            <p:cNvPr id="778" name="Google Shape;778;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79" name="Google Shape;779;p5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Numerical Python의 약자로 데이터 과학을 위한 기본 패키지다. </a:t>
              </a:r>
              <a:endParaRPr sz="1400">
                <a:solidFill>
                  <a:srgbClr val="262626"/>
                </a:solidFill>
                <a:latin typeface="Arial"/>
                <a:ea typeface="Arial"/>
                <a:cs typeface="Arial"/>
                <a:sym typeface="Arial"/>
              </a:endParaRPr>
            </a:p>
          </p:txBody>
        </p:sp>
      </p:grpSp>
      <p:sp>
        <p:nvSpPr>
          <p:cNvPr id="780" name="Google Shape;780;p57"/>
          <p:cNvSpPr/>
          <p:nvPr/>
        </p:nvSpPr>
        <p:spPr>
          <a:xfrm>
            <a:off x="702940" y="2235412"/>
            <a:ext cx="8632825" cy="115081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다차원 배열 객체, 다양한 파생 객체(행렬 등)를 포함한 배열에 대한 빠른 작업을 위한 일련의 루틴을 제공하는 Python 라이브러리다.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이산 푸리에 변환, 기본 선형 대수학, 기본 통계 연산, 무작위 시뮬레이션 등을 지원한다.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패키지의 핵심은 ndarray 객체다. 이것은 동일한 데이터 타입의 n 차원의 배열을 위한 작업 처리를 한다.</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grpSp>
        <p:nvGrpSpPr>
          <p:cNvPr id="3137" name="Google Shape;3137;p192"/>
          <p:cNvGrpSpPr/>
          <p:nvPr/>
        </p:nvGrpSpPr>
        <p:grpSpPr>
          <a:xfrm>
            <a:off x="559817" y="1428745"/>
            <a:ext cx="8783192" cy="215444"/>
            <a:chOff x="559817" y="2136914"/>
            <a:chExt cx="8783192" cy="215444"/>
          </a:xfrm>
        </p:grpSpPr>
        <p:sp>
          <p:nvSpPr>
            <p:cNvPr id="3138" name="Google Shape;3138;p1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39" name="Google Shape;3139;p19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만드는 방법</a:t>
              </a:r>
              <a:endParaRPr sz="1400">
                <a:solidFill>
                  <a:srgbClr val="262626"/>
                </a:solidFill>
                <a:latin typeface="Arial"/>
                <a:ea typeface="Arial"/>
                <a:cs typeface="Arial"/>
                <a:sym typeface="Arial"/>
              </a:endParaRPr>
            </a:p>
          </p:txBody>
        </p:sp>
      </p:grpSp>
      <p:sp>
        <p:nvSpPr>
          <p:cNvPr id="3140" name="Google Shape;3140;p192"/>
          <p:cNvSpPr/>
          <p:nvPr/>
        </p:nvSpPr>
        <p:spPr>
          <a:xfrm>
            <a:off x="711201" y="171538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 외 array-like, Iterable, dict, or scalar value로 시리즈를 만들 수 있다.</a:t>
            </a:r>
            <a:endParaRPr/>
          </a:p>
        </p:txBody>
      </p:sp>
      <p:grpSp>
        <p:nvGrpSpPr>
          <p:cNvPr id="3141" name="Google Shape;3141;p192"/>
          <p:cNvGrpSpPr/>
          <p:nvPr/>
        </p:nvGrpSpPr>
        <p:grpSpPr>
          <a:xfrm>
            <a:off x="450000" y="450000"/>
            <a:ext cx="9018000" cy="276999"/>
            <a:chOff x="450000" y="450000"/>
            <a:chExt cx="9018000" cy="276999"/>
          </a:xfrm>
        </p:grpSpPr>
        <p:sp>
          <p:nvSpPr>
            <p:cNvPr id="3142" name="Google Shape;3142;p19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43" name="Google Shape;3143;p19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144" name="Google Shape;3144;p192"/>
          <p:cNvSpPr/>
          <p:nvPr/>
        </p:nvSpPr>
        <p:spPr>
          <a:xfrm>
            <a:off x="558924" y="2132856"/>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45" name="Google Shape;3145;p192"/>
          <p:cNvPicPr preferRelativeResize="0"/>
          <p:nvPr/>
        </p:nvPicPr>
        <p:blipFill rotWithShape="1">
          <a:blip r:embed="rId3">
            <a:alphaModFix/>
          </a:blip>
          <a:srcRect b="0" l="0" r="14280" t="0"/>
          <a:stretch/>
        </p:blipFill>
        <p:spPr>
          <a:xfrm>
            <a:off x="711201" y="2259620"/>
            <a:ext cx="8488683" cy="103814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grpSp>
        <p:nvGrpSpPr>
          <p:cNvPr id="3151" name="Google Shape;3151;p193"/>
          <p:cNvGrpSpPr/>
          <p:nvPr/>
        </p:nvGrpSpPr>
        <p:grpSpPr>
          <a:xfrm>
            <a:off x="559817" y="1428745"/>
            <a:ext cx="8783192" cy="215444"/>
            <a:chOff x="559817" y="2136914"/>
            <a:chExt cx="8783192" cy="215444"/>
          </a:xfrm>
        </p:grpSpPr>
        <p:sp>
          <p:nvSpPr>
            <p:cNvPr id="3152" name="Google Shape;3152;p1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53" name="Google Shape;3153;p19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만드는 방법</a:t>
              </a:r>
              <a:endParaRPr sz="1400">
                <a:solidFill>
                  <a:srgbClr val="262626"/>
                </a:solidFill>
                <a:latin typeface="Arial"/>
                <a:ea typeface="Arial"/>
                <a:cs typeface="Arial"/>
                <a:sym typeface="Arial"/>
              </a:endParaRPr>
            </a:p>
          </p:txBody>
        </p:sp>
      </p:grpSp>
      <p:sp>
        <p:nvSpPr>
          <p:cNvPr id="3154" name="Google Shape;3154;p193"/>
          <p:cNvSpPr/>
          <p:nvPr/>
        </p:nvSpPr>
        <p:spPr>
          <a:xfrm>
            <a:off x="711201" y="1715387"/>
            <a:ext cx="8632824"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앞으로 데이터프레임을 다루려면 시리즈 데이터를 먼저 잘 이해해야 하고, 아래의 그림에서 column부분을 시리즈로 생각하면 된다.</a:t>
            </a:r>
            <a:endParaRPr/>
          </a:p>
        </p:txBody>
      </p:sp>
      <p:grpSp>
        <p:nvGrpSpPr>
          <p:cNvPr id="3155" name="Google Shape;3155;p193"/>
          <p:cNvGrpSpPr/>
          <p:nvPr/>
        </p:nvGrpSpPr>
        <p:grpSpPr>
          <a:xfrm>
            <a:off x="450000" y="450000"/>
            <a:ext cx="9018000" cy="276999"/>
            <a:chOff x="450000" y="450000"/>
            <a:chExt cx="9018000" cy="276999"/>
          </a:xfrm>
        </p:grpSpPr>
        <p:sp>
          <p:nvSpPr>
            <p:cNvPr id="3156" name="Google Shape;3156;p19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57" name="Google Shape;3157;p19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158" name="Google Shape;3158;p193"/>
          <p:cNvGrpSpPr/>
          <p:nvPr/>
        </p:nvGrpSpPr>
        <p:grpSpPr>
          <a:xfrm>
            <a:off x="2212049" y="2363016"/>
            <a:ext cx="5261128" cy="3696120"/>
            <a:chOff x="2215108" y="2549061"/>
            <a:chExt cx="5261128" cy="3696120"/>
          </a:xfrm>
        </p:grpSpPr>
        <p:pic>
          <p:nvPicPr>
            <p:cNvPr id="3159" name="Google Shape;3159;p193"/>
            <p:cNvPicPr preferRelativeResize="0"/>
            <p:nvPr/>
          </p:nvPicPr>
          <p:blipFill rotWithShape="1">
            <a:blip r:embed="rId3">
              <a:alphaModFix/>
            </a:blip>
            <a:srcRect b="12935" l="8888" r="17878" t="16619"/>
            <a:stretch/>
          </p:blipFill>
          <p:spPr>
            <a:xfrm>
              <a:off x="2215108" y="2924943"/>
              <a:ext cx="4680520" cy="2952329"/>
            </a:xfrm>
            <a:prstGeom prst="rect">
              <a:avLst/>
            </a:prstGeom>
            <a:noFill/>
            <a:ln>
              <a:noFill/>
            </a:ln>
          </p:spPr>
        </p:pic>
        <p:sp>
          <p:nvSpPr>
            <p:cNvPr id="3160" name="Google Shape;3160;p193"/>
            <p:cNvSpPr txBox="1"/>
            <p:nvPr/>
          </p:nvSpPr>
          <p:spPr>
            <a:xfrm>
              <a:off x="4087316" y="2549061"/>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DataFrame</a:t>
              </a:r>
              <a:endParaRPr sz="1800">
                <a:solidFill>
                  <a:schemeClr val="dk1"/>
                </a:solidFill>
                <a:latin typeface="Arial"/>
                <a:ea typeface="Arial"/>
                <a:cs typeface="Arial"/>
                <a:sym typeface="Arial"/>
              </a:endParaRPr>
            </a:p>
          </p:txBody>
        </p:sp>
        <p:sp>
          <p:nvSpPr>
            <p:cNvPr id="3161" name="Google Shape;3161;p193"/>
            <p:cNvSpPr txBox="1"/>
            <p:nvPr/>
          </p:nvSpPr>
          <p:spPr>
            <a:xfrm>
              <a:off x="6895628" y="4499828"/>
              <a:ext cx="580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row</a:t>
              </a:r>
              <a:endParaRPr sz="1800">
                <a:solidFill>
                  <a:schemeClr val="dk1"/>
                </a:solidFill>
                <a:latin typeface="Arial"/>
                <a:ea typeface="Arial"/>
                <a:cs typeface="Arial"/>
                <a:sym typeface="Arial"/>
              </a:endParaRPr>
            </a:p>
          </p:txBody>
        </p:sp>
        <p:sp>
          <p:nvSpPr>
            <p:cNvPr id="3162" name="Google Shape;3162;p193"/>
            <p:cNvSpPr txBox="1"/>
            <p:nvPr/>
          </p:nvSpPr>
          <p:spPr>
            <a:xfrm>
              <a:off x="5039162" y="5875849"/>
              <a:ext cx="9444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column</a:t>
              </a:r>
              <a:endParaRPr sz="1800">
                <a:solidFill>
                  <a:schemeClr val="dk1"/>
                </a:solidFill>
                <a:latin typeface="Arial"/>
                <a:ea typeface="Arial"/>
                <a:cs typeface="Arial"/>
                <a:sym typeface="Arial"/>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grpSp>
        <p:nvGrpSpPr>
          <p:cNvPr id="3168" name="Google Shape;3168;p194"/>
          <p:cNvGrpSpPr/>
          <p:nvPr/>
        </p:nvGrpSpPr>
        <p:grpSpPr>
          <a:xfrm>
            <a:off x="559817" y="1428745"/>
            <a:ext cx="8783192" cy="215444"/>
            <a:chOff x="559817" y="2136914"/>
            <a:chExt cx="8783192" cy="215444"/>
          </a:xfrm>
        </p:grpSpPr>
        <p:sp>
          <p:nvSpPr>
            <p:cNvPr id="3169" name="Google Shape;3169;p1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70" name="Google Shape;3170;p19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딕셔너리로 시리즈 만들기</a:t>
              </a:r>
              <a:endParaRPr sz="1400">
                <a:solidFill>
                  <a:srgbClr val="262626"/>
                </a:solidFill>
                <a:latin typeface="Arial"/>
                <a:ea typeface="Arial"/>
                <a:cs typeface="Arial"/>
                <a:sym typeface="Arial"/>
              </a:endParaRPr>
            </a:p>
          </p:txBody>
        </p:sp>
      </p:grpSp>
      <p:grpSp>
        <p:nvGrpSpPr>
          <p:cNvPr id="3171" name="Google Shape;3171;p194"/>
          <p:cNvGrpSpPr/>
          <p:nvPr/>
        </p:nvGrpSpPr>
        <p:grpSpPr>
          <a:xfrm>
            <a:off x="450000" y="450000"/>
            <a:ext cx="9018000" cy="276999"/>
            <a:chOff x="450000" y="450000"/>
            <a:chExt cx="9018000" cy="276999"/>
          </a:xfrm>
        </p:grpSpPr>
        <p:sp>
          <p:nvSpPr>
            <p:cNvPr id="3172" name="Google Shape;3172;p19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73" name="Google Shape;3173;p19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174" name="Google Shape;3174;p194"/>
          <p:cNvSpPr/>
          <p:nvPr/>
        </p:nvSpPr>
        <p:spPr>
          <a:xfrm>
            <a:off x="558924" y="1844824"/>
            <a:ext cx="8782050" cy="26642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75" name="Google Shape;3175;p194"/>
          <p:cNvPicPr preferRelativeResize="0"/>
          <p:nvPr/>
        </p:nvPicPr>
        <p:blipFill rotWithShape="1">
          <a:blip r:embed="rId3">
            <a:alphaModFix/>
          </a:blip>
          <a:srcRect b="0" l="0" r="14280" t="0"/>
          <a:stretch/>
        </p:blipFill>
        <p:spPr>
          <a:xfrm>
            <a:off x="711201" y="1941740"/>
            <a:ext cx="8488683" cy="24738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grpSp>
        <p:nvGrpSpPr>
          <p:cNvPr id="3181" name="Google Shape;3181;p195"/>
          <p:cNvGrpSpPr/>
          <p:nvPr/>
        </p:nvGrpSpPr>
        <p:grpSpPr>
          <a:xfrm>
            <a:off x="559817" y="1428745"/>
            <a:ext cx="8783192" cy="215444"/>
            <a:chOff x="559817" y="2136914"/>
            <a:chExt cx="8783192" cy="215444"/>
          </a:xfrm>
        </p:grpSpPr>
        <p:sp>
          <p:nvSpPr>
            <p:cNvPr id="3182" name="Google Shape;3182;p1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83" name="Google Shape;3183;p19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딕셔너리로 시리즈 만들기</a:t>
              </a:r>
              <a:endParaRPr sz="1400">
                <a:solidFill>
                  <a:srgbClr val="262626"/>
                </a:solidFill>
                <a:latin typeface="Arial"/>
                <a:ea typeface="Arial"/>
                <a:cs typeface="Arial"/>
                <a:sym typeface="Arial"/>
              </a:endParaRPr>
            </a:p>
          </p:txBody>
        </p:sp>
      </p:grpSp>
      <p:grpSp>
        <p:nvGrpSpPr>
          <p:cNvPr id="3184" name="Google Shape;3184;p195"/>
          <p:cNvGrpSpPr/>
          <p:nvPr/>
        </p:nvGrpSpPr>
        <p:grpSpPr>
          <a:xfrm>
            <a:off x="450000" y="450000"/>
            <a:ext cx="9018000" cy="276999"/>
            <a:chOff x="450000" y="450000"/>
            <a:chExt cx="9018000" cy="276999"/>
          </a:xfrm>
        </p:grpSpPr>
        <p:sp>
          <p:nvSpPr>
            <p:cNvPr id="3185" name="Google Shape;3185;p19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186" name="Google Shape;3186;p19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187" name="Google Shape;3187;p195"/>
          <p:cNvSpPr/>
          <p:nvPr/>
        </p:nvSpPr>
        <p:spPr>
          <a:xfrm>
            <a:off x="558924" y="2132856"/>
            <a:ext cx="8782050" cy="9163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8" name="Google Shape;3188;p195"/>
          <p:cNvSpPr/>
          <p:nvPr/>
        </p:nvSpPr>
        <p:spPr>
          <a:xfrm>
            <a:off x="711201" y="1715387"/>
            <a:ext cx="8632824" cy="185869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 클래스의 index 속성을 이용해서 인덱스 배열을 따로 선택할 수 있다.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 값 배열만 따로 선택할 수도 있다. 그 때는 시리즈 클래스의 values 속성을 이용한다.</a:t>
            </a:r>
            <a:endParaRPr/>
          </a:p>
        </p:txBody>
      </p:sp>
      <p:pic>
        <p:nvPicPr>
          <p:cNvPr id="3189" name="Google Shape;3189;p195"/>
          <p:cNvPicPr preferRelativeResize="0"/>
          <p:nvPr/>
        </p:nvPicPr>
        <p:blipFill rotWithShape="1">
          <a:blip r:embed="rId3">
            <a:alphaModFix/>
          </a:blip>
          <a:srcRect b="0" l="0" r="14280" t="0"/>
          <a:stretch/>
        </p:blipFill>
        <p:spPr>
          <a:xfrm>
            <a:off x="711201" y="2258298"/>
            <a:ext cx="8488683" cy="647917"/>
          </a:xfrm>
          <a:prstGeom prst="rect">
            <a:avLst/>
          </a:prstGeom>
          <a:noFill/>
          <a:ln cap="flat" cmpd="sng" w="9525">
            <a:solidFill>
              <a:srgbClr val="F2F2F2"/>
            </a:solidFill>
            <a:prstDash val="solid"/>
            <a:round/>
            <a:headEnd len="sm" w="sm" type="none"/>
            <a:tailEnd len="sm" w="sm" type="none"/>
          </a:ln>
        </p:spPr>
      </p:pic>
      <p:sp>
        <p:nvSpPr>
          <p:cNvPr id="3190" name="Google Shape;3190;p195"/>
          <p:cNvSpPr/>
          <p:nvPr/>
        </p:nvSpPr>
        <p:spPr>
          <a:xfrm>
            <a:off x="558924" y="3664748"/>
            <a:ext cx="8782050" cy="9163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91" name="Google Shape;3191;p195"/>
          <p:cNvPicPr preferRelativeResize="0"/>
          <p:nvPr/>
        </p:nvPicPr>
        <p:blipFill rotWithShape="1">
          <a:blip r:embed="rId4">
            <a:alphaModFix/>
          </a:blip>
          <a:srcRect b="0" l="0" r="14280" t="2642"/>
          <a:stretch/>
        </p:blipFill>
        <p:spPr>
          <a:xfrm>
            <a:off x="711201" y="3804249"/>
            <a:ext cx="8488683" cy="65947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grpSp>
        <p:nvGrpSpPr>
          <p:cNvPr id="3197" name="Google Shape;3197;p196"/>
          <p:cNvGrpSpPr/>
          <p:nvPr/>
        </p:nvGrpSpPr>
        <p:grpSpPr>
          <a:xfrm>
            <a:off x="559817" y="1428745"/>
            <a:ext cx="8783192" cy="215444"/>
            <a:chOff x="559817" y="2136914"/>
            <a:chExt cx="8783192" cy="215444"/>
          </a:xfrm>
        </p:grpSpPr>
        <p:sp>
          <p:nvSpPr>
            <p:cNvPr id="3198" name="Google Shape;3198;p1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99" name="Google Shape;3199;p19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리스트로 시리즈 만들기</a:t>
              </a:r>
              <a:endParaRPr sz="1400">
                <a:solidFill>
                  <a:srgbClr val="262626"/>
                </a:solidFill>
                <a:latin typeface="Arial"/>
                <a:ea typeface="Arial"/>
                <a:cs typeface="Arial"/>
                <a:sym typeface="Arial"/>
              </a:endParaRPr>
            </a:p>
          </p:txBody>
        </p:sp>
      </p:grpSp>
      <p:grpSp>
        <p:nvGrpSpPr>
          <p:cNvPr id="3200" name="Google Shape;3200;p196"/>
          <p:cNvGrpSpPr/>
          <p:nvPr/>
        </p:nvGrpSpPr>
        <p:grpSpPr>
          <a:xfrm>
            <a:off x="450000" y="450000"/>
            <a:ext cx="9018000" cy="276999"/>
            <a:chOff x="450000" y="450000"/>
            <a:chExt cx="9018000" cy="276999"/>
          </a:xfrm>
        </p:grpSpPr>
        <p:sp>
          <p:nvSpPr>
            <p:cNvPr id="3201" name="Google Shape;3201;p19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02" name="Google Shape;3202;p19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203" name="Google Shape;3203;p196"/>
          <p:cNvSpPr/>
          <p:nvPr/>
        </p:nvSpPr>
        <p:spPr>
          <a:xfrm>
            <a:off x="558924" y="1844824"/>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04" name="Google Shape;3204;p196"/>
          <p:cNvSpPr/>
          <p:nvPr/>
        </p:nvSpPr>
        <p:spPr>
          <a:xfrm>
            <a:off x="711201" y="567582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 값 배열은 원래 데이터인 list_data의 리스트 원소 배열의 순서를 유지한다.</a:t>
            </a:r>
            <a:endParaRPr/>
          </a:p>
        </p:txBody>
      </p:sp>
      <p:pic>
        <p:nvPicPr>
          <p:cNvPr id="3205" name="Google Shape;3205;p196"/>
          <p:cNvPicPr preferRelativeResize="0"/>
          <p:nvPr/>
        </p:nvPicPr>
        <p:blipFill rotWithShape="1">
          <a:blip r:embed="rId3">
            <a:alphaModFix/>
          </a:blip>
          <a:srcRect b="0" l="0" r="14280" t="0"/>
          <a:stretch/>
        </p:blipFill>
        <p:spPr>
          <a:xfrm>
            <a:off x="711201" y="1951337"/>
            <a:ext cx="8488683" cy="2731560"/>
          </a:xfrm>
          <a:prstGeom prst="rect">
            <a:avLst/>
          </a:prstGeom>
          <a:noFill/>
          <a:ln cap="flat" cmpd="sng" w="9525">
            <a:solidFill>
              <a:srgbClr val="F2F2F2"/>
            </a:solidFill>
            <a:prstDash val="solid"/>
            <a:round/>
            <a:headEnd len="sm" w="sm" type="none"/>
            <a:tailEnd len="sm" w="sm" type="none"/>
          </a:ln>
        </p:spPr>
      </p:pic>
      <p:grpSp>
        <p:nvGrpSpPr>
          <p:cNvPr id="3206" name="Google Shape;3206;p196"/>
          <p:cNvGrpSpPr/>
          <p:nvPr/>
        </p:nvGrpSpPr>
        <p:grpSpPr>
          <a:xfrm>
            <a:off x="558924" y="4877786"/>
            <a:ext cx="8782050" cy="725791"/>
            <a:chOff x="557644" y="5085181"/>
            <a:chExt cx="8782050" cy="725791"/>
          </a:xfrm>
        </p:grpSpPr>
        <p:sp>
          <p:nvSpPr>
            <p:cNvPr id="3207" name="Google Shape;3207;p196"/>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08" name="Google Shape;3208;p196"/>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3209" name="Google Shape;3209;p19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16</a:t>
              </a:r>
              <a:endParaRPr b="1" sz="1300">
                <a:solidFill>
                  <a:srgbClr val="262626"/>
                </a:solidFill>
                <a:latin typeface="Arial"/>
                <a:ea typeface="Arial"/>
                <a:cs typeface="Arial"/>
                <a:sym typeface="Arial"/>
              </a:endParaRPr>
            </a:p>
          </p:txBody>
        </p:sp>
        <p:sp>
          <p:nvSpPr>
            <p:cNvPr id="3210" name="Google Shape;3210;p19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인덱스는 0과 4 범위의 정수 같은 RangeIndex 객체로 표시된다. 이때 마지막 값은 포함되지 않는다.</a:t>
              </a:r>
              <a:endParaRPr/>
            </a:p>
          </p:txBody>
        </p:sp>
      </p:grpSp>
      <p:sp>
        <p:nvSpPr>
          <p:cNvPr id="3211" name="Google Shape;3211;p196"/>
          <p:cNvSpPr/>
          <p:nvPr/>
        </p:nvSpPr>
        <p:spPr>
          <a:xfrm>
            <a:off x="2413880" y="4140200"/>
            <a:ext cx="6740280" cy="2032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grpSp>
        <p:nvGrpSpPr>
          <p:cNvPr id="3217" name="Google Shape;3217;p197"/>
          <p:cNvGrpSpPr/>
          <p:nvPr/>
        </p:nvGrpSpPr>
        <p:grpSpPr>
          <a:xfrm>
            <a:off x="450000" y="450000"/>
            <a:ext cx="9018000" cy="276999"/>
            <a:chOff x="450000" y="450000"/>
            <a:chExt cx="9018000" cy="276999"/>
          </a:xfrm>
        </p:grpSpPr>
        <p:sp>
          <p:nvSpPr>
            <p:cNvPr id="3218" name="Google Shape;3218;p19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19" name="Google Shape;3219;p19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220" name="Google Shape;3220;p197"/>
          <p:cNvGrpSpPr/>
          <p:nvPr/>
        </p:nvGrpSpPr>
        <p:grpSpPr>
          <a:xfrm>
            <a:off x="559817" y="1428745"/>
            <a:ext cx="8783192" cy="215444"/>
            <a:chOff x="559817" y="2136914"/>
            <a:chExt cx="8783192" cy="215444"/>
          </a:xfrm>
        </p:grpSpPr>
        <p:sp>
          <p:nvSpPr>
            <p:cNvPr id="3221" name="Google Shape;3221;p1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22" name="Google Shape;3222;p19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데이터프레임과 시리즈</a:t>
              </a:r>
              <a:endParaRPr sz="1400">
                <a:solidFill>
                  <a:srgbClr val="262626"/>
                </a:solidFill>
                <a:latin typeface="Arial"/>
                <a:ea typeface="Arial"/>
                <a:cs typeface="Arial"/>
                <a:sym typeface="Arial"/>
              </a:endParaRPr>
            </a:p>
          </p:txBody>
        </p:sp>
      </p:grpSp>
      <p:sp>
        <p:nvSpPr>
          <p:cNvPr id="3223" name="Google Shape;3223;p197"/>
          <p:cNvSpPr/>
          <p:nvPr/>
        </p:nvSpPr>
        <p:spPr>
          <a:xfrm>
            <a:off x="711201" y="1715387"/>
            <a:ext cx="8632824" cy="84816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이번에는 간단한 데이터프레임을 만들고 거기에서 시리즈로 데이터를 조작하는 방법을 배워보도록 하겠다.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타이타닉호의 승객 데이터를 저장한다. 승객의 이름(문자), 나이(정수) 및 성별(남/여) 데이터를 알고 있다고 가정한다.</a:t>
            </a:r>
            <a:endParaRPr/>
          </a:p>
        </p:txBody>
      </p:sp>
      <p:graphicFrame>
        <p:nvGraphicFramePr>
          <p:cNvPr id="3224" name="Google Shape;3224;p197"/>
          <p:cNvGraphicFramePr/>
          <p:nvPr/>
        </p:nvGraphicFramePr>
        <p:xfrm>
          <a:off x="711200" y="2708920"/>
          <a:ext cx="3000000" cy="3000000"/>
        </p:xfrm>
        <a:graphic>
          <a:graphicData uri="http://schemas.openxmlformats.org/drawingml/2006/table">
            <a:tbl>
              <a:tblPr bandRow="1" firstRow="1">
                <a:noFill/>
                <a:tableStyleId>{B10AEBBE-A2A1-4DB3-8D53-79E97534AB81}</a:tableStyleId>
              </a:tblPr>
              <a:tblGrid>
                <a:gridCol w="3376125"/>
                <a:gridCol w="2573950"/>
                <a:gridCol w="257395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Name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Sex</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Braund, Mr. Owen Harris</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Allen, Mr. William Henry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Bonnell, Miss. Elizabeth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grpSp>
        <p:nvGrpSpPr>
          <p:cNvPr id="3230" name="Google Shape;3230;p198"/>
          <p:cNvGrpSpPr/>
          <p:nvPr/>
        </p:nvGrpSpPr>
        <p:grpSpPr>
          <a:xfrm>
            <a:off x="450000" y="450000"/>
            <a:ext cx="9018000" cy="276999"/>
            <a:chOff x="450000" y="450000"/>
            <a:chExt cx="9018000" cy="276999"/>
          </a:xfrm>
        </p:grpSpPr>
        <p:sp>
          <p:nvSpPr>
            <p:cNvPr id="3231" name="Google Shape;3231;p19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32" name="Google Shape;3232;p19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233" name="Google Shape;3233;p198"/>
          <p:cNvGrpSpPr/>
          <p:nvPr/>
        </p:nvGrpSpPr>
        <p:grpSpPr>
          <a:xfrm>
            <a:off x="559817" y="1428745"/>
            <a:ext cx="8783192" cy="215444"/>
            <a:chOff x="559817" y="2136914"/>
            <a:chExt cx="8783192" cy="215444"/>
          </a:xfrm>
        </p:grpSpPr>
        <p:sp>
          <p:nvSpPr>
            <p:cNvPr id="3234" name="Google Shape;3234;p1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35" name="Google Shape;3235;p19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데이터프레임과 시리즈</a:t>
              </a:r>
              <a:endParaRPr sz="1400">
                <a:solidFill>
                  <a:srgbClr val="262626"/>
                </a:solidFill>
                <a:latin typeface="Arial"/>
                <a:ea typeface="Arial"/>
                <a:cs typeface="Arial"/>
                <a:sym typeface="Arial"/>
              </a:endParaRPr>
            </a:p>
          </p:txBody>
        </p:sp>
      </p:grpSp>
      <p:sp>
        <p:nvSpPr>
          <p:cNvPr id="3236" name="Google Shape;3236;p198"/>
          <p:cNvSpPr/>
          <p:nvPr/>
        </p:nvSpPr>
        <p:spPr>
          <a:xfrm>
            <a:off x="561850" y="2316241"/>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37" name="Google Shape;3237;p198"/>
          <p:cNvPicPr preferRelativeResize="0"/>
          <p:nvPr/>
        </p:nvPicPr>
        <p:blipFill rotWithShape="1">
          <a:blip r:embed="rId3">
            <a:alphaModFix/>
          </a:blip>
          <a:srcRect b="0" l="0" r="14280" t="0"/>
          <a:stretch/>
        </p:blipFill>
        <p:spPr>
          <a:xfrm>
            <a:off x="711201" y="2460257"/>
            <a:ext cx="8488684" cy="2562218"/>
          </a:xfrm>
          <a:prstGeom prst="rect">
            <a:avLst/>
          </a:prstGeom>
          <a:noFill/>
          <a:ln cap="flat" cmpd="sng" w="9525">
            <a:solidFill>
              <a:srgbClr val="F2F2F2"/>
            </a:solidFill>
            <a:prstDash val="solid"/>
            <a:round/>
            <a:headEnd len="sm" w="sm" type="none"/>
            <a:tailEnd len="sm" w="sm" type="none"/>
          </a:ln>
        </p:spPr>
      </p:pic>
      <p:sp>
        <p:nvSpPr>
          <p:cNvPr id="3238" name="Google Shape;3238;p198"/>
          <p:cNvSpPr/>
          <p:nvPr/>
        </p:nvSpPr>
        <p:spPr>
          <a:xfrm>
            <a:off x="711201" y="1715387"/>
            <a:ext cx="8632824" cy="326933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앞의 테이블을 보고 표 형태로 데이터를 저장하려면 데이터프레임을 사용해야 하고, 컬럼명을 주로 딕셔너리의 키값으로 정한다. 칼럼명을 열 헤더라고도 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199"/>
          <p:cNvSpPr/>
          <p:nvPr/>
        </p:nvSpPr>
        <p:spPr>
          <a:xfrm>
            <a:off x="561850" y="1844824"/>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45" name="Google Shape;3245;p199"/>
          <p:cNvGrpSpPr/>
          <p:nvPr/>
        </p:nvGrpSpPr>
        <p:grpSpPr>
          <a:xfrm>
            <a:off x="559817" y="1428745"/>
            <a:ext cx="8783192" cy="215444"/>
            <a:chOff x="559817" y="2136914"/>
            <a:chExt cx="8783192" cy="215444"/>
          </a:xfrm>
        </p:grpSpPr>
        <p:sp>
          <p:nvSpPr>
            <p:cNvPr id="3246" name="Google Shape;3246;p1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47" name="Google Shape;3247;p19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데이터프레임과 시리즈</a:t>
              </a:r>
              <a:endParaRPr sz="1400">
                <a:solidFill>
                  <a:srgbClr val="262626"/>
                </a:solidFill>
                <a:latin typeface="Arial"/>
                <a:ea typeface="Arial"/>
                <a:cs typeface="Arial"/>
                <a:sym typeface="Arial"/>
              </a:endParaRPr>
            </a:p>
          </p:txBody>
        </p:sp>
      </p:grpSp>
      <p:grpSp>
        <p:nvGrpSpPr>
          <p:cNvPr id="3248" name="Google Shape;3248;p199"/>
          <p:cNvGrpSpPr/>
          <p:nvPr/>
        </p:nvGrpSpPr>
        <p:grpSpPr>
          <a:xfrm>
            <a:off x="450000" y="450000"/>
            <a:ext cx="9018000" cy="276999"/>
            <a:chOff x="450000" y="450000"/>
            <a:chExt cx="9018000" cy="276999"/>
          </a:xfrm>
        </p:grpSpPr>
        <p:sp>
          <p:nvSpPr>
            <p:cNvPr id="3249" name="Google Shape;3249;p19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50" name="Google Shape;3250;p19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251" name="Google Shape;3251;p199"/>
          <p:cNvSpPr/>
          <p:nvPr/>
        </p:nvSpPr>
        <p:spPr>
          <a:xfrm>
            <a:off x="711201" y="3703735"/>
            <a:ext cx="8632824" cy="1453457"/>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데이터프레임은 열에 다양한 유형의 데이터(문자, 정수, 부동 소수점 값, 범주형 데이터 등 포함)를 저장할 수 있는 2차원 데이터 구조이다.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테이블에는 각각 열 레이블이 있는 3개의 열이 있다. 열 라벨은 "Name", "Age", "Sex"이다.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"Name"열은 각 값이 문자열인 텍스트 데이터로 구성되며, "Age"열은 숫자이고, "Sex"열은 텍스트 데이터이다.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스프레드시트에서의 데이터 테이블 표현과 유사하다.</a:t>
            </a:r>
            <a:endParaRPr/>
          </a:p>
        </p:txBody>
      </p:sp>
      <p:pic>
        <p:nvPicPr>
          <p:cNvPr id="3252" name="Google Shape;3252;p199"/>
          <p:cNvPicPr preferRelativeResize="0"/>
          <p:nvPr/>
        </p:nvPicPr>
        <p:blipFill rotWithShape="1">
          <a:blip r:embed="rId3">
            <a:alphaModFix/>
          </a:blip>
          <a:srcRect b="0" l="0" r="14280" t="47189"/>
          <a:stretch/>
        </p:blipFill>
        <p:spPr>
          <a:xfrm>
            <a:off x="711201" y="1997617"/>
            <a:ext cx="8488683" cy="135311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200"/>
          <p:cNvGrpSpPr/>
          <p:nvPr/>
        </p:nvGrpSpPr>
        <p:grpSpPr>
          <a:xfrm>
            <a:off x="559817" y="1428745"/>
            <a:ext cx="8783192" cy="215444"/>
            <a:chOff x="559817" y="2136914"/>
            <a:chExt cx="8783192" cy="215444"/>
          </a:xfrm>
        </p:grpSpPr>
        <p:sp>
          <p:nvSpPr>
            <p:cNvPr id="3259" name="Google Shape;3259;p2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60" name="Google Shape;3260;p20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열 DataFrame은 Series</a:t>
              </a:r>
              <a:endParaRPr/>
            </a:p>
          </p:txBody>
        </p:sp>
      </p:grpSp>
      <p:grpSp>
        <p:nvGrpSpPr>
          <p:cNvPr id="3261" name="Google Shape;3261;p200"/>
          <p:cNvGrpSpPr/>
          <p:nvPr/>
        </p:nvGrpSpPr>
        <p:grpSpPr>
          <a:xfrm>
            <a:off x="450000" y="450000"/>
            <a:ext cx="9018000" cy="276999"/>
            <a:chOff x="450000" y="450000"/>
            <a:chExt cx="9018000" cy="276999"/>
          </a:xfrm>
        </p:grpSpPr>
        <p:sp>
          <p:nvSpPr>
            <p:cNvPr id="3262" name="Google Shape;3262;p20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63" name="Google Shape;3263;p20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264" name="Google Shape;3264;p200"/>
          <p:cNvGrpSpPr/>
          <p:nvPr/>
        </p:nvGrpSpPr>
        <p:grpSpPr>
          <a:xfrm>
            <a:off x="4014521" y="1844825"/>
            <a:ext cx="1656184" cy="2313547"/>
            <a:chOff x="4015308" y="2123565"/>
            <a:chExt cx="1656184" cy="2313547"/>
          </a:xfrm>
        </p:grpSpPr>
        <p:pic>
          <p:nvPicPr>
            <p:cNvPr id="3265" name="Google Shape;3265;p200"/>
            <p:cNvPicPr preferRelativeResize="0"/>
            <p:nvPr/>
          </p:nvPicPr>
          <p:blipFill rotWithShape="1">
            <a:blip r:embed="rId3">
              <a:alphaModFix/>
            </a:blip>
            <a:srcRect b="5404" l="12519" r="12447" t="21648"/>
            <a:stretch/>
          </p:blipFill>
          <p:spPr>
            <a:xfrm>
              <a:off x="4015308" y="2492896"/>
              <a:ext cx="1656184" cy="1944216"/>
            </a:xfrm>
            <a:prstGeom prst="rect">
              <a:avLst/>
            </a:prstGeom>
            <a:noFill/>
            <a:ln>
              <a:noFill/>
            </a:ln>
          </p:spPr>
        </p:pic>
        <p:sp>
          <p:nvSpPr>
            <p:cNvPr id="3266" name="Google Shape;3266;p200"/>
            <p:cNvSpPr txBox="1"/>
            <p:nvPr/>
          </p:nvSpPr>
          <p:spPr>
            <a:xfrm>
              <a:off x="4433687" y="2123565"/>
              <a:ext cx="1135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Series</a:t>
              </a:r>
              <a:endParaRPr sz="1800">
                <a:solidFill>
                  <a:schemeClr val="dk1"/>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01"/>
          <p:cNvSpPr/>
          <p:nvPr/>
        </p:nvSpPr>
        <p:spPr>
          <a:xfrm>
            <a:off x="561850" y="2132856"/>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73" name="Google Shape;3273;p201"/>
          <p:cNvGrpSpPr/>
          <p:nvPr/>
        </p:nvGrpSpPr>
        <p:grpSpPr>
          <a:xfrm>
            <a:off x="559817" y="1428745"/>
            <a:ext cx="8783192" cy="215444"/>
            <a:chOff x="559817" y="2136914"/>
            <a:chExt cx="8783192" cy="215444"/>
          </a:xfrm>
        </p:grpSpPr>
        <p:sp>
          <p:nvSpPr>
            <p:cNvPr id="3274" name="Google Shape;3274;p2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75" name="Google Shape;3275;p20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열 DataFrame은 Series</a:t>
              </a:r>
              <a:endParaRPr/>
            </a:p>
          </p:txBody>
        </p:sp>
      </p:grpSp>
      <p:grpSp>
        <p:nvGrpSpPr>
          <p:cNvPr id="3276" name="Google Shape;3276;p201"/>
          <p:cNvGrpSpPr/>
          <p:nvPr/>
        </p:nvGrpSpPr>
        <p:grpSpPr>
          <a:xfrm>
            <a:off x="450000" y="450000"/>
            <a:ext cx="9018000" cy="276999"/>
            <a:chOff x="450000" y="450000"/>
            <a:chExt cx="9018000" cy="276999"/>
          </a:xfrm>
        </p:grpSpPr>
        <p:sp>
          <p:nvSpPr>
            <p:cNvPr id="3277" name="Google Shape;3277;p20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78" name="Google Shape;3278;p20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279" name="Google Shape;3279;p201"/>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"Age"열만 관심이 있어 그 열만 뽑고자 하면 딕셔너리의 키값을 이용하는 방식을 사용하면 된다.</a:t>
            </a:r>
            <a:endParaRPr/>
          </a:p>
        </p:txBody>
      </p:sp>
      <p:grpSp>
        <p:nvGrpSpPr>
          <p:cNvPr id="3280" name="Google Shape;3280;p201"/>
          <p:cNvGrpSpPr/>
          <p:nvPr/>
        </p:nvGrpSpPr>
        <p:grpSpPr>
          <a:xfrm>
            <a:off x="558924" y="5157192"/>
            <a:ext cx="8782050" cy="725791"/>
            <a:chOff x="557644" y="5085181"/>
            <a:chExt cx="8782050" cy="725791"/>
          </a:xfrm>
        </p:grpSpPr>
        <p:sp>
          <p:nvSpPr>
            <p:cNvPr id="3281" name="Google Shape;3281;p201"/>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82" name="Google Shape;3282;p20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283" name="Google Shape;3283;p20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19</a:t>
              </a:r>
              <a:endParaRPr b="1" sz="1300">
                <a:solidFill>
                  <a:srgbClr val="262626"/>
                </a:solidFill>
                <a:latin typeface="Arial"/>
                <a:ea typeface="Arial"/>
                <a:cs typeface="Arial"/>
                <a:sym typeface="Arial"/>
              </a:endParaRPr>
            </a:p>
          </p:txBody>
        </p:sp>
        <p:sp>
          <p:nvSpPr>
            <p:cNvPr id="3284" name="Google Shape;3284;p20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딕셔너리에 익숙하다면 단일 열을 선택하는 것은 키를 기반으로 딕셔너리 값을 선택하는 것과 매우 유사하다.</a:t>
              </a:r>
              <a:endParaRPr/>
            </a:p>
          </p:txBody>
        </p:sp>
      </p:grpSp>
      <p:pic>
        <p:nvPicPr>
          <p:cNvPr id="3285" name="Google Shape;3285;p201"/>
          <p:cNvPicPr preferRelativeResize="0"/>
          <p:nvPr/>
        </p:nvPicPr>
        <p:blipFill rotWithShape="1">
          <a:blip r:embed="rId4">
            <a:alphaModFix/>
          </a:blip>
          <a:srcRect b="0" l="0" r="14280" t="0"/>
          <a:stretch/>
        </p:blipFill>
        <p:spPr>
          <a:xfrm>
            <a:off x="711201" y="2274609"/>
            <a:ext cx="8488683" cy="265793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grpSp>
        <p:nvGrpSpPr>
          <p:cNvPr id="786" name="Google Shape;786;p58"/>
          <p:cNvGrpSpPr/>
          <p:nvPr/>
        </p:nvGrpSpPr>
        <p:grpSpPr>
          <a:xfrm>
            <a:off x="450000" y="450000"/>
            <a:ext cx="9018000" cy="276999"/>
            <a:chOff x="450000" y="450000"/>
            <a:chExt cx="9018000" cy="276999"/>
          </a:xfrm>
        </p:grpSpPr>
        <p:sp>
          <p:nvSpPr>
            <p:cNvPr id="787" name="Google Shape;787;p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788" name="Google Shape;788;p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789" name="Google Shape;789;p58"/>
          <p:cNvGrpSpPr/>
          <p:nvPr/>
        </p:nvGrpSpPr>
        <p:grpSpPr>
          <a:xfrm>
            <a:off x="559817" y="1428745"/>
            <a:ext cx="8783192" cy="215444"/>
            <a:chOff x="559817" y="2136914"/>
            <a:chExt cx="8783192" cy="215444"/>
          </a:xfrm>
        </p:grpSpPr>
        <p:sp>
          <p:nvSpPr>
            <p:cNvPr id="790" name="Google Shape;790;p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91" name="Google Shape;791;p5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배열과 표준 파이썬 시퀀스(리스트,튜플, 딕셔너리,집합(set))와의 차이점을 먼저 알아야 한다.</a:t>
              </a:r>
              <a:endParaRPr/>
            </a:p>
          </p:txBody>
        </p:sp>
      </p:grpSp>
      <p:sp>
        <p:nvSpPr>
          <p:cNvPr id="792" name="Google Shape;792;p58"/>
          <p:cNvSpPr/>
          <p:nvPr/>
        </p:nvSpPr>
        <p:spPr>
          <a:xfrm>
            <a:off x="702940" y="1700808"/>
            <a:ext cx="8632825" cy="2864099"/>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배열은 Python 리스트(동적으로 커질 수 있음)와 달리 생성 시 고정된 크기를 갖는다.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ndarray의 크기를 변경하면 새 배열이 생성되고 원본이 삭제된다.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배열의 요소는 모두 동일한 데이터 유형이어야 하므로 메모리에서 동일한 크기가 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리스트는 다양한 크기의 배열을 허용한다.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배열은 많은 수의 데이터에 대한 고급 수학 및 기타 유형의 연산을 용이하게 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일반적으로 이러한 작업은 Python의 내장 시퀀스를 사용하는 것보다 더 적은 코드로 훨씬 효율적으로 실행된다.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점점 더 많은 과학 및 수학 Python 기반 패키지가 NumPy 배열을 사용하고 있다. 이들은 일반적으로 Python 시퀀스 입력을 지원하지만 처리 전에 이러한 입력을 NumPy 배열로 변환하고 종종 NumPy 배열을 출력한다.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다시 말해, 오늘날의 과학/수학 Python 기반 소프트웨어를 효율적으로 사용하려면 Python의 내장 시퀀스 유형을 사용하는 방법을 아는 것만으로는 충분하지 않다. NumPy 배열을 사용하는 방법도 반드시 알아야 한다.</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0" name="Shape 3290"/>
        <p:cNvGrpSpPr/>
        <p:nvPr/>
      </p:nvGrpSpPr>
      <p:grpSpPr>
        <a:xfrm>
          <a:off x="0" y="0"/>
          <a:ext cx="0" cy="0"/>
          <a:chOff x="0" y="0"/>
          <a:chExt cx="0" cy="0"/>
        </a:xfrm>
      </p:grpSpPr>
      <p:sp>
        <p:nvSpPr>
          <p:cNvPr id="3291" name="Google Shape;3291;p202"/>
          <p:cNvSpPr/>
          <p:nvPr/>
        </p:nvSpPr>
        <p:spPr>
          <a:xfrm>
            <a:off x="561850" y="2132856"/>
            <a:ext cx="8782050" cy="9295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92" name="Google Shape;3292;p202"/>
          <p:cNvGrpSpPr/>
          <p:nvPr/>
        </p:nvGrpSpPr>
        <p:grpSpPr>
          <a:xfrm>
            <a:off x="559817" y="1428745"/>
            <a:ext cx="8783192" cy="215444"/>
            <a:chOff x="559817" y="2136914"/>
            <a:chExt cx="8783192" cy="215444"/>
          </a:xfrm>
        </p:grpSpPr>
        <p:sp>
          <p:nvSpPr>
            <p:cNvPr id="3293" name="Google Shape;3293;p2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94" name="Google Shape;3294;p20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열 DataFrame은 Series</a:t>
              </a:r>
              <a:endParaRPr/>
            </a:p>
          </p:txBody>
        </p:sp>
      </p:grpSp>
      <p:grpSp>
        <p:nvGrpSpPr>
          <p:cNvPr id="3295" name="Google Shape;3295;p202"/>
          <p:cNvGrpSpPr/>
          <p:nvPr/>
        </p:nvGrpSpPr>
        <p:grpSpPr>
          <a:xfrm>
            <a:off x="450000" y="450000"/>
            <a:ext cx="9018000" cy="276999"/>
            <a:chOff x="450000" y="450000"/>
            <a:chExt cx="9018000" cy="276999"/>
          </a:xfrm>
        </p:grpSpPr>
        <p:sp>
          <p:nvSpPr>
            <p:cNvPr id="3296" name="Google Shape;3296;p20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297" name="Google Shape;3297;p20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298" name="Google Shape;3298;p202"/>
          <p:cNvGrpSpPr/>
          <p:nvPr/>
        </p:nvGrpSpPr>
        <p:grpSpPr>
          <a:xfrm>
            <a:off x="558924" y="3140968"/>
            <a:ext cx="8782050" cy="725791"/>
            <a:chOff x="557644" y="5085181"/>
            <a:chExt cx="8782050" cy="725791"/>
          </a:xfrm>
        </p:grpSpPr>
        <p:sp>
          <p:nvSpPr>
            <p:cNvPr id="3299" name="Google Shape;3299;p202"/>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00" name="Google Shape;3300;p20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01" name="Google Shape;3301;p20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21</a:t>
              </a:r>
              <a:endParaRPr b="1" sz="1300">
                <a:solidFill>
                  <a:srgbClr val="262626"/>
                </a:solidFill>
                <a:latin typeface="Arial"/>
                <a:ea typeface="Arial"/>
                <a:cs typeface="Arial"/>
                <a:sym typeface="Arial"/>
              </a:endParaRPr>
            </a:p>
          </p:txBody>
        </p:sp>
        <p:sp>
          <p:nvSpPr>
            <p:cNvPr id="3302" name="Google Shape;3302;p20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시리즈도 인덱스가 가능하다.</a:t>
              </a:r>
              <a:endParaRPr/>
            </a:p>
          </p:txBody>
        </p:sp>
      </p:grpSp>
      <p:pic>
        <p:nvPicPr>
          <p:cNvPr id="3303" name="Google Shape;3303;p202"/>
          <p:cNvPicPr preferRelativeResize="0"/>
          <p:nvPr/>
        </p:nvPicPr>
        <p:blipFill rotWithShape="1">
          <a:blip r:embed="rId4">
            <a:alphaModFix/>
          </a:blip>
          <a:srcRect b="0" l="0" r="14280" t="0"/>
          <a:stretch/>
        </p:blipFill>
        <p:spPr>
          <a:xfrm>
            <a:off x="711201" y="2260937"/>
            <a:ext cx="8488683" cy="655280"/>
          </a:xfrm>
          <a:prstGeom prst="rect">
            <a:avLst/>
          </a:prstGeom>
          <a:noFill/>
          <a:ln cap="flat" cmpd="sng" w="9525">
            <a:solidFill>
              <a:srgbClr val="F2F2F2"/>
            </a:solidFill>
            <a:prstDash val="solid"/>
            <a:round/>
            <a:headEnd len="sm" w="sm" type="none"/>
            <a:tailEnd len="sm" w="sm" type="none"/>
          </a:ln>
        </p:spPr>
      </p:pic>
      <p:sp>
        <p:nvSpPr>
          <p:cNvPr id="3304" name="Google Shape;3304;p202"/>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"Age"열만 관심이 있어 그 열만 뽑고자 하면 딕셔너리의 키값을 이용하는 방식을 사용하면 된다.</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9" name="Shape 3309"/>
        <p:cNvGrpSpPr/>
        <p:nvPr/>
      </p:nvGrpSpPr>
      <p:grpSpPr>
        <a:xfrm>
          <a:off x="0" y="0"/>
          <a:ext cx="0" cy="0"/>
          <a:chOff x="0" y="0"/>
          <a:chExt cx="0" cy="0"/>
        </a:xfrm>
      </p:grpSpPr>
      <p:sp>
        <p:nvSpPr>
          <p:cNvPr id="3310" name="Google Shape;3310;p203"/>
          <p:cNvSpPr/>
          <p:nvPr/>
        </p:nvSpPr>
        <p:spPr>
          <a:xfrm>
            <a:off x="561850" y="2132856"/>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11" name="Google Shape;3311;p203"/>
          <p:cNvGrpSpPr/>
          <p:nvPr/>
        </p:nvGrpSpPr>
        <p:grpSpPr>
          <a:xfrm>
            <a:off x="559817" y="1428745"/>
            <a:ext cx="8783192" cy="215444"/>
            <a:chOff x="559817" y="2136914"/>
            <a:chExt cx="8783192" cy="215444"/>
          </a:xfrm>
        </p:grpSpPr>
        <p:sp>
          <p:nvSpPr>
            <p:cNvPr id="3312" name="Google Shape;3312;p2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13" name="Google Shape;3313;p20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열 DataFrame은 Series</a:t>
              </a:r>
              <a:endParaRPr/>
            </a:p>
          </p:txBody>
        </p:sp>
      </p:grpSp>
      <p:grpSp>
        <p:nvGrpSpPr>
          <p:cNvPr id="3314" name="Google Shape;3314;p203"/>
          <p:cNvGrpSpPr/>
          <p:nvPr/>
        </p:nvGrpSpPr>
        <p:grpSpPr>
          <a:xfrm>
            <a:off x="450000" y="450000"/>
            <a:ext cx="9018000" cy="276999"/>
            <a:chOff x="450000" y="450000"/>
            <a:chExt cx="9018000" cy="276999"/>
          </a:xfrm>
        </p:grpSpPr>
        <p:sp>
          <p:nvSpPr>
            <p:cNvPr id="3315" name="Google Shape;3315;p20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316" name="Google Shape;3316;p20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317" name="Google Shape;3317;p203"/>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이번에는 데이터프레임을 리스트의 리스트 형태로 만들어서 이차원 형태로 구성해 보자.</a:t>
            </a:r>
            <a:endParaRPr/>
          </a:p>
        </p:txBody>
      </p:sp>
      <p:grpSp>
        <p:nvGrpSpPr>
          <p:cNvPr id="3318" name="Google Shape;3318;p203"/>
          <p:cNvGrpSpPr/>
          <p:nvPr/>
        </p:nvGrpSpPr>
        <p:grpSpPr>
          <a:xfrm>
            <a:off x="558924" y="5157192"/>
            <a:ext cx="8782050" cy="725791"/>
            <a:chOff x="557644" y="5085181"/>
            <a:chExt cx="8782050" cy="725791"/>
          </a:xfrm>
        </p:grpSpPr>
        <p:sp>
          <p:nvSpPr>
            <p:cNvPr id="3319" name="Google Shape;3319;p203"/>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20" name="Google Shape;3320;p20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21" name="Google Shape;3321;p20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23</a:t>
              </a:r>
              <a:endParaRPr b="1" sz="1300">
                <a:solidFill>
                  <a:srgbClr val="262626"/>
                </a:solidFill>
                <a:latin typeface="Arial"/>
                <a:ea typeface="Arial"/>
                <a:cs typeface="Arial"/>
                <a:sym typeface="Arial"/>
              </a:endParaRPr>
            </a:p>
          </p:txBody>
        </p:sp>
        <p:sp>
          <p:nvSpPr>
            <p:cNvPr id="3322" name="Google Shape;3322;p20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이번에는 칼럼명을 지정하지 않았기 때문에 RangeIndex 객체로 나온다.</a:t>
              </a:r>
              <a:endParaRPr/>
            </a:p>
          </p:txBody>
        </p:sp>
      </p:grpSp>
      <p:pic>
        <p:nvPicPr>
          <p:cNvPr id="3323" name="Google Shape;3323;p203"/>
          <p:cNvPicPr preferRelativeResize="0"/>
          <p:nvPr/>
        </p:nvPicPr>
        <p:blipFill rotWithShape="1">
          <a:blip r:embed="rId4">
            <a:alphaModFix/>
          </a:blip>
          <a:srcRect b="0" l="0" r="14280" t="0"/>
          <a:stretch/>
        </p:blipFill>
        <p:spPr>
          <a:xfrm>
            <a:off x="711201" y="2253180"/>
            <a:ext cx="8488683" cy="27094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p204"/>
          <p:cNvSpPr/>
          <p:nvPr/>
        </p:nvSpPr>
        <p:spPr>
          <a:xfrm>
            <a:off x="558924" y="1772816"/>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30" name="Google Shape;3330;p204"/>
          <p:cNvGrpSpPr/>
          <p:nvPr/>
        </p:nvGrpSpPr>
        <p:grpSpPr>
          <a:xfrm>
            <a:off x="559817" y="1428745"/>
            <a:ext cx="8783192" cy="215444"/>
            <a:chOff x="559817" y="2136914"/>
            <a:chExt cx="8783192" cy="215444"/>
          </a:xfrm>
        </p:grpSpPr>
        <p:sp>
          <p:nvSpPr>
            <p:cNvPr id="3331" name="Google Shape;3331;p2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32" name="Google Shape;3332;p20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인덱스를 지정해서 시리즈 만들기</a:t>
              </a:r>
              <a:endParaRPr sz="1400">
                <a:solidFill>
                  <a:srgbClr val="262626"/>
                </a:solidFill>
                <a:latin typeface="Arial"/>
                <a:ea typeface="Arial"/>
                <a:cs typeface="Arial"/>
                <a:sym typeface="Arial"/>
              </a:endParaRPr>
            </a:p>
          </p:txBody>
        </p:sp>
      </p:grpSp>
      <p:grpSp>
        <p:nvGrpSpPr>
          <p:cNvPr id="3333" name="Google Shape;3333;p204"/>
          <p:cNvGrpSpPr/>
          <p:nvPr/>
        </p:nvGrpSpPr>
        <p:grpSpPr>
          <a:xfrm>
            <a:off x="450000" y="450000"/>
            <a:ext cx="9018000" cy="276999"/>
            <a:chOff x="450000" y="450000"/>
            <a:chExt cx="9018000" cy="276999"/>
          </a:xfrm>
        </p:grpSpPr>
        <p:sp>
          <p:nvSpPr>
            <p:cNvPr id="3334" name="Google Shape;3334;p20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335" name="Google Shape;3335;p20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336" name="Google Shape;3336;p204"/>
          <p:cNvGrpSpPr/>
          <p:nvPr/>
        </p:nvGrpSpPr>
        <p:grpSpPr>
          <a:xfrm>
            <a:off x="558924" y="3437626"/>
            <a:ext cx="8782050" cy="725791"/>
            <a:chOff x="557644" y="5085181"/>
            <a:chExt cx="8782050" cy="725791"/>
          </a:xfrm>
        </p:grpSpPr>
        <p:sp>
          <p:nvSpPr>
            <p:cNvPr id="3337" name="Google Shape;3337;p204"/>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38" name="Google Shape;3338;p20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39" name="Google Shape;3339;p20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29</a:t>
              </a:r>
              <a:endParaRPr b="1" sz="1300">
                <a:solidFill>
                  <a:srgbClr val="262626"/>
                </a:solidFill>
                <a:latin typeface="Arial"/>
                <a:ea typeface="Arial"/>
                <a:cs typeface="Arial"/>
                <a:sym typeface="Arial"/>
              </a:endParaRPr>
            </a:p>
          </p:txBody>
        </p:sp>
        <p:sp>
          <p:nvSpPr>
            <p:cNvPr id="3340" name="Google Shape;3340;p20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주의할 점은 시리즈에서의 문자열 데이터 타입은 object형태로 인식된다.</a:t>
              </a:r>
              <a:endParaRPr/>
            </a:p>
          </p:txBody>
        </p:sp>
      </p:grpSp>
      <p:pic>
        <p:nvPicPr>
          <p:cNvPr id="3341" name="Google Shape;3341;p204"/>
          <p:cNvPicPr preferRelativeResize="0"/>
          <p:nvPr/>
        </p:nvPicPr>
        <p:blipFill rotWithShape="1">
          <a:blip r:embed="rId4">
            <a:alphaModFix/>
          </a:blip>
          <a:srcRect b="0" l="0" r="14290" t="0"/>
          <a:stretch/>
        </p:blipFill>
        <p:spPr>
          <a:xfrm>
            <a:off x="712183" y="1896653"/>
            <a:ext cx="8487702" cy="13252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p205"/>
          <p:cNvSpPr/>
          <p:nvPr/>
        </p:nvSpPr>
        <p:spPr>
          <a:xfrm>
            <a:off x="558924" y="2975339"/>
            <a:ext cx="8782050" cy="17387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8" name="Google Shape;3348;p205"/>
          <p:cNvSpPr/>
          <p:nvPr/>
        </p:nvSpPr>
        <p:spPr>
          <a:xfrm>
            <a:off x="558924" y="1844824"/>
            <a:ext cx="8782050" cy="5976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49" name="Google Shape;3349;p205"/>
          <p:cNvGrpSpPr/>
          <p:nvPr/>
        </p:nvGrpSpPr>
        <p:grpSpPr>
          <a:xfrm>
            <a:off x="559817" y="1428745"/>
            <a:ext cx="8783192" cy="215444"/>
            <a:chOff x="559817" y="2136914"/>
            <a:chExt cx="8783192" cy="215444"/>
          </a:xfrm>
        </p:grpSpPr>
        <p:sp>
          <p:nvSpPr>
            <p:cNvPr id="3350" name="Google Shape;3350;p2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51" name="Google Shape;3351;p20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인덱스를 지정해서 시리즈 만들기</a:t>
              </a:r>
              <a:endParaRPr sz="1400">
                <a:solidFill>
                  <a:srgbClr val="262626"/>
                </a:solidFill>
                <a:latin typeface="Arial"/>
                <a:ea typeface="Arial"/>
                <a:cs typeface="Arial"/>
                <a:sym typeface="Arial"/>
              </a:endParaRPr>
            </a:p>
          </p:txBody>
        </p:sp>
      </p:grpSp>
      <p:grpSp>
        <p:nvGrpSpPr>
          <p:cNvPr id="3352" name="Google Shape;3352;p205"/>
          <p:cNvGrpSpPr/>
          <p:nvPr/>
        </p:nvGrpSpPr>
        <p:grpSpPr>
          <a:xfrm>
            <a:off x="450000" y="450000"/>
            <a:ext cx="9018000" cy="276999"/>
            <a:chOff x="450000" y="450000"/>
            <a:chExt cx="9018000" cy="276999"/>
          </a:xfrm>
        </p:grpSpPr>
        <p:sp>
          <p:nvSpPr>
            <p:cNvPr id="3353" name="Google Shape;3353;p20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354" name="Google Shape;3354;p20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355" name="Google Shape;3355;p205"/>
          <p:cNvGrpSpPr/>
          <p:nvPr/>
        </p:nvGrpSpPr>
        <p:grpSpPr>
          <a:xfrm>
            <a:off x="558924" y="4788526"/>
            <a:ext cx="8782050" cy="783462"/>
            <a:chOff x="557644" y="5085181"/>
            <a:chExt cx="8782050" cy="783462"/>
          </a:xfrm>
        </p:grpSpPr>
        <p:sp>
          <p:nvSpPr>
            <p:cNvPr id="3356" name="Google Shape;3356;p205"/>
            <p:cNvSpPr/>
            <p:nvPr/>
          </p:nvSpPr>
          <p:spPr>
            <a:xfrm>
              <a:off x="557644" y="5085181"/>
              <a:ext cx="8782050" cy="7834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57" name="Google Shape;3357;p20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58" name="Google Shape;3358;p20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32</a:t>
              </a:r>
              <a:endParaRPr b="1" sz="1300">
                <a:solidFill>
                  <a:srgbClr val="262626"/>
                </a:solidFill>
                <a:latin typeface="Arial"/>
                <a:ea typeface="Arial"/>
                <a:cs typeface="Arial"/>
                <a:sym typeface="Arial"/>
              </a:endParaRPr>
            </a:p>
          </p:txBody>
        </p:sp>
        <p:sp>
          <p:nvSpPr>
            <p:cNvPr id="3359" name="Google Shape;3359;p20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name 속성으로 인덱스의 이름을 지정할 수 있다.</a:t>
              </a:r>
              <a:endParaRPr/>
            </a:p>
          </p:txBody>
        </p:sp>
      </p:grpSp>
      <p:pic>
        <p:nvPicPr>
          <p:cNvPr id="3360" name="Google Shape;3360;p205"/>
          <p:cNvPicPr preferRelativeResize="0"/>
          <p:nvPr/>
        </p:nvPicPr>
        <p:blipFill rotWithShape="1">
          <a:blip r:embed="rId4">
            <a:alphaModFix/>
          </a:blip>
          <a:srcRect b="0" l="0" r="14280" t="0"/>
          <a:stretch/>
        </p:blipFill>
        <p:spPr>
          <a:xfrm>
            <a:off x="719827" y="1948349"/>
            <a:ext cx="8488683" cy="397586"/>
          </a:xfrm>
          <a:prstGeom prst="rect">
            <a:avLst/>
          </a:prstGeom>
          <a:noFill/>
          <a:ln cap="flat" cmpd="sng" w="9525">
            <a:solidFill>
              <a:srgbClr val="F2F2F2"/>
            </a:solidFill>
            <a:prstDash val="solid"/>
            <a:round/>
            <a:headEnd len="sm" w="sm" type="none"/>
            <a:tailEnd len="sm" w="sm" type="none"/>
          </a:ln>
        </p:spPr>
      </p:pic>
      <p:sp>
        <p:nvSpPr>
          <p:cNvPr id="3361" name="Google Shape;3361;p205"/>
          <p:cNvSpPr/>
          <p:nvPr/>
        </p:nvSpPr>
        <p:spPr>
          <a:xfrm>
            <a:off x="711201" y="2564904"/>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시리즈가 가지고 있는 속성은 아래와 같다.</a:t>
            </a:r>
            <a:endParaRPr/>
          </a:p>
        </p:txBody>
      </p:sp>
      <p:pic>
        <p:nvPicPr>
          <p:cNvPr id="3362" name="Google Shape;3362;p205"/>
          <p:cNvPicPr preferRelativeResize="0"/>
          <p:nvPr/>
        </p:nvPicPr>
        <p:blipFill rotWithShape="1">
          <a:blip r:embed="rId5">
            <a:alphaModFix/>
          </a:blip>
          <a:srcRect b="0" l="0" r="14280" t="0"/>
          <a:stretch/>
        </p:blipFill>
        <p:spPr>
          <a:xfrm>
            <a:off x="705607" y="3118634"/>
            <a:ext cx="8488683" cy="145781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206"/>
          <p:cNvSpPr/>
          <p:nvPr/>
        </p:nvSpPr>
        <p:spPr>
          <a:xfrm>
            <a:off x="558924" y="1844824"/>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69" name="Google Shape;3369;p206"/>
          <p:cNvGrpSpPr/>
          <p:nvPr/>
        </p:nvGrpSpPr>
        <p:grpSpPr>
          <a:xfrm>
            <a:off x="559817" y="1428745"/>
            <a:ext cx="8783192" cy="215444"/>
            <a:chOff x="559817" y="2136914"/>
            <a:chExt cx="8783192" cy="215444"/>
          </a:xfrm>
        </p:grpSpPr>
        <p:sp>
          <p:nvSpPr>
            <p:cNvPr id="3370" name="Google Shape;3370;p2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71" name="Google Shape;3371;p20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인덱스를 지정해서 시리즈 만들기</a:t>
              </a:r>
              <a:endParaRPr sz="1400">
                <a:solidFill>
                  <a:srgbClr val="262626"/>
                </a:solidFill>
                <a:latin typeface="Arial"/>
                <a:ea typeface="Arial"/>
                <a:cs typeface="Arial"/>
                <a:sym typeface="Arial"/>
              </a:endParaRPr>
            </a:p>
          </p:txBody>
        </p:sp>
      </p:grpSp>
      <p:grpSp>
        <p:nvGrpSpPr>
          <p:cNvPr id="3372" name="Google Shape;3372;p206"/>
          <p:cNvGrpSpPr/>
          <p:nvPr/>
        </p:nvGrpSpPr>
        <p:grpSpPr>
          <a:xfrm>
            <a:off x="450000" y="450000"/>
            <a:ext cx="9018000" cy="276999"/>
            <a:chOff x="450000" y="450000"/>
            <a:chExt cx="9018000" cy="276999"/>
          </a:xfrm>
        </p:grpSpPr>
        <p:sp>
          <p:nvSpPr>
            <p:cNvPr id="3373" name="Google Shape;3373;p20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374" name="Google Shape;3374;p20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375" name="Google Shape;3375;p206"/>
          <p:cNvPicPr preferRelativeResize="0"/>
          <p:nvPr/>
        </p:nvPicPr>
        <p:blipFill rotWithShape="1">
          <a:blip r:embed="rId3">
            <a:alphaModFix/>
          </a:blip>
          <a:srcRect b="0" l="0" r="14290" t="0"/>
          <a:stretch/>
        </p:blipFill>
        <p:spPr>
          <a:xfrm>
            <a:off x="712183" y="1988840"/>
            <a:ext cx="8487702" cy="194375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207"/>
          <p:cNvSpPr/>
          <p:nvPr/>
        </p:nvSpPr>
        <p:spPr>
          <a:xfrm>
            <a:off x="558924" y="2127144"/>
            <a:ext cx="8782050" cy="25259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82" name="Google Shape;3382;p207"/>
          <p:cNvGrpSpPr/>
          <p:nvPr/>
        </p:nvGrpSpPr>
        <p:grpSpPr>
          <a:xfrm>
            <a:off x="559817" y="1428745"/>
            <a:ext cx="8783192" cy="215444"/>
            <a:chOff x="559817" y="2136914"/>
            <a:chExt cx="8783192" cy="215444"/>
          </a:xfrm>
        </p:grpSpPr>
        <p:sp>
          <p:nvSpPr>
            <p:cNvPr id="3383" name="Google Shape;3383;p2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84" name="Google Shape;3384;p20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인덱스를 지정해서 시리즈 만들기</a:t>
              </a:r>
              <a:endParaRPr sz="1400">
                <a:solidFill>
                  <a:srgbClr val="262626"/>
                </a:solidFill>
                <a:latin typeface="Arial"/>
                <a:ea typeface="Arial"/>
                <a:cs typeface="Arial"/>
                <a:sym typeface="Arial"/>
              </a:endParaRPr>
            </a:p>
          </p:txBody>
        </p:sp>
      </p:grpSp>
      <p:grpSp>
        <p:nvGrpSpPr>
          <p:cNvPr id="3385" name="Google Shape;3385;p207"/>
          <p:cNvGrpSpPr/>
          <p:nvPr/>
        </p:nvGrpSpPr>
        <p:grpSpPr>
          <a:xfrm>
            <a:off x="450000" y="450000"/>
            <a:ext cx="9018000" cy="276999"/>
            <a:chOff x="450000" y="450000"/>
            <a:chExt cx="9018000" cy="276999"/>
          </a:xfrm>
        </p:grpSpPr>
        <p:sp>
          <p:nvSpPr>
            <p:cNvPr id="3386" name="Google Shape;3386;p20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387" name="Google Shape;3387;p20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388" name="Google Shape;3388;p207"/>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시리즈가 가지고 있는 메소드는 아래와 같다.</a:t>
            </a:r>
            <a:endParaRPr/>
          </a:p>
        </p:txBody>
      </p:sp>
      <p:pic>
        <p:nvPicPr>
          <p:cNvPr id="3389" name="Google Shape;3389;p207"/>
          <p:cNvPicPr preferRelativeResize="0"/>
          <p:nvPr/>
        </p:nvPicPr>
        <p:blipFill rotWithShape="1">
          <a:blip r:embed="rId3">
            <a:alphaModFix/>
          </a:blip>
          <a:srcRect b="0" l="0" r="14280" t="0"/>
          <a:stretch/>
        </p:blipFill>
        <p:spPr>
          <a:xfrm>
            <a:off x="711201" y="2263498"/>
            <a:ext cx="8488683" cy="224562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208"/>
          <p:cNvSpPr/>
          <p:nvPr/>
        </p:nvSpPr>
        <p:spPr>
          <a:xfrm>
            <a:off x="558924" y="1844824"/>
            <a:ext cx="8782050" cy="15178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96" name="Google Shape;3396;p208"/>
          <p:cNvGrpSpPr/>
          <p:nvPr/>
        </p:nvGrpSpPr>
        <p:grpSpPr>
          <a:xfrm>
            <a:off x="559817" y="1428745"/>
            <a:ext cx="8783192" cy="215444"/>
            <a:chOff x="559817" y="2136914"/>
            <a:chExt cx="8783192" cy="215444"/>
          </a:xfrm>
        </p:grpSpPr>
        <p:sp>
          <p:nvSpPr>
            <p:cNvPr id="3397" name="Google Shape;3397;p2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98" name="Google Shape;3398;p20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399" name="Google Shape;3399;p208"/>
          <p:cNvGrpSpPr/>
          <p:nvPr/>
        </p:nvGrpSpPr>
        <p:grpSpPr>
          <a:xfrm>
            <a:off x="450000" y="450000"/>
            <a:ext cx="9018000" cy="276999"/>
            <a:chOff x="450000" y="450000"/>
            <a:chExt cx="9018000" cy="276999"/>
          </a:xfrm>
        </p:grpSpPr>
        <p:sp>
          <p:nvSpPr>
            <p:cNvPr id="3400" name="Google Shape;3400;p20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01" name="Google Shape;3401;p20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402" name="Google Shape;3402;p208"/>
          <p:cNvGrpSpPr/>
          <p:nvPr/>
        </p:nvGrpSpPr>
        <p:grpSpPr>
          <a:xfrm>
            <a:off x="558924" y="3443336"/>
            <a:ext cx="8782050" cy="1353815"/>
            <a:chOff x="557644" y="5085180"/>
            <a:chExt cx="8782050" cy="1353815"/>
          </a:xfrm>
        </p:grpSpPr>
        <p:sp>
          <p:nvSpPr>
            <p:cNvPr id="3403" name="Google Shape;3403;p208"/>
            <p:cNvSpPr/>
            <p:nvPr/>
          </p:nvSpPr>
          <p:spPr>
            <a:xfrm>
              <a:off x="557644" y="5085180"/>
              <a:ext cx="8782050" cy="13538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404" name="Google Shape;3404;p20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405" name="Google Shape;3405;p20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39</a:t>
              </a:r>
              <a:endParaRPr b="1" sz="1300">
                <a:solidFill>
                  <a:srgbClr val="262626"/>
                </a:solidFill>
                <a:latin typeface="Arial"/>
                <a:ea typeface="Arial"/>
                <a:cs typeface="Arial"/>
                <a:sym typeface="Arial"/>
              </a:endParaRPr>
            </a:p>
          </p:txBody>
        </p:sp>
        <p:sp>
          <p:nvSpPr>
            <p:cNvPr id="3406" name="Google Shape;3406;p20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중복되지 않은 값만 나왔다. </a:t>
              </a:r>
              <a:endParaRPr sz="1300">
                <a:solidFill>
                  <a:srgbClr val="262626"/>
                </a:solidFill>
                <a:latin typeface="Arial"/>
                <a:ea typeface="Arial"/>
                <a:cs typeface="Arial"/>
                <a:sym typeface="Arial"/>
              </a:endParaRPr>
            </a:p>
          </p:txBody>
        </p:sp>
      </p:grpSp>
      <p:pic>
        <p:nvPicPr>
          <p:cNvPr descr="Byte - Free electronics icons" id="3407" name="Google Shape;3407;p208"/>
          <p:cNvPicPr preferRelativeResize="0"/>
          <p:nvPr/>
        </p:nvPicPr>
        <p:blipFill rotWithShape="1">
          <a:blip r:embed="rId3">
            <a:alphaModFix/>
          </a:blip>
          <a:srcRect b="-5938" l="13871" r="14480" t="-7084"/>
          <a:stretch/>
        </p:blipFill>
        <p:spPr>
          <a:xfrm>
            <a:off x="660211" y="4122767"/>
            <a:ext cx="295715" cy="236991"/>
          </a:xfrm>
          <a:prstGeom prst="rect">
            <a:avLst/>
          </a:prstGeom>
          <a:noFill/>
          <a:ln>
            <a:noFill/>
          </a:ln>
        </p:spPr>
      </p:pic>
      <p:sp>
        <p:nvSpPr>
          <p:cNvPr id="3408" name="Google Shape;3408;p208"/>
          <p:cNvSpPr txBox="1"/>
          <p:nvPr/>
        </p:nvSpPr>
        <p:spPr>
          <a:xfrm>
            <a:off x="918992" y="41000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40</a:t>
            </a:r>
            <a:endParaRPr b="1" sz="1300">
              <a:solidFill>
                <a:srgbClr val="262626"/>
              </a:solidFill>
              <a:latin typeface="Arial"/>
              <a:ea typeface="Arial"/>
              <a:cs typeface="Arial"/>
              <a:sym typeface="Arial"/>
            </a:endParaRPr>
          </a:p>
        </p:txBody>
      </p:sp>
      <p:sp>
        <p:nvSpPr>
          <p:cNvPr id="3409" name="Google Shape;3409;p208"/>
          <p:cNvSpPr txBox="1"/>
          <p:nvPr/>
        </p:nvSpPr>
        <p:spPr>
          <a:xfrm>
            <a:off x="1019632" y="44349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값이 중복되지 않은 개수다.</a:t>
            </a:r>
            <a:endParaRPr/>
          </a:p>
        </p:txBody>
      </p:sp>
      <p:pic>
        <p:nvPicPr>
          <p:cNvPr id="3410" name="Google Shape;3410;p208"/>
          <p:cNvPicPr preferRelativeResize="0"/>
          <p:nvPr/>
        </p:nvPicPr>
        <p:blipFill rotWithShape="1">
          <a:blip r:embed="rId4">
            <a:alphaModFix/>
          </a:blip>
          <a:srcRect b="0" l="0" r="14280" t="0"/>
          <a:stretch/>
        </p:blipFill>
        <p:spPr>
          <a:xfrm>
            <a:off x="711201" y="1967719"/>
            <a:ext cx="8488683" cy="12884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sp>
        <p:nvSpPr>
          <p:cNvPr id="3416" name="Google Shape;3416;p209"/>
          <p:cNvSpPr/>
          <p:nvPr/>
        </p:nvSpPr>
        <p:spPr>
          <a:xfrm>
            <a:off x="558924" y="2127144"/>
            <a:ext cx="8782050" cy="23099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17" name="Google Shape;3417;p209"/>
          <p:cNvGrpSpPr/>
          <p:nvPr/>
        </p:nvGrpSpPr>
        <p:grpSpPr>
          <a:xfrm>
            <a:off x="559817" y="1428745"/>
            <a:ext cx="8783192" cy="215444"/>
            <a:chOff x="559817" y="2136914"/>
            <a:chExt cx="8783192" cy="215444"/>
          </a:xfrm>
        </p:grpSpPr>
        <p:sp>
          <p:nvSpPr>
            <p:cNvPr id="3418" name="Google Shape;3418;p2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19" name="Google Shape;3419;p20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20" name="Google Shape;3420;p209"/>
          <p:cNvGrpSpPr/>
          <p:nvPr/>
        </p:nvGrpSpPr>
        <p:grpSpPr>
          <a:xfrm>
            <a:off x="450000" y="450000"/>
            <a:ext cx="9018000" cy="276999"/>
            <a:chOff x="450000" y="450000"/>
            <a:chExt cx="9018000" cy="276999"/>
          </a:xfrm>
        </p:grpSpPr>
        <p:sp>
          <p:nvSpPr>
            <p:cNvPr id="3421" name="Google Shape;3421;p20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22" name="Google Shape;3422;p20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423" name="Google Shape;3423;p209"/>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그럼 값을 중복시켜 보도록 하자.</a:t>
            </a:r>
            <a:endParaRPr/>
          </a:p>
        </p:txBody>
      </p:sp>
      <p:pic>
        <p:nvPicPr>
          <p:cNvPr id="3424" name="Google Shape;3424;p209"/>
          <p:cNvPicPr preferRelativeResize="0"/>
          <p:nvPr/>
        </p:nvPicPr>
        <p:blipFill rotWithShape="1">
          <a:blip r:embed="rId3">
            <a:alphaModFix/>
          </a:blip>
          <a:srcRect b="0" l="0" r="14280" t="0"/>
          <a:stretch/>
        </p:blipFill>
        <p:spPr>
          <a:xfrm>
            <a:off x="711201" y="2260992"/>
            <a:ext cx="8488683" cy="20321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210"/>
          <p:cNvSpPr/>
          <p:nvPr/>
        </p:nvSpPr>
        <p:spPr>
          <a:xfrm>
            <a:off x="558924" y="2127144"/>
            <a:ext cx="8782050" cy="26540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31" name="Google Shape;3431;p210"/>
          <p:cNvGrpSpPr/>
          <p:nvPr/>
        </p:nvGrpSpPr>
        <p:grpSpPr>
          <a:xfrm>
            <a:off x="559817" y="1428745"/>
            <a:ext cx="8783192" cy="215444"/>
            <a:chOff x="559817" y="2136914"/>
            <a:chExt cx="8783192" cy="215444"/>
          </a:xfrm>
        </p:grpSpPr>
        <p:sp>
          <p:nvSpPr>
            <p:cNvPr id="3432" name="Google Shape;3432;p2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33" name="Google Shape;3433;p21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34" name="Google Shape;3434;p210"/>
          <p:cNvGrpSpPr/>
          <p:nvPr/>
        </p:nvGrpSpPr>
        <p:grpSpPr>
          <a:xfrm>
            <a:off x="450000" y="450000"/>
            <a:ext cx="9018000" cy="276999"/>
            <a:chOff x="450000" y="450000"/>
            <a:chExt cx="9018000" cy="276999"/>
          </a:xfrm>
        </p:grpSpPr>
        <p:sp>
          <p:nvSpPr>
            <p:cNvPr id="3435" name="Google Shape;3435;p21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36" name="Google Shape;3436;p21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437" name="Google Shape;3437;p210"/>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그럼 값을 중복시켜 보도록 하자.</a:t>
            </a:r>
            <a:endParaRPr/>
          </a:p>
        </p:txBody>
      </p:sp>
      <p:grpSp>
        <p:nvGrpSpPr>
          <p:cNvPr id="3438" name="Google Shape;3438;p210"/>
          <p:cNvGrpSpPr/>
          <p:nvPr/>
        </p:nvGrpSpPr>
        <p:grpSpPr>
          <a:xfrm>
            <a:off x="558924" y="4869160"/>
            <a:ext cx="8782050" cy="1480778"/>
            <a:chOff x="557644" y="5085181"/>
            <a:chExt cx="8782050" cy="1480778"/>
          </a:xfrm>
        </p:grpSpPr>
        <p:sp>
          <p:nvSpPr>
            <p:cNvPr id="3439" name="Google Shape;3439;p210"/>
            <p:cNvSpPr/>
            <p:nvPr/>
          </p:nvSpPr>
          <p:spPr>
            <a:xfrm>
              <a:off x="557644" y="5085181"/>
              <a:ext cx="8782050" cy="14807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440" name="Google Shape;3440;p21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441" name="Google Shape;3441;p21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44</a:t>
              </a:r>
              <a:endParaRPr b="1" sz="1300">
                <a:solidFill>
                  <a:srgbClr val="262626"/>
                </a:solidFill>
                <a:latin typeface="Arial"/>
                <a:ea typeface="Arial"/>
                <a:cs typeface="Arial"/>
                <a:sym typeface="Arial"/>
              </a:endParaRPr>
            </a:p>
          </p:txBody>
        </p:sp>
        <p:sp>
          <p:nvSpPr>
            <p:cNvPr id="3442" name="Google Shape;3442;p21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중복되지 않은 값만 나왔다.</a:t>
              </a:r>
              <a:endParaRPr/>
            </a:p>
          </p:txBody>
        </p:sp>
      </p:grpSp>
      <p:pic>
        <p:nvPicPr>
          <p:cNvPr descr="Byte - Free electronics icons" id="3443" name="Google Shape;3443;p210"/>
          <p:cNvPicPr preferRelativeResize="0"/>
          <p:nvPr/>
        </p:nvPicPr>
        <p:blipFill rotWithShape="1">
          <a:blip r:embed="rId3">
            <a:alphaModFix/>
          </a:blip>
          <a:srcRect b="-5938" l="13871" r="14480" t="-7084"/>
          <a:stretch/>
        </p:blipFill>
        <p:spPr>
          <a:xfrm>
            <a:off x="663677" y="5549689"/>
            <a:ext cx="295715" cy="236991"/>
          </a:xfrm>
          <a:prstGeom prst="rect">
            <a:avLst/>
          </a:prstGeom>
          <a:noFill/>
          <a:ln>
            <a:noFill/>
          </a:ln>
        </p:spPr>
      </p:pic>
      <p:sp>
        <p:nvSpPr>
          <p:cNvPr id="3444" name="Google Shape;3444;p210"/>
          <p:cNvSpPr txBox="1"/>
          <p:nvPr/>
        </p:nvSpPr>
        <p:spPr>
          <a:xfrm>
            <a:off x="922458" y="552695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46</a:t>
            </a:r>
            <a:endParaRPr b="1" sz="1300">
              <a:solidFill>
                <a:srgbClr val="262626"/>
              </a:solidFill>
              <a:latin typeface="Arial"/>
              <a:ea typeface="Arial"/>
              <a:cs typeface="Arial"/>
              <a:sym typeface="Arial"/>
            </a:endParaRPr>
          </a:p>
        </p:txBody>
      </p:sp>
      <p:sp>
        <p:nvSpPr>
          <p:cNvPr id="3445" name="Google Shape;3445;p210"/>
          <p:cNvSpPr txBox="1"/>
          <p:nvPr/>
        </p:nvSpPr>
        <p:spPr>
          <a:xfrm>
            <a:off x="1023098" y="5861851"/>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FF0000"/>
              </a:buClr>
              <a:buSzPts val="1300"/>
              <a:buFont typeface="Arial"/>
              <a:buChar char="•"/>
            </a:pPr>
            <a:r>
              <a:rPr lang="en-US" sz="1300">
                <a:solidFill>
                  <a:srgbClr val="FF0000"/>
                </a:solidFill>
                <a:latin typeface="Arial"/>
                <a:ea typeface="Arial"/>
                <a:cs typeface="Arial"/>
                <a:sym typeface="Arial"/>
              </a:rPr>
              <a:t>value_counts() 메소드를 이용하면 동일한 값은 개수를 더해서 나온다. 상당히 자주 자용하는 메소드이므로 반드시 기억해 두도록 한다.</a:t>
            </a:r>
            <a:endParaRPr>
              <a:solidFill>
                <a:srgbClr val="FF0000"/>
              </a:solidFill>
            </a:endParaRPr>
          </a:p>
        </p:txBody>
      </p:sp>
      <p:pic>
        <p:nvPicPr>
          <p:cNvPr id="3446" name="Google Shape;3446;p210"/>
          <p:cNvPicPr preferRelativeResize="0"/>
          <p:nvPr/>
        </p:nvPicPr>
        <p:blipFill rotWithShape="1">
          <a:blip r:embed="rId4">
            <a:alphaModFix/>
          </a:blip>
          <a:srcRect b="0" l="0" r="14280" t="0"/>
          <a:stretch/>
        </p:blipFill>
        <p:spPr>
          <a:xfrm>
            <a:off x="711201" y="2228490"/>
            <a:ext cx="8488683" cy="246650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1" name="Shape 3451"/>
        <p:cNvGrpSpPr/>
        <p:nvPr/>
      </p:nvGrpSpPr>
      <p:grpSpPr>
        <a:xfrm>
          <a:off x="0" y="0"/>
          <a:ext cx="0" cy="0"/>
          <a:chOff x="0" y="0"/>
          <a:chExt cx="0" cy="0"/>
        </a:xfrm>
      </p:grpSpPr>
      <p:sp>
        <p:nvSpPr>
          <p:cNvPr id="3452" name="Google Shape;3452;p211"/>
          <p:cNvSpPr/>
          <p:nvPr/>
        </p:nvSpPr>
        <p:spPr>
          <a:xfrm>
            <a:off x="558924" y="2127144"/>
            <a:ext cx="8782050" cy="28860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53" name="Google Shape;3453;p211"/>
          <p:cNvGrpSpPr/>
          <p:nvPr/>
        </p:nvGrpSpPr>
        <p:grpSpPr>
          <a:xfrm>
            <a:off x="559817" y="1428745"/>
            <a:ext cx="8783192" cy="215444"/>
            <a:chOff x="559817" y="2136914"/>
            <a:chExt cx="8783192" cy="215444"/>
          </a:xfrm>
        </p:grpSpPr>
        <p:sp>
          <p:nvSpPr>
            <p:cNvPr id="3454" name="Google Shape;3454;p2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55" name="Google Shape;3455;p21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56" name="Google Shape;3456;p211"/>
          <p:cNvGrpSpPr/>
          <p:nvPr/>
        </p:nvGrpSpPr>
        <p:grpSpPr>
          <a:xfrm>
            <a:off x="450000" y="450000"/>
            <a:ext cx="9018000" cy="276999"/>
            <a:chOff x="450000" y="450000"/>
            <a:chExt cx="9018000" cy="276999"/>
          </a:xfrm>
        </p:grpSpPr>
        <p:sp>
          <p:nvSpPr>
            <p:cNvPr id="3457" name="Google Shape;3457;p21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58" name="Google Shape;3458;p21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459" name="Google Shape;3459;p211"/>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시리즈는 NumPy 배열처럼 인덱싱과 슬라이싱이 가능하다.</a:t>
            </a:r>
            <a:endParaRPr/>
          </a:p>
        </p:txBody>
      </p:sp>
      <p:pic>
        <p:nvPicPr>
          <p:cNvPr id="3460" name="Google Shape;3460;p211"/>
          <p:cNvPicPr preferRelativeResize="0"/>
          <p:nvPr/>
        </p:nvPicPr>
        <p:blipFill rotWithShape="1">
          <a:blip r:embed="rId3">
            <a:alphaModFix/>
          </a:blip>
          <a:srcRect b="0" l="0" r="14280" t="0"/>
          <a:stretch/>
        </p:blipFill>
        <p:spPr>
          <a:xfrm>
            <a:off x="711201" y="2279659"/>
            <a:ext cx="8488683" cy="256958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grpSp>
        <p:nvGrpSpPr>
          <p:cNvPr id="798" name="Google Shape;798;p59"/>
          <p:cNvGrpSpPr/>
          <p:nvPr/>
        </p:nvGrpSpPr>
        <p:grpSpPr>
          <a:xfrm>
            <a:off x="450000" y="450000"/>
            <a:ext cx="9018000" cy="276999"/>
            <a:chOff x="450000" y="450000"/>
            <a:chExt cx="9018000" cy="276999"/>
          </a:xfrm>
        </p:grpSpPr>
        <p:sp>
          <p:nvSpPr>
            <p:cNvPr id="799" name="Google Shape;799;p5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800" name="Google Shape;800;p5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801" name="Google Shape;801;p59"/>
          <p:cNvGrpSpPr/>
          <p:nvPr/>
        </p:nvGrpSpPr>
        <p:grpSpPr>
          <a:xfrm>
            <a:off x="559817" y="1428745"/>
            <a:ext cx="8783192" cy="215444"/>
            <a:chOff x="559817" y="2136914"/>
            <a:chExt cx="8783192" cy="215444"/>
          </a:xfrm>
        </p:grpSpPr>
        <p:sp>
          <p:nvSpPr>
            <p:cNvPr id="802" name="Google Shape;802;p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03" name="Google Shape;803;p5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사용이유 (1/3)</a:t>
              </a:r>
              <a:endParaRPr sz="1400">
                <a:solidFill>
                  <a:srgbClr val="262626"/>
                </a:solidFill>
                <a:latin typeface="Arial"/>
                <a:ea typeface="Arial"/>
                <a:cs typeface="Arial"/>
                <a:sym typeface="Arial"/>
              </a:endParaRPr>
            </a:p>
          </p:txBody>
        </p:sp>
      </p:grpSp>
      <p:sp>
        <p:nvSpPr>
          <p:cNvPr id="804" name="Google Shape;804;p59"/>
          <p:cNvSpPr/>
          <p:nvPr/>
        </p:nvSpPr>
        <p:spPr>
          <a:xfrm>
            <a:off x="702940" y="1700808"/>
            <a:ext cx="8632825" cy="2658915"/>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파이썬은 직접적으로 배열을 지원하지 않고, NumPy 라이브러리로 배열 자료 구조를 사용할 수 있게 하였다고 그 전에 배웠다.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 전에 배운 일반적인 프로그래밍 언어에서의 배열 개념은 파이썬에서도 크게 다르지 않다.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프로그래밍에서는 최대한 연산 횟수를 줄이는 것이 성능을 높이는 방법이다.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대규모 연산에 있어서 반복문을 사용할 경우 매 반복 횟수마다 연산을 하므로 성능에 매우 안 좋은 영향을 끼친다.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배열을 사용하면 반복문을 사용하지 않고 간결한 배열 연산을 사용해 많은 종류의 데이터 처리 작업을 할 수 있다.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배열 연산을 사용해서 반복문을 명시적으로 제거하는 기법을 흔히 벡터화라고 하는데, 일반적으로 벡터화된 배열에 대한 산술 연산은 순수 파이썬 연산에 비해 2~3배에서 많게는 수십, 수백 배까지 빠르다. 나중에 배우게 될 브로드캐스팅은 아주 강력한 벡터 연산 방법이다.</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sp>
        <p:nvSpPr>
          <p:cNvPr id="3466" name="Google Shape;3466;p212"/>
          <p:cNvSpPr/>
          <p:nvPr/>
        </p:nvSpPr>
        <p:spPr>
          <a:xfrm>
            <a:off x="558924" y="2127144"/>
            <a:ext cx="8782050" cy="32557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67" name="Google Shape;3467;p212"/>
          <p:cNvGrpSpPr/>
          <p:nvPr/>
        </p:nvGrpSpPr>
        <p:grpSpPr>
          <a:xfrm>
            <a:off x="559817" y="1428745"/>
            <a:ext cx="8783192" cy="215444"/>
            <a:chOff x="559817" y="2136914"/>
            <a:chExt cx="8783192" cy="215444"/>
          </a:xfrm>
        </p:grpSpPr>
        <p:sp>
          <p:nvSpPr>
            <p:cNvPr id="3468" name="Google Shape;3468;p2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69" name="Google Shape;3469;p21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70" name="Google Shape;3470;p212"/>
          <p:cNvGrpSpPr/>
          <p:nvPr/>
        </p:nvGrpSpPr>
        <p:grpSpPr>
          <a:xfrm>
            <a:off x="450000" y="450000"/>
            <a:ext cx="9018000" cy="276999"/>
            <a:chOff x="450000" y="450000"/>
            <a:chExt cx="9018000" cy="276999"/>
          </a:xfrm>
        </p:grpSpPr>
        <p:sp>
          <p:nvSpPr>
            <p:cNvPr id="3471" name="Google Shape;3471;p21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72" name="Google Shape;3472;p21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473" name="Google Shape;3473;p212"/>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시리즈에서의 연산도 가능하다.</a:t>
            </a:r>
            <a:endParaRPr/>
          </a:p>
        </p:txBody>
      </p:sp>
      <p:pic>
        <p:nvPicPr>
          <p:cNvPr id="3474" name="Google Shape;3474;p212"/>
          <p:cNvPicPr preferRelativeResize="0"/>
          <p:nvPr/>
        </p:nvPicPr>
        <p:blipFill rotWithShape="1">
          <a:blip r:embed="rId3">
            <a:alphaModFix/>
          </a:blip>
          <a:srcRect b="0" l="0" r="14272" t="0"/>
          <a:stretch/>
        </p:blipFill>
        <p:spPr>
          <a:xfrm>
            <a:off x="710411" y="2259620"/>
            <a:ext cx="8489473" cy="298189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213"/>
          <p:cNvSpPr/>
          <p:nvPr/>
        </p:nvSpPr>
        <p:spPr>
          <a:xfrm>
            <a:off x="558924" y="2127145"/>
            <a:ext cx="8782050" cy="1517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81" name="Google Shape;3481;p213"/>
          <p:cNvGrpSpPr/>
          <p:nvPr/>
        </p:nvGrpSpPr>
        <p:grpSpPr>
          <a:xfrm>
            <a:off x="559817" y="1428745"/>
            <a:ext cx="8783192" cy="215444"/>
            <a:chOff x="559817" y="2136914"/>
            <a:chExt cx="8783192" cy="215444"/>
          </a:xfrm>
        </p:grpSpPr>
        <p:sp>
          <p:nvSpPr>
            <p:cNvPr id="3482" name="Google Shape;3482;p2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83" name="Google Shape;3483;p21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84" name="Google Shape;3484;p213"/>
          <p:cNvGrpSpPr/>
          <p:nvPr/>
        </p:nvGrpSpPr>
        <p:grpSpPr>
          <a:xfrm>
            <a:off x="450000" y="450000"/>
            <a:ext cx="9018000" cy="276999"/>
            <a:chOff x="450000" y="450000"/>
            <a:chExt cx="9018000" cy="276999"/>
          </a:xfrm>
        </p:grpSpPr>
        <p:sp>
          <p:nvSpPr>
            <p:cNvPr id="3485" name="Google Shape;3485;p21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486" name="Google Shape;3486;p21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487" name="Google Shape;3487;p213"/>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시리즈에서의 연산도 가능하다.</a:t>
            </a:r>
            <a:endParaRPr/>
          </a:p>
        </p:txBody>
      </p:sp>
      <p:pic>
        <p:nvPicPr>
          <p:cNvPr id="3488" name="Google Shape;3488;p213"/>
          <p:cNvPicPr preferRelativeResize="0"/>
          <p:nvPr/>
        </p:nvPicPr>
        <p:blipFill rotWithShape="1">
          <a:blip r:embed="rId3">
            <a:alphaModFix/>
          </a:blip>
          <a:srcRect b="0" l="0" r="14280" t="0"/>
          <a:stretch/>
        </p:blipFill>
        <p:spPr>
          <a:xfrm>
            <a:off x="711201" y="2271438"/>
            <a:ext cx="8488683" cy="1229570"/>
          </a:xfrm>
          <a:prstGeom prst="rect">
            <a:avLst/>
          </a:prstGeom>
          <a:noFill/>
          <a:ln cap="flat" cmpd="sng" w="9525">
            <a:solidFill>
              <a:srgbClr val="F2F2F2"/>
            </a:solidFill>
            <a:prstDash val="solid"/>
            <a:round/>
            <a:headEnd len="sm" w="sm" type="none"/>
            <a:tailEnd len="sm" w="sm" type="none"/>
          </a:ln>
        </p:spPr>
      </p:pic>
      <p:graphicFrame>
        <p:nvGraphicFramePr>
          <p:cNvPr id="3489" name="Google Shape;3489;p213"/>
          <p:cNvGraphicFramePr/>
          <p:nvPr/>
        </p:nvGraphicFramePr>
        <p:xfrm>
          <a:off x="3205386" y="3861048"/>
          <a:ext cx="3000000" cy="3000000"/>
        </p:xfrm>
        <a:graphic>
          <a:graphicData uri="http://schemas.openxmlformats.org/drawingml/2006/table">
            <a:tbl>
              <a:tblPr bandRow="1" firstRow="1">
                <a:noFill/>
                <a:tableStyleId>{B10AEBBE-A2A1-4DB3-8D53-79E97534AB81}</a:tableStyleId>
              </a:tblPr>
              <a:tblGrid>
                <a:gridCol w="972100"/>
                <a:gridCol w="972100"/>
                <a:gridCol w="1544900"/>
              </a:tblGrid>
              <a:tr h="34412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214"/>
          <p:cNvSpPr/>
          <p:nvPr/>
        </p:nvSpPr>
        <p:spPr>
          <a:xfrm>
            <a:off x="558924" y="2127145"/>
            <a:ext cx="8782050" cy="1517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96" name="Google Shape;3496;p214"/>
          <p:cNvGrpSpPr/>
          <p:nvPr/>
        </p:nvGrpSpPr>
        <p:grpSpPr>
          <a:xfrm>
            <a:off x="559817" y="1428745"/>
            <a:ext cx="8783192" cy="215444"/>
            <a:chOff x="559817" y="2136914"/>
            <a:chExt cx="8783192" cy="215444"/>
          </a:xfrm>
        </p:grpSpPr>
        <p:sp>
          <p:nvSpPr>
            <p:cNvPr id="3497" name="Google Shape;3497;p2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98" name="Google Shape;3498;p21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499" name="Google Shape;3499;p214"/>
          <p:cNvGrpSpPr/>
          <p:nvPr/>
        </p:nvGrpSpPr>
        <p:grpSpPr>
          <a:xfrm>
            <a:off x="450000" y="450000"/>
            <a:ext cx="9018000" cy="276999"/>
            <a:chOff x="450000" y="450000"/>
            <a:chExt cx="9018000" cy="276999"/>
          </a:xfrm>
        </p:grpSpPr>
        <p:sp>
          <p:nvSpPr>
            <p:cNvPr id="3500" name="Google Shape;3500;p21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01" name="Google Shape;3501;p21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02" name="Google Shape;3502;p214"/>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시리즈에서의 연산도 가능하다.</a:t>
            </a:r>
            <a:endParaRPr/>
          </a:p>
        </p:txBody>
      </p:sp>
      <p:pic>
        <p:nvPicPr>
          <p:cNvPr id="3503" name="Google Shape;3503;p214"/>
          <p:cNvPicPr preferRelativeResize="0"/>
          <p:nvPr/>
        </p:nvPicPr>
        <p:blipFill rotWithShape="1">
          <a:blip r:embed="rId3">
            <a:alphaModFix/>
          </a:blip>
          <a:srcRect b="0" l="0" r="14280" t="0"/>
          <a:stretch/>
        </p:blipFill>
        <p:spPr>
          <a:xfrm>
            <a:off x="711201" y="2267617"/>
            <a:ext cx="8488683" cy="1236933"/>
          </a:xfrm>
          <a:prstGeom prst="rect">
            <a:avLst/>
          </a:prstGeom>
          <a:noFill/>
          <a:ln cap="flat" cmpd="sng" w="9525">
            <a:solidFill>
              <a:srgbClr val="F2F2F2"/>
            </a:solidFill>
            <a:prstDash val="solid"/>
            <a:round/>
            <a:headEnd len="sm" w="sm" type="none"/>
            <a:tailEnd len="sm" w="sm" type="none"/>
          </a:ln>
        </p:spPr>
      </p:pic>
      <p:graphicFrame>
        <p:nvGraphicFramePr>
          <p:cNvPr id="3504" name="Google Shape;3504;p214"/>
          <p:cNvGraphicFramePr/>
          <p:nvPr/>
        </p:nvGraphicFramePr>
        <p:xfrm>
          <a:off x="3205386" y="3861048"/>
          <a:ext cx="3000000" cy="3000000"/>
        </p:xfrm>
        <a:graphic>
          <a:graphicData uri="http://schemas.openxmlformats.org/drawingml/2006/table">
            <a:tbl>
              <a:tblPr bandRow="1" firstRow="1">
                <a:noFill/>
                <a:tableStyleId>{B10AEBBE-A2A1-4DB3-8D53-79E97534AB81}</a:tableStyleId>
              </a:tblPr>
              <a:tblGrid>
                <a:gridCol w="972100"/>
                <a:gridCol w="972100"/>
                <a:gridCol w="1544900"/>
              </a:tblGrid>
              <a:tr h="34412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15"/>
          <p:cNvSpPr/>
          <p:nvPr/>
        </p:nvSpPr>
        <p:spPr>
          <a:xfrm>
            <a:off x="558924" y="2127145"/>
            <a:ext cx="8782050" cy="1517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11" name="Google Shape;3511;p215"/>
          <p:cNvGrpSpPr/>
          <p:nvPr/>
        </p:nvGrpSpPr>
        <p:grpSpPr>
          <a:xfrm>
            <a:off x="559817" y="1428745"/>
            <a:ext cx="8783192" cy="215444"/>
            <a:chOff x="559817" y="2136914"/>
            <a:chExt cx="8783192" cy="215444"/>
          </a:xfrm>
        </p:grpSpPr>
        <p:sp>
          <p:nvSpPr>
            <p:cNvPr id="3512" name="Google Shape;3512;p2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13" name="Google Shape;3513;p21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514" name="Google Shape;3514;p215"/>
          <p:cNvGrpSpPr/>
          <p:nvPr/>
        </p:nvGrpSpPr>
        <p:grpSpPr>
          <a:xfrm>
            <a:off x="450000" y="450000"/>
            <a:ext cx="9018000" cy="276999"/>
            <a:chOff x="450000" y="450000"/>
            <a:chExt cx="9018000" cy="276999"/>
          </a:xfrm>
        </p:grpSpPr>
        <p:sp>
          <p:nvSpPr>
            <p:cNvPr id="3515" name="Google Shape;3515;p21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16" name="Google Shape;3516;p21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17" name="Google Shape;3517;p215"/>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시리즈에서의 연산도 가능하다.</a:t>
            </a:r>
            <a:endParaRPr/>
          </a:p>
        </p:txBody>
      </p:sp>
      <p:pic>
        <p:nvPicPr>
          <p:cNvPr id="3518" name="Google Shape;3518;p215"/>
          <p:cNvPicPr preferRelativeResize="0"/>
          <p:nvPr/>
        </p:nvPicPr>
        <p:blipFill rotWithShape="1">
          <a:blip r:embed="rId3">
            <a:alphaModFix/>
          </a:blip>
          <a:srcRect b="0" l="0" r="14280" t="0"/>
          <a:stretch/>
        </p:blipFill>
        <p:spPr>
          <a:xfrm>
            <a:off x="711201" y="2238167"/>
            <a:ext cx="8488683" cy="129583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sp>
        <p:nvSpPr>
          <p:cNvPr id="3524" name="Google Shape;3524;p216"/>
          <p:cNvSpPr/>
          <p:nvPr/>
        </p:nvSpPr>
        <p:spPr>
          <a:xfrm>
            <a:off x="558924" y="2127145"/>
            <a:ext cx="8782050" cy="22379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25" name="Google Shape;3525;p216"/>
          <p:cNvGrpSpPr/>
          <p:nvPr/>
        </p:nvGrpSpPr>
        <p:grpSpPr>
          <a:xfrm>
            <a:off x="559817" y="1428745"/>
            <a:ext cx="8783192" cy="215444"/>
            <a:chOff x="559817" y="2136914"/>
            <a:chExt cx="8783192" cy="215444"/>
          </a:xfrm>
        </p:grpSpPr>
        <p:sp>
          <p:nvSpPr>
            <p:cNvPr id="3526" name="Google Shape;3526;p2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27" name="Google Shape;3527;p21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528" name="Google Shape;3528;p216"/>
          <p:cNvGrpSpPr/>
          <p:nvPr/>
        </p:nvGrpSpPr>
        <p:grpSpPr>
          <a:xfrm>
            <a:off x="450000" y="450000"/>
            <a:ext cx="9018000" cy="276999"/>
            <a:chOff x="450000" y="450000"/>
            <a:chExt cx="9018000" cy="276999"/>
          </a:xfrm>
        </p:grpSpPr>
        <p:sp>
          <p:nvSpPr>
            <p:cNvPr id="3529" name="Google Shape;3529;p21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30" name="Google Shape;3530;p21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31" name="Google Shape;3531;p216"/>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시리즈의 통계 관련 메소드</a:t>
            </a:r>
            <a:endParaRPr sz="1300">
              <a:solidFill>
                <a:srgbClr val="262626"/>
              </a:solidFill>
              <a:latin typeface="Arial"/>
              <a:ea typeface="Arial"/>
              <a:cs typeface="Arial"/>
              <a:sym typeface="Arial"/>
            </a:endParaRPr>
          </a:p>
        </p:txBody>
      </p:sp>
      <p:pic>
        <p:nvPicPr>
          <p:cNvPr id="3532" name="Google Shape;3532;p216"/>
          <p:cNvPicPr preferRelativeResize="0"/>
          <p:nvPr/>
        </p:nvPicPr>
        <p:blipFill rotWithShape="1">
          <a:blip r:embed="rId3">
            <a:alphaModFix/>
          </a:blip>
          <a:srcRect b="0" l="0" r="14280" t="0"/>
          <a:stretch/>
        </p:blipFill>
        <p:spPr>
          <a:xfrm>
            <a:off x="711201" y="2269974"/>
            <a:ext cx="8488683" cy="195111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217"/>
          <p:cNvSpPr/>
          <p:nvPr/>
        </p:nvSpPr>
        <p:spPr>
          <a:xfrm>
            <a:off x="558924" y="2127145"/>
            <a:ext cx="8782050" cy="35341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39" name="Google Shape;3539;p217"/>
          <p:cNvGrpSpPr/>
          <p:nvPr/>
        </p:nvGrpSpPr>
        <p:grpSpPr>
          <a:xfrm>
            <a:off x="559817" y="1428745"/>
            <a:ext cx="8783192" cy="215444"/>
            <a:chOff x="559817" y="2136914"/>
            <a:chExt cx="8783192" cy="215444"/>
          </a:xfrm>
        </p:grpSpPr>
        <p:sp>
          <p:nvSpPr>
            <p:cNvPr id="3540" name="Google Shape;3540;p2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41" name="Google Shape;3541;p21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542" name="Google Shape;3542;p217"/>
          <p:cNvGrpSpPr/>
          <p:nvPr/>
        </p:nvGrpSpPr>
        <p:grpSpPr>
          <a:xfrm>
            <a:off x="450000" y="450000"/>
            <a:ext cx="9018000" cy="276999"/>
            <a:chOff x="450000" y="450000"/>
            <a:chExt cx="9018000" cy="276999"/>
          </a:xfrm>
        </p:grpSpPr>
        <p:sp>
          <p:nvSpPr>
            <p:cNvPr id="3543" name="Google Shape;3543;p21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44" name="Google Shape;3544;p21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45" name="Google Shape;3545;p217"/>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시리즈의 통계 관련 메소드</a:t>
            </a:r>
            <a:endParaRPr sz="1300">
              <a:solidFill>
                <a:srgbClr val="262626"/>
              </a:solidFill>
              <a:latin typeface="Arial"/>
              <a:ea typeface="Arial"/>
              <a:cs typeface="Arial"/>
              <a:sym typeface="Arial"/>
            </a:endParaRPr>
          </a:p>
        </p:txBody>
      </p:sp>
      <p:pic>
        <p:nvPicPr>
          <p:cNvPr id="3546" name="Google Shape;3546;p217"/>
          <p:cNvPicPr preferRelativeResize="0"/>
          <p:nvPr/>
        </p:nvPicPr>
        <p:blipFill rotWithShape="1">
          <a:blip r:embed="rId3">
            <a:alphaModFix/>
          </a:blip>
          <a:srcRect b="0" l="0" r="14280" t="0"/>
          <a:stretch/>
        </p:blipFill>
        <p:spPr>
          <a:xfrm>
            <a:off x="711201" y="2268246"/>
            <a:ext cx="8488683" cy="325431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1" name="Shape 3551"/>
        <p:cNvGrpSpPr/>
        <p:nvPr/>
      </p:nvGrpSpPr>
      <p:grpSpPr>
        <a:xfrm>
          <a:off x="0" y="0"/>
          <a:ext cx="0" cy="0"/>
          <a:chOff x="0" y="0"/>
          <a:chExt cx="0" cy="0"/>
        </a:xfrm>
      </p:grpSpPr>
      <p:sp>
        <p:nvSpPr>
          <p:cNvPr id="3552" name="Google Shape;3552;p218"/>
          <p:cNvSpPr/>
          <p:nvPr/>
        </p:nvSpPr>
        <p:spPr>
          <a:xfrm>
            <a:off x="558924" y="2127145"/>
            <a:ext cx="8782050" cy="26700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53" name="Google Shape;3553;p218"/>
          <p:cNvGrpSpPr/>
          <p:nvPr/>
        </p:nvGrpSpPr>
        <p:grpSpPr>
          <a:xfrm>
            <a:off x="559817" y="1428745"/>
            <a:ext cx="8783192" cy="215444"/>
            <a:chOff x="559817" y="2136914"/>
            <a:chExt cx="8783192" cy="215444"/>
          </a:xfrm>
        </p:grpSpPr>
        <p:sp>
          <p:nvSpPr>
            <p:cNvPr id="3554" name="Google Shape;3554;p2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55" name="Google Shape;3555;p21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시리즈가 가지고 있는 메소드는 아래와 같다.</a:t>
              </a:r>
              <a:endParaRPr/>
            </a:p>
          </p:txBody>
        </p:sp>
      </p:grpSp>
      <p:grpSp>
        <p:nvGrpSpPr>
          <p:cNvPr id="3556" name="Google Shape;3556;p218"/>
          <p:cNvGrpSpPr/>
          <p:nvPr/>
        </p:nvGrpSpPr>
        <p:grpSpPr>
          <a:xfrm>
            <a:off x="450000" y="450000"/>
            <a:ext cx="9018000" cy="276999"/>
            <a:chOff x="450000" y="450000"/>
            <a:chExt cx="9018000" cy="276999"/>
          </a:xfrm>
        </p:grpSpPr>
        <p:sp>
          <p:nvSpPr>
            <p:cNvPr id="3557" name="Google Shape;3557;p21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58" name="Google Shape;3558;p21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59" name="Google Shape;3559;p218"/>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시리즈에 apply 함수를 이용하여 람다 함수를 적용할 수 있다.</a:t>
            </a:r>
            <a:endParaRPr/>
          </a:p>
        </p:txBody>
      </p:sp>
      <p:pic>
        <p:nvPicPr>
          <p:cNvPr id="3560" name="Google Shape;3560;p218"/>
          <p:cNvPicPr preferRelativeResize="0"/>
          <p:nvPr/>
        </p:nvPicPr>
        <p:blipFill rotWithShape="1">
          <a:blip r:embed="rId3">
            <a:alphaModFix/>
          </a:blip>
          <a:srcRect b="0" l="0" r="14280" t="0"/>
          <a:stretch/>
        </p:blipFill>
        <p:spPr>
          <a:xfrm>
            <a:off x="711201" y="2229394"/>
            <a:ext cx="8488683" cy="2451777"/>
          </a:xfrm>
          <a:prstGeom prst="rect">
            <a:avLst/>
          </a:prstGeom>
          <a:noFill/>
          <a:ln cap="flat" cmpd="sng" w="9525">
            <a:solidFill>
              <a:srgbClr val="F2F2F2"/>
            </a:solidFill>
            <a:prstDash val="solid"/>
            <a:round/>
            <a:headEnd len="sm" w="sm" type="none"/>
            <a:tailEnd len="sm" w="sm" type="none"/>
          </a:ln>
        </p:spPr>
      </p:pic>
      <p:grpSp>
        <p:nvGrpSpPr>
          <p:cNvPr id="3561" name="Google Shape;3561;p218"/>
          <p:cNvGrpSpPr/>
          <p:nvPr/>
        </p:nvGrpSpPr>
        <p:grpSpPr>
          <a:xfrm>
            <a:off x="558924" y="4869160"/>
            <a:ext cx="8782050" cy="1328138"/>
            <a:chOff x="557644" y="5085181"/>
            <a:chExt cx="8782050" cy="1328138"/>
          </a:xfrm>
        </p:grpSpPr>
        <p:sp>
          <p:nvSpPr>
            <p:cNvPr id="3562" name="Google Shape;3562;p218"/>
            <p:cNvSpPr/>
            <p:nvPr/>
          </p:nvSpPr>
          <p:spPr>
            <a:xfrm>
              <a:off x="557644" y="5085181"/>
              <a:ext cx="8782050" cy="13281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563" name="Google Shape;3563;p218"/>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3564" name="Google Shape;3564;p21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65</a:t>
              </a:r>
              <a:endParaRPr b="1" sz="1300">
                <a:solidFill>
                  <a:srgbClr val="262626"/>
                </a:solidFill>
                <a:latin typeface="Arial"/>
                <a:ea typeface="Arial"/>
                <a:cs typeface="Arial"/>
                <a:sym typeface="Arial"/>
              </a:endParaRPr>
            </a:p>
          </p:txBody>
        </p:sp>
        <p:sp>
          <p:nvSpPr>
            <p:cNvPr id="3565" name="Google Shape;3565;p21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람다 함수는 파이썬 기초에서 배운 것으로 대체하겠다.</a:t>
              </a:r>
              <a:endParaRPr/>
            </a:p>
          </p:txBody>
        </p:sp>
      </p:grpSp>
      <p:pic>
        <p:nvPicPr>
          <p:cNvPr descr="Byte - Free electronics icons" id="3566" name="Google Shape;3566;p218"/>
          <p:cNvPicPr preferRelativeResize="0"/>
          <p:nvPr/>
        </p:nvPicPr>
        <p:blipFill rotWithShape="1">
          <a:blip r:embed="rId4">
            <a:alphaModFix/>
          </a:blip>
          <a:srcRect b="-5938" l="13871" r="14480" t="-7084"/>
          <a:stretch/>
        </p:blipFill>
        <p:spPr>
          <a:xfrm>
            <a:off x="663677" y="5549689"/>
            <a:ext cx="295715" cy="236991"/>
          </a:xfrm>
          <a:prstGeom prst="rect">
            <a:avLst/>
          </a:prstGeom>
          <a:noFill/>
          <a:ln>
            <a:noFill/>
          </a:ln>
        </p:spPr>
      </p:pic>
      <p:sp>
        <p:nvSpPr>
          <p:cNvPr id="3567" name="Google Shape;3567;p218"/>
          <p:cNvSpPr txBox="1"/>
          <p:nvPr/>
        </p:nvSpPr>
        <p:spPr>
          <a:xfrm>
            <a:off x="922458" y="552695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67</a:t>
            </a:r>
            <a:endParaRPr b="1" sz="1300">
              <a:solidFill>
                <a:srgbClr val="262626"/>
              </a:solidFill>
              <a:latin typeface="Arial"/>
              <a:ea typeface="Arial"/>
              <a:cs typeface="Arial"/>
              <a:sym typeface="Arial"/>
            </a:endParaRPr>
          </a:p>
        </p:txBody>
      </p:sp>
      <p:sp>
        <p:nvSpPr>
          <p:cNvPr id="3568" name="Google Shape;3568;p218"/>
          <p:cNvSpPr txBox="1"/>
          <p:nvPr/>
        </p:nvSpPr>
        <p:spPr>
          <a:xfrm>
            <a:off x="1023098" y="586185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각 원소에 10을 더해서 시리즈로 반환한다.</a:t>
            </a:r>
            <a:endParaRPr/>
          </a:p>
        </p:txBody>
      </p:sp>
      <p:sp>
        <p:nvSpPr>
          <p:cNvPr id="3569" name="Google Shape;3569;p218"/>
          <p:cNvSpPr/>
          <p:nvPr/>
        </p:nvSpPr>
        <p:spPr>
          <a:xfrm>
            <a:off x="3367236" y="2780927"/>
            <a:ext cx="3816424" cy="15205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0" name="Google Shape;3570;p218"/>
          <p:cNvSpPr/>
          <p:nvPr/>
        </p:nvSpPr>
        <p:spPr>
          <a:xfrm>
            <a:off x="4015308" y="3855880"/>
            <a:ext cx="3816424" cy="15205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219"/>
          <p:cNvSpPr/>
          <p:nvPr/>
        </p:nvSpPr>
        <p:spPr>
          <a:xfrm>
            <a:off x="558923" y="4783252"/>
            <a:ext cx="8782050" cy="7501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7" name="Google Shape;3577;p219"/>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pandas 시리즈와 데이터프레임 실습</a:t>
            </a:r>
            <a:endParaRPr sz="2400">
              <a:solidFill>
                <a:srgbClr val="0C0C0C"/>
              </a:solidFill>
              <a:latin typeface="Arial"/>
              <a:ea typeface="Arial"/>
              <a:cs typeface="Arial"/>
              <a:sym typeface="Arial"/>
            </a:endParaRPr>
          </a:p>
        </p:txBody>
      </p:sp>
      <p:grpSp>
        <p:nvGrpSpPr>
          <p:cNvPr id="3578" name="Google Shape;3578;p219"/>
          <p:cNvGrpSpPr/>
          <p:nvPr/>
        </p:nvGrpSpPr>
        <p:grpSpPr>
          <a:xfrm>
            <a:off x="450000" y="450000"/>
            <a:ext cx="9018000" cy="276999"/>
            <a:chOff x="450000" y="450000"/>
            <a:chExt cx="9018000" cy="276999"/>
          </a:xfrm>
        </p:grpSpPr>
        <p:sp>
          <p:nvSpPr>
            <p:cNvPr id="3579" name="Google Shape;3579;p21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80" name="Google Shape;3580;p21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81" name="Google Shape;3581;p219"/>
          <p:cNvSpPr/>
          <p:nvPr/>
        </p:nvSpPr>
        <p:spPr>
          <a:xfrm>
            <a:off x="711200" y="2276872"/>
            <a:ext cx="8632825" cy="235626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데이터프레임은 2차원 배열이고 행과 열로 구성되어 있다고 했다. 2차원 배열은 컴퓨터 가장 많이 사용되는 자료형태이다.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이미지 처리 및 데이터 분석 분야에서는 대부분 2차원 배열의 형태로 데이터를 탐색하고 처리한다. pandas의 데이터프레임 자료구조는 대표적인 통계 패키지인 R의 데이터프레임에서 유래했다.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NumPy 배열과 유사하다. 열의 데이터 유형이 다를 수 있다. CSV 파일, Excel 스프레드시트, SQL 테이블 등에 있던 데이터를 보관하는 데 이상적이다. 열, 인덱스 등과 같은 속성이 있다.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DataFrame을 Series 객체의 모음으로 생각할 수 있다. pandas DataFrames는 Excel 스프레드시트와 유사한 데이터 표현을 허용한다.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DataFrame은 행과 열로 구성된다. 행은 관측치(observations) 또는 사례(instance)이다. 열은 변수이다.</a:t>
            </a:r>
            <a:endParaRPr/>
          </a:p>
        </p:txBody>
      </p:sp>
      <p:sp>
        <p:nvSpPr>
          <p:cNvPr id="3582" name="Google Shape;3582;p219"/>
          <p:cNvSpPr/>
          <p:nvPr/>
        </p:nvSpPr>
        <p:spPr>
          <a:xfrm>
            <a:off x="711200" y="1911316"/>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2차원 배열</a:t>
            </a:r>
            <a:endParaRPr sz="1400">
              <a:solidFill>
                <a:srgbClr val="262626"/>
              </a:solidFill>
              <a:latin typeface="Arial"/>
              <a:ea typeface="Arial"/>
              <a:cs typeface="Arial"/>
              <a:sym typeface="Arial"/>
            </a:endParaRPr>
          </a:p>
        </p:txBody>
      </p:sp>
      <p:sp>
        <p:nvSpPr>
          <p:cNvPr id="3583" name="Google Shape;3583;p219"/>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4" name="Google Shape;3584;p219"/>
          <p:cNvPicPr preferRelativeResize="0"/>
          <p:nvPr/>
        </p:nvPicPr>
        <p:blipFill rotWithShape="1">
          <a:blip r:embed="rId3">
            <a:alphaModFix/>
          </a:blip>
          <a:srcRect b="0" l="0" r="14280" t="0"/>
          <a:stretch/>
        </p:blipFill>
        <p:spPr>
          <a:xfrm>
            <a:off x="711200" y="4871162"/>
            <a:ext cx="8488683" cy="57429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sp>
        <p:nvSpPr>
          <p:cNvPr id="3590" name="Google Shape;3590;p220"/>
          <p:cNvSpPr/>
          <p:nvPr/>
        </p:nvSpPr>
        <p:spPr>
          <a:xfrm>
            <a:off x="558924" y="2255192"/>
            <a:ext cx="8782050" cy="41369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91" name="Google Shape;3591;p220"/>
          <p:cNvGrpSpPr/>
          <p:nvPr/>
        </p:nvGrpSpPr>
        <p:grpSpPr>
          <a:xfrm>
            <a:off x="559817" y="1428745"/>
            <a:ext cx="8783192" cy="215444"/>
            <a:chOff x="559817" y="2136914"/>
            <a:chExt cx="8783192" cy="215444"/>
          </a:xfrm>
        </p:grpSpPr>
        <p:sp>
          <p:nvSpPr>
            <p:cNvPr id="3592" name="Google Shape;3592;p2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93" name="Google Shape;3593;p22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594" name="Google Shape;3594;p220"/>
          <p:cNvGrpSpPr/>
          <p:nvPr/>
        </p:nvGrpSpPr>
        <p:grpSpPr>
          <a:xfrm>
            <a:off x="450000" y="450000"/>
            <a:ext cx="9018000" cy="276999"/>
            <a:chOff x="450000" y="450000"/>
            <a:chExt cx="9018000" cy="276999"/>
          </a:xfrm>
        </p:grpSpPr>
        <p:sp>
          <p:nvSpPr>
            <p:cNvPr id="3595" name="Google Shape;3595;p22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596" name="Google Shape;3596;p22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597" name="Google Shape;3597;p220"/>
          <p:cNvSpPr/>
          <p:nvPr/>
        </p:nvSpPr>
        <p:spPr>
          <a:xfrm>
            <a:off x="711201" y="1709676"/>
            <a:ext cx="8632824"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 DataFrame은 특히 데이터가 쉼표로 구분된(CSV) 형식으로 저장된 경우 외부 데이터 세트를 읽을 때 매우 편리하다.</a:t>
            </a:r>
            <a:endParaRPr/>
          </a:p>
        </p:txBody>
      </p:sp>
      <p:pic>
        <p:nvPicPr>
          <p:cNvPr id="3598" name="Google Shape;3598;p220"/>
          <p:cNvPicPr preferRelativeResize="0"/>
          <p:nvPr/>
        </p:nvPicPr>
        <p:blipFill rotWithShape="1">
          <a:blip r:embed="rId3">
            <a:alphaModFix/>
          </a:blip>
          <a:srcRect b="0" l="0" r="0" t="0"/>
          <a:stretch/>
        </p:blipFill>
        <p:spPr>
          <a:xfrm>
            <a:off x="711201" y="2312053"/>
            <a:ext cx="8524025" cy="40497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p221"/>
          <p:cNvSpPr/>
          <p:nvPr/>
        </p:nvSpPr>
        <p:spPr>
          <a:xfrm>
            <a:off x="558924" y="1772817"/>
            <a:ext cx="8782050" cy="1440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05" name="Google Shape;3605;p221"/>
          <p:cNvGrpSpPr/>
          <p:nvPr/>
        </p:nvGrpSpPr>
        <p:grpSpPr>
          <a:xfrm>
            <a:off x="559817" y="1428745"/>
            <a:ext cx="8783192" cy="215444"/>
            <a:chOff x="559817" y="2136914"/>
            <a:chExt cx="8783192" cy="215444"/>
          </a:xfrm>
        </p:grpSpPr>
        <p:sp>
          <p:nvSpPr>
            <p:cNvPr id="3606" name="Google Shape;3606;p2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07" name="Google Shape;3607;p22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608" name="Google Shape;3608;p221"/>
          <p:cNvGrpSpPr/>
          <p:nvPr/>
        </p:nvGrpSpPr>
        <p:grpSpPr>
          <a:xfrm>
            <a:off x="450000" y="450000"/>
            <a:ext cx="9018000" cy="276999"/>
            <a:chOff x="450000" y="450000"/>
            <a:chExt cx="9018000" cy="276999"/>
          </a:xfrm>
        </p:grpSpPr>
        <p:sp>
          <p:nvSpPr>
            <p:cNvPr id="3609" name="Google Shape;3609;p22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10" name="Google Shape;3610;p22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611" name="Google Shape;3611;p221"/>
          <p:cNvPicPr preferRelativeResize="0"/>
          <p:nvPr/>
        </p:nvPicPr>
        <p:blipFill rotWithShape="1">
          <a:blip r:embed="rId3">
            <a:alphaModFix/>
          </a:blip>
          <a:srcRect b="0" l="0" r="14290" t="0"/>
          <a:stretch/>
        </p:blipFill>
        <p:spPr>
          <a:xfrm>
            <a:off x="712183" y="1916832"/>
            <a:ext cx="8487702" cy="113385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60"/>
          <p:cNvGrpSpPr/>
          <p:nvPr/>
        </p:nvGrpSpPr>
        <p:grpSpPr>
          <a:xfrm>
            <a:off x="450000" y="450000"/>
            <a:ext cx="9018000" cy="276999"/>
            <a:chOff x="450000" y="450000"/>
            <a:chExt cx="9018000" cy="276999"/>
          </a:xfrm>
        </p:grpSpPr>
        <p:sp>
          <p:nvSpPr>
            <p:cNvPr id="811" name="Google Shape;811;p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812" name="Google Shape;812;p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813" name="Google Shape;813;p60"/>
          <p:cNvGrpSpPr/>
          <p:nvPr/>
        </p:nvGrpSpPr>
        <p:grpSpPr>
          <a:xfrm>
            <a:off x="559817" y="1428745"/>
            <a:ext cx="8783192" cy="215444"/>
            <a:chOff x="559817" y="2136914"/>
            <a:chExt cx="8783192" cy="215444"/>
          </a:xfrm>
        </p:grpSpPr>
        <p:sp>
          <p:nvSpPr>
            <p:cNvPr id="814" name="Google Shape;814;p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15" name="Google Shape;815;p6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사용이유 (2/3)</a:t>
              </a:r>
              <a:endParaRPr sz="1400">
                <a:solidFill>
                  <a:srgbClr val="262626"/>
                </a:solidFill>
                <a:latin typeface="Arial"/>
                <a:ea typeface="Arial"/>
                <a:cs typeface="Arial"/>
                <a:sym typeface="Arial"/>
              </a:endParaRPr>
            </a:p>
          </p:txBody>
        </p:sp>
      </p:grpSp>
      <p:sp>
        <p:nvSpPr>
          <p:cNvPr id="816" name="Google Shape;816;p60"/>
          <p:cNvSpPr/>
          <p:nvPr/>
        </p:nvSpPr>
        <p:spPr>
          <a:xfrm>
            <a:off x="702940" y="1700808"/>
            <a:ext cx="8632825" cy="346939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 연산은 C로 구현된 내부 반복문을 사용하므로 파이썬 반복문에 비해 속도가 빠르며 벡터화 연산(vectorized operation)을 이용하여 선형 대수 연산을 수행한다.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벡터화 연산은 예를 들어 아래와 같이 행렬을 세로 벡터로 바꾸는 선형 변환의 하나이다.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벡터 전체에서 작동하므로 for, while 등과 같은 반복문 대신 사용할 수 있다.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사이킷런에서 NumPy 배열은 기본 데이터 구조이다. 즉 머신러닝을 위한 표준 입출력으로 NumPy 배열을 사용하여야 한다.</a:t>
            </a:r>
            <a:endParaRPr/>
          </a:p>
        </p:txBody>
      </p:sp>
      <p:sp>
        <p:nvSpPr>
          <p:cNvPr id="817" name="Google Shape;817;p60"/>
          <p:cNvSpPr/>
          <p:nvPr/>
        </p:nvSpPr>
        <p:spPr>
          <a:xfrm>
            <a:off x="559817" y="2931752"/>
            <a:ext cx="8783192" cy="13613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행렬                          를 벡터화하면                              가 된다.</a:t>
            </a:r>
            <a:endParaRPr sz="1300">
              <a:solidFill>
                <a:schemeClr val="dk1"/>
              </a:solidFill>
              <a:latin typeface="Arial"/>
              <a:ea typeface="Arial"/>
              <a:cs typeface="Arial"/>
              <a:sym typeface="Arial"/>
            </a:endParaRPr>
          </a:p>
        </p:txBody>
      </p:sp>
      <p:sp>
        <p:nvSpPr>
          <p:cNvPr id="818" name="Google Shape;818;p60"/>
          <p:cNvSpPr txBox="1"/>
          <p:nvPr/>
        </p:nvSpPr>
        <p:spPr>
          <a:xfrm>
            <a:off x="1763617" y="3481444"/>
            <a:ext cx="1320600" cy="200100"/>
          </a:xfrm>
          <a:prstGeom prst="rect">
            <a:avLst/>
          </a:prstGeom>
          <a:blipFill rotWithShape="1">
            <a:blip r:embed="rId3">
              <a:alphaModFix/>
            </a:blip>
            <a:stretch>
              <a:fillRect b="-606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9" name="Google Shape;819;p60"/>
          <p:cNvSpPr txBox="1"/>
          <p:nvPr/>
        </p:nvSpPr>
        <p:spPr>
          <a:xfrm>
            <a:off x="5311452" y="3212976"/>
            <a:ext cx="1037785" cy="73699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0" name="Google Shape;820;p60"/>
          <p:cNvSpPr txBox="1"/>
          <p:nvPr/>
        </p:nvSpPr>
        <p:spPr>
          <a:xfrm>
            <a:off x="3084259" y="3425169"/>
            <a:ext cx="1437088" cy="337657"/>
          </a:xfrm>
          <a:prstGeom prst="rect">
            <a:avLst/>
          </a:prstGeom>
          <a:blipFill rotWithShape="1">
            <a:blip r:embed="rId5">
              <a:alphaModFix/>
            </a:blip>
            <a:stretch>
              <a:fillRect b="-16363" l="0" r="0" t="-18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22"/>
          <p:cNvSpPr/>
          <p:nvPr/>
        </p:nvSpPr>
        <p:spPr>
          <a:xfrm>
            <a:off x="558924" y="2132856"/>
            <a:ext cx="8782050" cy="33123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18" name="Google Shape;3618;p222"/>
          <p:cNvGrpSpPr/>
          <p:nvPr/>
        </p:nvGrpSpPr>
        <p:grpSpPr>
          <a:xfrm>
            <a:off x="559817" y="1428745"/>
            <a:ext cx="8783192" cy="215444"/>
            <a:chOff x="559817" y="2136914"/>
            <a:chExt cx="8783192" cy="215444"/>
          </a:xfrm>
        </p:grpSpPr>
        <p:sp>
          <p:nvSpPr>
            <p:cNvPr id="3619" name="Google Shape;3619;p2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20" name="Google Shape;3620;p22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621" name="Google Shape;3621;p222"/>
          <p:cNvGrpSpPr/>
          <p:nvPr/>
        </p:nvGrpSpPr>
        <p:grpSpPr>
          <a:xfrm>
            <a:off x="450000" y="450000"/>
            <a:ext cx="9018000" cy="276999"/>
            <a:chOff x="450000" y="450000"/>
            <a:chExt cx="9018000" cy="276999"/>
          </a:xfrm>
        </p:grpSpPr>
        <p:sp>
          <p:nvSpPr>
            <p:cNvPr id="3622" name="Google Shape;3622;p22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23" name="Google Shape;3623;p22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624" name="Google Shape;3624;p222"/>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딕셔너리 객체에서 DataFrame 객체를 만들 수 있다.</a:t>
            </a:r>
            <a:endParaRPr/>
          </a:p>
        </p:txBody>
      </p:sp>
      <p:pic>
        <p:nvPicPr>
          <p:cNvPr id="3625" name="Google Shape;3625;p222"/>
          <p:cNvPicPr preferRelativeResize="0"/>
          <p:nvPr/>
        </p:nvPicPr>
        <p:blipFill rotWithShape="1">
          <a:blip r:embed="rId3">
            <a:alphaModFix/>
          </a:blip>
          <a:srcRect b="0" l="0" r="14280" t="0"/>
          <a:stretch/>
        </p:blipFill>
        <p:spPr>
          <a:xfrm>
            <a:off x="711201" y="2254316"/>
            <a:ext cx="8488683" cy="305551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223"/>
          <p:cNvSpPr/>
          <p:nvPr/>
        </p:nvSpPr>
        <p:spPr>
          <a:xfrm>
            <a:off x="558924" y="2860486"/>
            <a:ext cx="8782050" cy="2505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32" name="Google Shape;3632;p223"/>
          <p:cNvGrpSpPr/>
          <p:nvPr/>
        </p:nvGrpSpPr>
        <p:grpSpPr>
          <a:xfrm>
            <a:off x="559817" y="1428745"/>
            <a:ext cx="8783192" cy="215444"/>
            <a:chOff x="559817" y="2136914"/>
            <a:chExt cx="8783192" cy="215444"/>
          </a:xfrm>
        </p:grpSpPr>
        <p:sp>
          <p:nvSpPr>
            <p:cNvPr id="3633" name="Google Shape;3633;p2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34" name="Google Shape;3634;p22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635" name="Google Shape;3635;p223"/>
          <p:cNvGrpSpPr/>
          <p:nvPr/>
        </p:nvGrpSpPr>
        <p:grpSpPr>
          <a:xfrm>
            <a:off x="450000" y="450000"/>
            <a:ext cx="9018000" cy="276999"/>
            <a:chOff x="450000" y="450000"/>
            <a:chExt cx="9018000" cy="276999"/>
          </a:xfrm>
        </p:grpSpPr>
        <p:sp>
          <p:nvSpPr>
            <p:cNvPr id="3636" name="Google Shape;3636;p22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37" name="Google Shape;3637;p22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638" name="Google Shape;3638;p223"/>
          <p:cNvSpPr/>
          <p:nvPr/>
        </p:nvSpPr>
        <p:spPr>
          <a:xfrm>
            <a:off x="711201" y="1709676"/>
            <a:ext cx="8632824" cy="1150810"/>
          </a:xfrm>
          <a:prstGeom prst="rect">
            <a:avLst/>
          </a:prstGeom>
          <a:noFill/>
          <a:ln>
            <a:noFill/>
          </a:ln>
        </p:spPr>
        <p:txBody>
          <a:bodyPr anchorCtr="0" anchor="t" bIns="72000" lIns="0" spcFirstLastPara="1" rIns="144000" wrap="square" tIns="72000">
            <a:noAutofit/>
          </a:bodyPr>
          <a:lstStyle/>
          <a:p>
            <a:pPr indent="-342900" lvl="0" marL="342900" marR="0" rtl="0" algn="l">
              <a:spcBef>
                <a:spcPts val="0"/>
              </a:spcBef>
              <a:spcAft>
                <a:spcPts val="0"/>
              </a:spcAft>
              <a:buClr>
                <a:srgbClr val="193EB0"/>
              </a:buClr>
              <a:buSzPts val="1300"/>
              <a:buFont typeface="Arial"/>
              <a:buAutoNum type="arabicPeriod"/>
            </a:pPr>
            <a:r>
              <a:rPr lang="en-US" sz="1300">
                <a:solidFill>
                  <a:srgbClr val="262626"/>
                </a:solidFill>
                <a:latin typeface="Arial"/>
                <a:ea typeface="Arial"/>
                <a:cs typeface="Arial"/>
                <a:sym typeface="Arial"/>
              </a:rPr>
              <a:t>df.info()</a:t>
            </a:r>
            <a:endParaRPr/>
          </a:p>
          <a:p>
            <a:pPr indent="-342900" lvl="0" marL="342900" marR="0" rtl="0" algn="l">
              <a:spcBef>
                <a:spcPts val="800"/>
              </a:spcBef>
              <a:spcAft>
                <a:spcPts val="0"/>
              </a:spcAft>
              <a:buClr>
                <a:srgbClr val="193EB0"/>
              </a:buClr>
              <a:buSzPts val="1300"/>
              <a:buFont typeface="Arial"/>
              <a:buAutoNum type="arabicPeriod"/>
            </a:pPr>
            <a:r>
              <a:rPr lang="en-US" sz="1300">
                <a:solidFill>
                  <a:srgbClr val="262626"/>
                </a:solidFill>
                <a:latin typeface="Arial"/>
                <a:ea typeface="Arial"/>
                <a:cs typeface="Arial"/>
                <a:sym typeface="Arial"/>
              </a:rPr>
              <a:t>df.head()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This method prints information about a DataFrame including the index dtype and columns, non-null values and memory usage. help(df.info) 참조</a:t>
            </a:r>
            <a:endParaRPr sz="1300">
              <a:solidFill>
                <a:srgbClr val="262626"/>
              </a:solidFill>
              <a:latin typeface="Arial"/>
              <a:ea typeface="Arial"/>
              <a:cs typeface="Arial"/>
              <a:sym typeface="Arial"/>
            </a:endParaRPr>
          </a:p>
        </p:txBody>
      </p:sp>
      <p:pic>
        <p:nvPicPr>
          <p:cNvPr id="3639" name="Google Shape;3639;p223"/>
          <p:cNvPicPr preferRelativeResize="0"/>
          <p:nvPr/>
        </p:nvPicPr>
        <p:blipFill rotWithShape="1">
          <a:blip r:embed="rId3">
            <a:alphaModFix/>
          </a:blip>
          <a:srcRect b="0" l="0" r="14280" t="0"/>
          <a:stretch/>
        </p:blipFill>
        <p:spPr>
          <a:xfrm>
            <a:off x="711201" y="2996952"/>
            <a:ext cx="8488683" cy="226771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sp>
        <p:nvSpPr>
          <p:cNvPr id="3645" name="Google Shape;3645;p224"/>
          <p:cNvSpPr/>
          <p:nvPr/>
        </p:nvSpPr>
        <p:spPr>
          <a:xfrm>
            <a:off x="558924" y="1844824"/>
            <a:ext cx="8782050" cy="27954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46" name="Google Shape;3646;p224"/>
          <p:cNvGrpSpPr/>
          <p:nvPr/>
        </p:nvGrpSpPr>
        <p:grpSpPr>
          <a:xfrm>
            <a:off x="559817" y="1428745"/>
            <a:ext cx="8783192" cy="215444"/>
            <a:chOff x="559817" y="2136914"/>
            <a:chExt cx="8783192" cy="215444"/>
          </a:xfrm>
        </p:grpSpPr>
        <p:sp>
          <p:nvSpPr>
            <p:cNvPr id="3647" name="Google Shape;3647;p2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48" name="Google Shape;3648;p22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649" name="Google Shape;3649;p224"/>
          <p:cNvGrpSpPr/>
          <p:nvPr/>
        </p:nvGrpSpPr>
        <p:grpSpPr>
          <a:xfrm>
            <a:off x="450000" y="450000"/>
            <a:ext cx="9018000" cy="276999"/>
            <a:chOff x="450000" y="450000"/>
            <a:chExt cx="9018000" cy="276999"/>
          </a:xfrm>
        </p:grpSpPr>
        <p:sp>
          <p:nvSpPr>
            <p:cNvPr id="3650" name="Google Shape;3650;p22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51" name="Google Shape;3651;p22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652" name="Google Shape;3652;p224"/>
          <p:cNvGrpSpPr/>
          <p:nvPr/>
        </p:nvGrpSpPr>
        <p:grpSpPr>
          <a:xfrm>
            <a:off x="558924" y="4716518"/>
            <a:ext cx="8782050" cy="728706"/>
            <a:chOff x="557644" y="5085181"/>
            <a:chExt cx="8782050" cy="728706"/>
          </a:xfrm>
        </p:grpSpPr>
        <p:sp>
          <p:nvSpPr>
            <p:cNvPr id="3653" name="Google Shape;3653;p224"/>
            <p:cNvSpPr/>
            <p:nvPr/>
          </p:nvSpPr>
          <p:spPr>
            <a:xfrm>
              <a:off x="557644" y="5085181"/>
              <a:ext cx="8782050" cy="7287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54" name="Google Shape;3654;p22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55" name="Google Shape;3655;p22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a:t>
              </a:r>
              <a:endParaRPr b="1" sz="1300">
                <a:solidFill>
                  <a:srgbClr val="262626"/>
                </a:solidFill>
                <a:latin typeface="Arial"/>
                <a:ea typeface="Arial"/>
                <a:cs typeface="Arial"/>
                <a:sym typeface="Arial"/>
              </a:endParaRPr>
            </a:p>
          </p:txBody>
        </p:sp>
        <p:sp>
          <p:nvSpPr>
            <p:cNvPr id="3656" name="Google Shape;3656;p22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처음부터 5개의 데이터만 보여준다. 빠르게 데이터의 상태나 값을 보기 위해 사용한다.</a:t>
              </a:r>
              <a:endParaRPr/>
            </a:p>
          </p:txBody>
        </p:sp>
      </p:grpSp>
      <p:pic>
        <p:nvPicPr>
          <p:cNvPr id="3657" name="Google Shape;3657;p224"/>
          <p:cNvPicPr preferRelativeResize="0"/>
          <p:nvPr/>
        </p:nvPicPr>
        <p:blipFill rotWithShape="1">
          <a:blip r:embed="rId4">
            <a:alphaModFix/>
          </a:blip>
          <a:srcRect b="0" l="0" r="14327" t="0"/>
          <a:stretch/>
        </p:blipFill>
        <p:spPr>
          <a:xfrm>
            <a:off x="715843" y="1968990"/>
            <a:ext cx="8484041" cy="254013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2" name="Shape 3662"/>
        <p:cNvGrpSpPr/>
        <p:nvPr/>
      </p:nvGrpSpPr>
      <p:grpSpPr>
        <a:xfrm>
          <a:off x="0" y="0"/>
          <a:ext cx="0" cy="0"/>
          <a:chOff x="0" y="0"/>
          <a:chExt cx="0" cy="0"/>
        </a:xfrm>
      </p:grpSpPr>
      <p:sp>
        <p:nvSpPr>
          <p:cNvPr id="3663" name="Google Shape;3663;p225"/>
          <p:cNvSpPr/>
          <p:nvPr/>
        </p:nvSpPr>
        <p:spPr>
          <a:xfrm>
            <a:off x="558924" y="1844824"/>
            <a:ext cx="8782050" cy="27954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64" name="Google Shape;3664;p225"/>
          <p:cNvGrpSpPr/>
          <p:nvPr/>
        </p:nvGrpSpPr>
        <p:grpSpPr>
          <a:xfrm>
            <a:off x="559817" y="1428745"/>
            <a:ext cx="8783192" cy="215444"/>
            <a:chOff x="559817" y="2136914"/>
            <a:chExt cx="8783192" cy="215444"/>
          </a:xfrm>
        </p:grpSpPr>
        <p:sp>
          <p:nvSpPr>
            <p:cNvPr id="3665" name="Google Shape;3665;p2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66" name="Google Shape;3666;p22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667" name="Google Shape;3667;p225"/>
          <p:cNvGrpSpPr/>
          <p:nvPr/>
        </p:nvGrpSpPr>
        <p:grpSpPr>
          <a:xfrm>
            <a:off x="450000" y="450000"/>
            <a:ext cx="9018000" cy="276999"/>
            <a:chOff x="450000" y="450000"/>
            <a:chExt cx="9018000" cy="276999"/>
          </a:xfrm>
        </p:grpSpPr>
        <p:sp>
          <p:nvSpPr>
            <p:cNvPr id="3668" name="Google Shape;3668;p22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69" name="Google Shape;3669;p22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670" name="Google Shape;3670;p225"/>
          <p:cNvGrpSpPr/>
          <p:nvPr/>
        </p:nvGrpSpPr>
        <p:grpSpPr>
          <a:xfrm>
            <a:off x="558924" y="4716518"/>
            <a:ext cx="8782050" cy="728706"/>
            <a:chOff x="557644" y="5085181"/>
            <a:chExt cx="8782050" cy="728706"/>
          </a:xfrm>
        </p:grpSpPr>
        <p:sp>
          <p:nvSpPr>
            <p:cNvPr id="3671" name="Google Shape;3671;p225"/>
            <p:cNvSpPr/>
            <p:nvPr/>
          </p:nvSpPr>
          <p:spPr>
            <a:xfrm>
              <a:off x="557644" y="5085181"/>
              <a:ext cx="8782050" cy="7287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72" name="Google Shape;3672;p22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73" name="Google Shape;3673;p22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sp>
          <p:nvSpPr>
            <p:cNvPr id="3674" name="Google Shape;3674;p22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끝에서부터 5개의 데이터만 보여준다.</a:t>
              </a:r>
              <a:endParaRPr/>
            </a:p>
          </p:txBody>
        </p:sp>
      </p:grpSp>
      <p:pic>
        <p:nvPicPr>
          <p:cNvPr id="3675" name="Google Shape;3675;p225"/>
          <p:cNvPicPr preferRelativeResize="0"/>
          <p:nvPr/>
        </p:nvPicPr>
        <p:blipFill rotWithShape="1">
          <a:blip r:embed="rId4">
            <a:alphaModFix/>
          </a:blip>
          <a:srcRect b="0" l="0" r="14290" t="0"/>
          <a:stretch/>
        </p:blipFill>
        <p:spPr>
          <a:xfrm>
            <a:off x="712183" y="1987194"/>
            <a:ext cx="8487702" cy="251067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226"/>
          <p:cNvSpPr/>
          <p:nvPr/>
        </p:nvSpPr>
        <p:spPr>
          <a:xfrm>
            <a:off x="558924" y="1844824"/>
            <a:ext cx="8782050" cy="11521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82" name="Google Shape;3682;p226"/>
          <p:cNvGrpSpPr/>
          <p:nvPr/>
        </p:nvGrpSpPr>
        <p:grpSpPr>
          <a:xfrm>
            <a:off x="559817" y="1428745"/>
            <a:ext cx="8783192" cy="215444"/>
            <a:chOff x="559817" y="2136914"/>
            <a:chExt cx="8783192" cy="215444"/>
          </a:xfrm>
        </p:grpSpPr>
        <p:sp>
          <p:nvSpPr>
            <p:cNvPr id="3683" name="Google Shape;3683;p2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84" name="Google Shape;3684;p22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685" name="Google Shape;3685;p226"/>
          <p:cNvGrpSpPr/>
          <p:nvPr/>
        </p:nvGrpSpPr>
        <p:grpSpPr>
          <a:xfrm>
            <a:off x="450000" y="450000"/>
            <a:ext cx="9018000" cy="276999"/>
            <a:chOff x="450000" y="450000"/>
            <a:chExt cx="9018000" cy="276999"/>
          </a:xfrm>
        </p:grpSpPr>
        <p:sp>
          <p:nvSpPr>
            <p:cNvPr id="3686" name="Google Shape;3686;p22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687" name="Google Shape;3687;p22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688" name="Google Shape;3688;p226"/>
          <p:cNvGrpSpPr/>
          <p:nvPr/>
        </p:nvGrpSpPr>
        <p:grpSpPr>
          <a:xfrm>
            <a:off x="558924" y="3068960"/>
            <a:ext cx="8782050" cy="1041552"/>
            <a:chOff x="557644" y="5085181"/>
            <a:chExt cx="8782050" cy="1041552"/>
          </a:xfrm>
        </p:grpSpPr>
        <p:sp>
          <p:nvSpPr>
            <p:cNvPr id="3689" name="Google Shape;3689;p226"/>
            <p:cNvSpPr/>
            <p:nvPr/>
          </p:nvSpPr>
          <p:spPr>
            <a:xfrm>
              <a:off x="557644" y="5085181"/>
              <a:ext cx="8782050" cy="10415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90" name="Google Shape;3690;p22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91" name="Google Shape;3691;p22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sp>
          <p:nvSpPr>
            <p:cNvPr id="3692" name="Google Shape;3692;p226"/>
            <p:cNvSpPr txBox="1"/>
            <p:nvPr/>
          </p:nvSpPr>
          <p:spPr>
            <a:xfrm>
              <a:off x="1021818" y="5492086"/>
              <a:ext cx="8281200" cy="47730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칼럼명을 확인할 수 있다.</a:t>
              </a:r>
              <a:endParaRPr/>
            </a:p>
            <a:p>
              <a:pPr indent="-182563" lvl="0" marL="182563" marR="0" rtl="0" algn="l">
                <a:spcBef>
                  <a:spcPts val="600"/>
                </a:spcBef>
                <a:spcAft>
                  <a:spcPts val="0"/>
                </a:spcAft>
                <a:buClr>
                  <a:srgbClr val="FF0000"/>
                </a:buClr>
                <a:buSzPts val="1300"/>
                <a:buFont typeface="Arial"/>
                <a:buChar char="•"/>
              </a:pPr>
              <a:r>
                <a:rPr lang="en-US" sz="1300">
                  <a:solidFill>
                    <a:srgbClr val="FF0000"/>
                  </a:solidFill>
                  <a:latin typeface="Arial"/>
                  <a:ea typeface="Arial"/>
                  <a:cs typeface="Arial"/>
                  <a:sym typeface="Arial"/>
                </a:rPr>
                <a:t>iris_df.columns() #주의 : 메소드가 아니므로 ()를 입력해서는 안 된다.</a:t>
              </a:r>
              <a:endParaRPr>
                <a:solidFill>
                  <a:srgbClr val="FF0000"/>
                </a:solidFill>
              </a:endParaRPr>
            </a:p>
          </p:txBody>
        </p:sp>
      </p:grpSp>
      <p:pic>
        <p:nvPicPr>
          <p:cNvPr id="3693" name="Google Shape;3693;p226"/>
          <p:cNvPicPr preferRelativeResize="0"/>
          <p:nvPr/>
        </p:nvPicPr>
        <p:blipFill rotWithShape="1">
          <a:blip r:embed="rId4">
            <a:alphaModFix/>
          </a:blip>
          <a:srcRect b="0" l="0" r="14293" t="0"/>
          <a:stretch/>
        </p:blipFill>
        <p:spPr>
          <a:xfrm>
            <a:off x="712483" y="1988840"/>
            <a:ext cx="8487401" cy="86879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227"/>
          <p:cNvSpPr/>
          <p:nvPr/>
        </p:nvSpPr>
        <p:spPr>
          <a:xfrm>
            <a:off x="558924" y="1844824"/>
            <a:ext cx="8782050" cy="9404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00" name="Google Shape;3700;p227"/>
          <p:cNvGrpSpPr/>
          <p:nvPr/>
        </p:nvGrpSpPr>
        <p:grpSpPr>
          <a:xfrm>
            <a:off x="559817" y="1428745"/>
            <a:ext cx="8783192" cy="215444"/>
            <a:chOff x="559817" y="2136914"/>
            <a:chExt cx="8783192" cy="215444"/>
          </a:xfrm>
        </p:grpSpPr>
        <p:sp>
          <p:nvSpPr>
            <p:cNvPr id="3701" name="Google Shape;3701;p2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02" name="Google Shape;3702;p22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703" name="Google Shape;3703;p227"/>
          <p:cNvGrpSpPr/>
          <p:nvPr/>
        </p:nvGrpSpPr>
        <p:grpSpPr>
          <a:xfrm>
            <a:off x="450000" y="450000"/>
            <a:ext cx="9018000" cy="276999"/>
            <a:chOff x="450000" y="450000"/>
            <a:chExt cx="9018000" cy="276999"/>
          </a:xfrm>
        </p:grpSpPr>
        <p:sp>
          <p:nvSpPr>
            <p:cNvPr id="3704" name="Google Shape;3704;p22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05" name="Google Shape;3705;p22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706" name="Google Shape;3706;p227"/>
          <p:cNvGrpSpPr/>
          <p:nvPr/>
        </p:nvGrpSpPr>
        <p:grpSpPr>
          <a:xfrm>
            <a:off x="558924" y="2861562"/>
            <a:ext cx="8782050" cy="720080"/>
            <a:chOff x="557644" y="5085181"/>
            <a:chExt cx="8782050" cy="720080"/>
          </a:xfrm>
        </p:grpSpPr>
        <p:sp>
          <p:nvSpPr>
            <p:cNvPr id="3707" name="Google Shape;3707;p227"/>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708" name="Google Shape;3708;p22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709" name="Google Shape;3709;p22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a:t>
              </a:r>
              <a:endParaRPr b="1" sz="1300">
                <a:solidFill>
                  <a:srgbClr val="262626"/>
                </a:solidFill>
                <a:latin typeface="Arial"/>
                <a:ea typeface="Arial"/>
                <a:cs typeface="Arial"/>
                <a:sym typeface="Arial"/>
              </a:endParaRPr>
            </a:p>
          </p:txBody>
        </p:sp>
        <p:sp>
          <p:nvSpPr>
            <p:cNvPr id="3710" name="Google Shape;3710;p22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인덱스를 확인할 수 있다.</a:t>
              </a:r>
              <a:endParaRPr/>
            </a:p>
          </p:txBody>
        </p:sp>
      </p:grpSp>
      <p:pic>
        <p:nvPicPr>
          <p:cNvPr id="3711" name="Google Shape;3711;p227"/>
          <p:cNvPicPr preferRelativeResize="0"/>
          <p:nvPr/>
        </p:nvPicPr>
        <p:blipFill rotWithShape="1">
          <a:blip r:embed="rId4">
            <a:alphaModFix/>
          </a:blip>
          <a:srcRect b="0" l="0" r="14290" t="0"/>
          <a:stretch/>
        </p:blipFill>
        <p:spPr>
          <a:xfrm>
            <a:off x="712183" y="1992612"/>
            <a:ext cx="8487702" cy="6184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28"/>
          <p:cNvSpPr/>
          <p:nvPr/>
        </p:nvSpPr>
        <p:spPr>
          <a:xfrm>
            <a:off x="558924" y="2137121"/>
            <a:ext cx="8782050" cy="3338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18" name="Google Shape;3718;p228"/>
          <p:cNvGrpSpPr/>
          <p:nvPr/>
        </p:nvGrpSpPr>
        <p:grpSpPr>
          <a:xfrm>
            <a:off x="559817" y="1428745"/>
            <a:ext cx="8783192" cy="215444"/>
            <a:chOff x="559817" y="2136914"/>
            <a:chExt cx="8783192" cy="215444"/>
          </a:xfrm>
        </p:grpSpPr>
        <p:sp>
          <p:nvSpPr>
            <p:cNvPr id="3719" name="Google Shape;3719;p2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20" name="Google Shape;3720;p22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721" name="Google Shape;3721;p228"/>
          <p:cNvGrpSpPr/>
          <p:nvPr/>
        </p:nvGrpSpPr>
        <p:grpSpPr>
          <a:xfrm>
            <a:off x="450000" y="450000"/>
            <a:ext cx="9018000" cy="276999"/>
            <a:chOff x="450000" y="450000"/>
            <a:chExt cx="9018000" cy="276999"/>
          </a:xfrm>
        </p:grpSpPr>
        <p:sp>
          <p:nvSpPr>
            <p:cNvPr id="3722" name="Google Shape;3722;p22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23" name="Google Shape;3723;p22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724" name="Google Shape;3724;p228"/>
          <p:cNvGrpSpPr/>
          <p:nvPr/>
        </p:nvGrpSpPr>
        <p:grpSpPr>
          <a:xfrm>
            <a:off x="558924" y="5589240"/>
            <a:ext cx="8782050" cy="720080"/>
            <a:chOff x="557644" y="5085181"/>
            <a:chExt cx="8782050" cy="720080"/>
          </a:xfrm>
        </p:grpSpPr>
        <p:sp>
          <p:nvSpPr>
            <p:cNvPr id="3725" name="Google Shape;3725;p228"/>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726" name="Google Shape;3726;p22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727" name="Google Shape;3727;p22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a:t>
              </a:r>
              <a:endParaRPr b="1" sz="1300">
                <a:solidFill>
                  <a:srgbClr val="262626"/>
                </a:solidFill>
                <a:latin typeface="Arial"/>
                <a:ea typeface="Arial"/>
                <a:cs typeface="Arial"/>
                <a:sym typeface="Arial"/>
              </a:endParaRPr>
            </a:p>
          </p:txBody>
        </p:sp>
        <p:sp>
          <p:nvSpPr>
            <p:cNvPr id="3728" name="Google Shape;3728;p22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.에서 _로 바뀐 것을 확인할 수 있다.</a:t>
              </a:r>
              <a:endParaRPr/>
            </a:p>
          </p:txBody>
        </p:sp>
      </p:grpSp>
      <p:sp>
        <p:nvSpPr>
          <p:cNvPr id="3729" name="Google Shape;3729;p228"/>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아래처럼 컬럼의 이름을 변경할 수도 있다.</a:t>
            </a:r>
            <a:endParaRPr/>
          </a:p>
        </p:txBody>
      </p:sp>
      <p:pic>
        <p:nvPicPr>
          <p:cNvPr id="3730" name="Google Shape;3730;p228"/>
          <p:cNvPicPr preferRelativeResize="0"/>
          <p:nvPr/>
        </p:nvPicPr>
        <p:blipFill rotWithShape="1">
          <a:blip r:embed="rId4">
            <a:alphaModFix/>
          </a:blip>
          <a:srcRect b="0" l="0" r="14280" t="0"/>
          <a:stretch/>
        </p:blipFill>
        <p:spPr>
          <a:xfrm>
            <a:off x="711201" y="2248306"/>
            <a:ext cx="8488683" cy="3114420"/>
          </a:xfrm>
          <a:prstGeom prst="rect">
            <a:avLst/>
          </a:prstGeom>
          <a:noFill/>
          <a:ln cap="flat" cmpd="sng" w="9525">
            <a:solidFill>
              <a:srgbClr val="F2F2F2"/>
            </a:solidFill>
            <a:prstDash val="solid"/>
            <a:round/>
            <a:headEnd len="sm" w="sm" type="none"/>
            <a:tailEnd len="sm" w="sm" type="none"/>
          </a:ln>
        </p:spPr>
      </p:pic>
      <p:sp>
        <p:nvSpPr>
          <p:cNvPr id="3731" name="Google Shape;3731;p228"/>
          <p:cNvSpPr/>
          <p:nvPr/>
        </p:nvSpPr>
        <p:spPr>
          <a:xfrm>
            <a:off x="2151726" y="2743200"/>
            <a:ext cx="2880320" cy="17311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229"/>
          <p:cNvSpPr/>
          <p:nvPr/>
        </p:nvSpPr>
        <p:spPr>
          <a:xfrm>
            <a:off x="558924" y="2137121"/>
            <a:ext cx="8782050" cy="4100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38" name="Google Shape;3738;p229"/>
          <p:cNvGrpSpPr/>
          <p:nvPr/>
        </p:nvGrpSpPr>
        <p:grpSpPr>
          <a:xfrm>
            <a:off x="559817" y="1428745"/>
            <a:ext cx="8783192" cy="215444"/>
            <a:chOff x="559817" y="2136914"/>
            <a:chExt cx="8783192" cy="215444"/>
          </a:xfrm>
        </p:grpSpPr>
        <p:sp>
          <p:nvSpPr>
            <p:cNvPr id="3739" name="Google Shape;3739;p2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40" name="Google Shape;3740;p22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데이터프레임을 가져온 후 반드시 확인할 사항</a:t>
              </a:r>
              <a:endParaRPr sz="1400">
                <a:solidFill>
                  <a:srgbClr val="262626"/>
                </a:solidFill>
                <a:latin typeface="Arial"/>
                <a:ea typeface="Arial"/>
                <a:cs typeface="Arial"/>
                <a:sym typeface="Arial"/>
              </a:endParaRPr>
            </a:p>
          </p:txBody>
        </p:sp>
      </p:grpSp>
      <p:grpSp>
        <p:nvGrpSpPr>
          <p:cNvPr id="3741" name="Google Shape;3741;p229"/>
          <p:cNvGrpSpPr/>
          <p:nvPr/>
        </p:nvGrpSpPr>
        <p:grpSpPr>
          <a:xfrm>
            <a:off x="450000" y="450000"/>
            <a:ext cx="9018000" cy="276999"/>
            <a:chOff x="450000" y="450000"/>
            <a:chExt cx="9018000" cy="276999"/>
          </a:xfrm>
        </p:grpSpPr>
        <p:sp>
          <p:nvSpPr>
            <p:cNvPr id="3742" name="Google Shape;3742;p22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43" name="Google Shape;3743;p22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744" name="Google Shape;3744;p229"/>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데이터프레임에서도 인덱싱과 슬라이싱이 가능하다. 아래의 두 가지 방법 모두 사용 가능하다.</a:t>
            </a:r>
            <a:endParaRPr/>
          </a:p>
        </p:txBody>
      </p:sp>
      <p:pic>
        <p:nvPicPr>
          <p:cNvPr id="3745" name="Google Shape;3745;p229"/>
          <p:cNvPicPr preferRelativeResize="0"/>
          <p:nvPr/>
        </p:nvPicPr>
        <p:blipFill rotWithShape="1">
          <a:blip r:embed="rId3">
            <a:alphaModFix/>
          </a:blip>
          <a:srcRect b="0" l="0" r="14280" t="0"/>
          <a:stretch/>
        </p:blipFill>
        <p:spPr>
          <a:xfrm>
            <a:off x="711201" y="2296547"/>
            <a:ext cx="8488683" cy="380651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p230"/>
          <p:cNvSpPr/>
          <p:nvPr/>
        </p:nvSpPr>
        <p:spPr>
          <a:xfrm>
            <a:off x="558924" y="1700808"/>
            <a:ext cx="8782050" cy="46999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52" name="Google Shape;3752;p230"/>
          <p:cNvGrpSpPr/>
          <p:nvPr/>
        </p:nvGrpSpPr>
        <p:grpSpPr>
          <a:xfrm>
            <a:off x="559817" y="1428745"/>
            <a:ext cx="8783192" cy="215444"/>
            <a:chOff x="559817" y="2136914"/>
            <a:chExt cx="8783192" cy="215444"/>
          </a:xfrm>
        </p:grpSpPr>
        <p:sp>
          <p:nvSpPr>
            <p:cNvPr id="3753" name="Google Shape;3753;p2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54" name="Google Shape;3754;p23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여러 열은 2차원 형태로 해서 아래와 같이 해서 가져온다.</a:t>
              </a:r>
              <a:endParaRPr/>
            </a:p>
          </p:txBody>
        </p:sp>
      </p:grpSp>
      <p:grpSp>
        <p:nvGrpSpPr>
          <p:cNvPr id="3755" name="Google Shape;3755;p230"/>
          <p:cNvGrpSpPr/>
          <p:nvPr/>
        </p:nvGrpSpPr>
        <p:grpSpPr>
          <a:xfrm>
            <a:off x="450000" y="450000"/>
            <a:ext cx="9018000" cy="276999"/>
            <a:chOff x="450000" y="450000"/>
            <a:chExt cx="9018000" cy="276999"/>
          </a:xfrm>
        </p:grpSpPr>
        <p:sp>
          <p:nvSpPr>
            <p:cNvPr id="3756" name="Google Shape;3756;p23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57" name="Google Shape;3757;p23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758" name="Google Shape;3758;p230"/>
          <p:cNvPicPr preferRelativeResize="0"/>
          <p:nvPr/>
        </p:nvPicPr>
        <p:blipFill rotWithShape="1">
          <a:blip r:embed="rId3">
            <a:alphaModFix/>
          </a:blip>
          <a:srcRect b="0" l="0" r="9933" t="0"/>
          <a:stretch/>
        </p:blipFill>
        <p:spPr>
          <a:xfrm>
            <a:off x="712182" y="1790888"/>
            <a:ext cx="8487702" cy="453323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3" name="Shape 3763"/>
        <p:cNvGrpSpPr/>
        <p:nvPr/>
      </p:nvGrpSpPr>
      <p:grpSpPr>
        <a:xfrm>
          <a:off x="0" y="0"/>
          <a:ext cx="0" cy="0"/>
          <a:chOff x="0" y="0"/>
          <a:chExt cx="0" cy="0"/>
        </a:xfrm>
      </p:grpSpPr>
      <p:grpSp>
        <p:nvGrpSpPr>
          <p:cNvPr id="3764" name="Google Shape;3764;p231"/>
          <p:cNvGrpSpPr/>
          <p:nvPr/>
        </p:nvGrpSpPr>
        <p:grpSpPr>
          <a:xfrm>
            <a:off x="559817" y="1428745"/>
            <a:ext cx="8783192" cy="215444"/>
            <a:chOff x="559817" y="2136914"/>
            <a:chExt cx="8783192" cy="215444"/>
          </a:xfrm>
        </p:grpSpPr>
        <p:sp>
          <p:nvSpPr>
            <p:cNvPr id="3765" name="Google Shape;3765;p2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66" name="Google Shape;3766;p23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767" name="Google Shape;3767;p231"/>
          <p:cNvGrpSpPr/>
          <p:nvPr/>
        </p:nvGrpSpPr>
        <p:grpSpPr>
          <a:xfrm>
            <a:off x="450000" y="450000"/>
            <a:ext cx="9018000" cy="276999"/>
            <a:chOff x="450000" y="450000"/>
            <a:chExt cx="9018000" cy="276999"/>
          </a:xfrm>
        </p:grpSpPr>
        <p:sp>
          <p:nvSpPr>
            <p:cNvPr id="3768" name="Google Shape;3768;p23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69" name="Google Shape;3769;p23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770" name="Google Shape;3770;p231"/>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배열로도 데이터프레임을 만들 수 있다. 아래의 표를 2차원 배열의 데이터프레임으로 만들어 보도록 하겠다.</a:t>
            </a:r>
            <a:endParaRPr/>
          </a:p>
        </p:txBody>
      </p:sp>
      <p:graphicFrame>
        <p:nvGraphicFramePr>
          <p:cNvPr id="3771" name="Google Shape;3771;p231"/>
          <p:cNvGraphicFramePr/>
          <p:nvPr/>
        </p:nvGraphicFramePr>
        <p:xfrm>
          <a:off x="1881367" y="2204864"/>
          <a:ext cx="3000000" cy="3000000"/>
        </p:xfrm>
        <a:graphic>
          <a:graphicData uri="http://schemas.openxmlformats.org/drawingml/2006/table">
            <a:tbl>
              <a:tblPr bandRow="1" firstRow="1">
                <a:noFill/>
                <a:tableStyleId>{B10AEBBE-A2A1-4DB3-8D53-79E97534AB81}</a:tableStyleId>
              </a:tblPr>
              <a:tblGrid>
                <a:gridCol w="1480625"/>
                <a:gridCol w="1480625"/>
                <a:gridCol w="1480625"/>
                <a:gridCol w="1480625"/>
              </a:tblGrid>
              <a:tr h="38405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Name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Sex</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School</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84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Tom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middle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4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Alice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elementary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grpSp>
        <p:nvGrpSpPr>
          <p:cNvPr id="826" name="Google Shape;826;p61"/>
          <p:cNvGrpSpPr/>
          <p:nvPr/>
        </p:nvGrpSpPr>
        <p:grpSpPr>
          <a:xfrm>
            <a:off x="450000" y="450000"/>
            <a:ext cx="9018000" cy="276999"/>
            <a:chOff x="450000" y="450000"/>
            <a:chExt cx="9018000" cy="276999"/>
          </a:xfrm>
        </p:grpSpPr>
        <p:sp>
          <p:nvSpPr>
            <p:cNvPr id="827" name="Google Shape;827;p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828" name="Google Shape;828;p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829" name="Google Shape;829;p61"/>
          <p:cNvGrpSpPr/>
          <p:nvPr/>
        </p:nvGrpSpPr>
        <p:grpSpPr>
          <a:xfrm>
            <a:off x="559817" y="1428745"/>
            <a:ext cx="8783192" cy="215444"/>
            <a:chOff x="559817" y="2136914"/>
            <a:chExt cx="8783192" cy="215444"/>
          </a:xfrm>
        </p:grpSpPr>
        <p:sp>
          <p:nvSpPr>
            <p:cNvPr id="830" name="Google Shape;830;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31" name="Google Shape;831;p6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사용이유 (3/3)</a:t>
              </a:r>
              <a:endParaRPr sz="1400">
                <a:solidFill>
                  <a:srgbClr val="262626"/>
                </a:solidFill>
                <a:latin typeface="Arial"/>
                <a:ea typeface="Arial"/>
                <a:cs typeface="Arial"/>
                <a:sym typeface="Arial"/>
              </a:endParaRPr>
            </a:p>
          </p:txBody>
        </p:sp>
      </p:grpSp>
      <p:sp>
        <p:nvSpPr>
          <p:cNvPr id="832" name="Google Shape;832;p61"/>
          <p:cNvSpPr/>
          <p:nvPr/>
        </p:nvSpPr>
        <p:spPr>
          <a:xfrm>
            <a:off x="702940" y="1700808"/>
            <a:ext cx="8632825"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사이킷런에서 NumPy 배열은 기본 데이터 구조이다. 즉 머신러닝을 위한 표준 입출력으로 NumPy 배열을 사용하여야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사이킷런은 파이썬 기계학습 라이브러리이다.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사이킷런은 NumPy 배열 형태의 데이터를 입력으로 받기 때문에 앞으로 사용할 데이터는 모두 NumPy 배열 형태로 변환되어야 한다.</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6" name="Shape 3776"/>
        <p:cNvGrpSpPr/>
        <p:nvPr/>
      </p:nvGrpSpPr>
      <p:grpSpPr>
        <a:xfrm>
          <a:off x="0" y="0"/>
          <a:ext cx="0" cy="0"/>
          <a:chOff x="0" y="0"/>
          <a:chExt cx="0" cy="0"/>
        </a:xfrm>
      </p:grpSpPr>
      <p:sp>
        <p:nvSpPr>
          <p:cNvPr id="3777" name="Google Shape;3777;p232"/>
          <p:cNvSpPr/>
          <p:nvPr/>
        </p:nvSpPr>
        <p:spPr>
          <a:xfrm>
            <a:off x="558924" y="3140968"/>
            <a:ext cx="8782050" cy="21815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78" name="Google Shape;3778;p232"/>
          <p:cNvGrpSpPr/>
          <p:nvPr/>
        </p:nvGrpSpPr>
        <p:grpSpPr>
          <a:xfrm>
            <a:off x="559817" y="1428745"/>
            <a:ext cx="8783192" cy="215444"/>
            <a:chOff x="559817" y="2136914"/>
            <a:chExt cx="8783192" cy="215444"/>
          </a:xfrm>
        </p:grpSpPr>
        <p:sp>
          <p:nvSpPr>
            <p:cNvPr id="3779" name="Google Shape;3779;p2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80" name="Google Shape;3780;p23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781" name="Google Shape;3781;p232"/>
          <p:cNvGrpSpPr/>
          <p:nvPr/>
        </p:nvGrpSpPr>
        <p:grpSpPr>
          <a:xfrm>
            <a:off x="450000" y="450000"/>
            <a:ext cx="9018000" cy="276999"/>
            <a:chOff x="450000" y="450000"/>
            <a:chExt cx="9018000" cy="276999"/>
          </a:xfrm>
        </p:grpSpPr>
        <p:sp>
          <p:nvSpPr>
            <p:cNvPr id="3782" name="Google Shape;3782;p23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83" name="Google Shape;3783;p23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784" name="Google Shape;3784;p232"/>
          <p:cNvSpPr/>
          <p:nvPr/>
        </p:nvSpPr>
        <p:spPr>
          <a:xfrm>
            <a:off x="711201" y="2694341"/>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위처럼 데이터를 넣을 경우 칼럼명이 인식이 안 되므로, 직접 columns를 설정하고 데이터프레임을 만들어야 한다.</a:t>
            </a:r>
            <a:endParaRPr/>
          </a:p>
        </p:txBody>
      </p:sp>
      <p:sp>
        <p:nvSpPr>
          <p:cNvPr id="3785" name="Google Shape;3785;p232"/>
          <p:cNvSpPr/>
          <p:nvPr/>
        </p:nvSpPr>
        <p:spPr>
          <a:xfrm>
            <a:off x="558924" y="1844824"/>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86" name="Google Shape;3786;p232"/>
          <p:cNvPicPr preferRelativeResize="0"/>
          <p:nvPr/>
        </p:nvPicPr>
        <p:blipFill rotWithShape="1">
          <a:blip r:embed="rId3">
            <a:alphaModFix/>
          </a:blip>
          <a:srcRect b="81889" l="0" r="8535" t="0"/>
          <a:stretch/>
        </p:blipFill>
        <p:spPr>
          <a:xfrm>
            <a:off x="711201" y="1977269"/>
            <a:ext cx="8488683" cy="472393"/>
          </a:xfrm>
          <a:prstGeom prst="rect">
            <a:avLst/>
          </a:prstGeom>
          <a:noFill/>
          <a:ln cap="flat" cmpd="sng" w="9525">
            <a:solidFill>
              <a:srgbClr val="F2F2F2"/>
            </a:solidFill>
            <a:prstDash val="solid"/>
            <a:round/>
            <a:headEnd len="sm" w="sm" type="none"/>
            <a:tailEnd len="sm" w="sm" type="none"/>
          </a:ln>
        </p:spPr>
      </p:pic>
      <p:pic>
        <p:nvPicPr>
          <p:cNvPr id="3787" name="Google Shape;3787;p232"/>
          <p:cNvPicPr preferRelativeResize="0"/>
          <p:nvPr/>
        </p:nvPicPr>
        <p:blipFill rotWithShape="1">
          <a:blip r:embed="rId3">
            <a:alphaModFix/>
          </a:blip>
          <a:srcRect b="0" l="0" r="14280" t="31049"/>
          <a:stretch/>
        </p:blipFill>
        <p:spPr>
          <a:xfrm>
            <a:off x="711201" y="3266963"/>
            <a:ext cx="8488683" cy="191900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2" name="Shape 3792"/>
        <p:cNvGrpSpPr/>
        <p:nvPr/>
      </p:nvGrpSpPr>
      <p:grpSpPr>
        <a:xfrm>
          <a:off x="0" y="0"/>
          <a:ext cx="0" cy="0"/>
          <a:chOff x="0" y="0"/>
          <a:chExt cx="0" cy="0"/>
        </a:xfrm>
      </p:grpSpPr>
      <p:grpSp>
        <p:nvGrpSpPr>
          <p:cNvPr id="3793" name="Google Shape;3793;p233"/>
          <p:cNvGrpSpPr/>
          <p:nvPr/>
        </p:nvGrpSpPr>
        <p:grpSpPr>
          <a:xfrm>
            <a:off x="559817" y="1428745"/>
            <a:ext cx="8783192" cy="215444"/>
            <a:chOff x="559817" y="2136914"/>
            <a:chExt cx="8783192" cy="215444"/>
          </a:xfrm>
        </p:grpSpPr>
        <p:sp>
          <p:nvSpPr>
            <p:cNvPr id="3794" name="Google Shape;3794;p2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95" name="Google Shape;3795;p23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796" name="Google Shape;3796;p233"/>
          <p:cNvGrpSpPr/>
          <p:nvPr/>
        </p:nvGrpSpPr>
        <p:grpSpPr>
          <a:xfrm>
            <a:off x="450000" y="450000"/>
            <a:ext cx="9018000" cy="276999"/>
            <a:chOff x="450000" y="450000"/>
            <a:chExt cx="9018000" cy="276999"/>
          </a:xfrm>
        </p:grpSpPr>
        <p:sp>
          <p:nvSpPr>
            <p:cNvPr id="3797" name="Google Shape;3797;p23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798" name="Google Shape;3798;p23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799" name="Google Shape;3799;p233"/>
          <p:cNvSpPr/>
          <p:nvPr/>
        </p:nvSpPr>
        <p:spPr>
          <a:xfrm>
            <a:off x="558924" y="1844824"/>
            <a:ext cx="8782050" cy="20497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0" name="Google Shape;3800;p233"/>
          <p:cNvPicPr preferRelativeResize="0"/>
          <p:nvPr/>
        </p:nvPicPr>
        <p:blipFill rotWithShape="1">
          <a:blip r:embed="rId3">
            <a:alphaModFix/>
          </a:blip>
          <a:srcRect b="0" l="0" r="1634" t="0"/>
          <a:stretch/>
        </p:blipFill>
        <p:spPr>
          <a:xfrm>
            <a:off x="711201" y="1993518"/>
            <a:ext cx="8488683" cy="176374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5" name="Shape 3805"/>
        <p:cNvGrpSpPr/>
        <p:nvPr/>
      </p:nvGrpSpPr>
      <p:grpSpPr>
        <a:xfrm>
          <a:off x="0" y="0"/>
          <a:ext cx="0" cy="0"/>
          <a:chOff x="0" y="0"/>
          <a:chExt cx="0" cy="0"/>
        </a:xfrm>
      </p:grpSpPr>
      <p:grpSp>
        <p:nvGrpSpPr>
          <p:cNvPr id="3806" name="Google Shape;3806;p234"/>
          <p:cNvGrpSpPr/>
          <p:nvPr/>
        </p:nvGrpSpPr>
        <p:grpSpPr>
          <a:xfrm>
            <a:off x="559817" y="1428745"/>
            <a:ext cx="8783192" cy="215444"/>
            <a:chOff x="559817" y="2136914"/>
            <a:chExt cx="8783192" cy="215444"/>
          </a:xfrm>
        </p:grpSpPr>
        <p:sp>
          <p:nvSpPr>
            <p:cNvPr id="3807" name="Google Shape;3807;p2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08" name="Google Shape;3808;p23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09" name="Google Shape;3809;p234"/>
          <p:cNvGrpSpPr/>
          <p:nvPr/>
        </p:nvGrpSpPr>
        <p:grpSpPr>
          <a:xfrm>
            <a:off x="450000" y="450000"/>
            <a:ext cx="9018000" cy="276999"/>
            <a:chOff x="450000" y="450000"/>
            <a:chExt cx="9018000" cy="276999"/>
          </a:xfrm>
        </p:grpSpPr>
        <p:sp>
          <p:nvSpPr>
            <p:cNvPr id="3810" name="Google Shape;3810;p23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11" name="Google Shape;3811;p23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812" name="Google Shape;3812;p234"/>
          <p:cNvSpPr/>
          <p:nvPr/>
        </p:nvSpPr>
        <p:spPr>
          <a:xfrm>
            <a:off x="558924" y="3228621"/>
            <a:ext cx="8782050" cy="9171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3" name="Google Shape;3813;p234"/>
          <p:cNvSpPr/>
          <p:nvPr/>
        </p:nvSpPr>
        <p:spPr>
          <a:xfrm>
            <a:off x="711201" y="1709676"/>
            <a:ext cx="8632824" cy="1453457"/>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데이터프레임의 df의 행 인덱스와 열 이름 객체를 나타내는 df.index와 df.columns의 속성에 새로운 리스트를 할당하는 방식으로 행 인덱스와 열 이름을 변경할 수 있다.</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#행 인덱스 변경 : 데이터프레임객체.index=새로운 행 인덱스 리스트</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#열 이름 변경 : 데이터프레임객체.columns=새로운 열 이름 리스트</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현재 인덱스는 없다.</a:t>
            </a:r>
            <a:endParaRPr/>
          </a:p>
        </p:txBody>
      </p:sp>
      <p:pic>
        <p:nvPicPr>
          <p:cNvPr id="3814" name="Google Shape;3814;p234"/>
          <p:cNvPicPr preferRelativeResize="0"/>
          <p:nvPr/>
        </p:nvPicPr>
        <p:blipFill rotWithShape="1">
          <a:blip r:embed="rId3">
            <a:alphaModFix/>
          </a:blip>
          <a:srcRect b="0" l="0" r="14280" t="0"/>
          <a:stretch/>
        </p:blipFill>
        <p:spPr>
          <a:xfrm>
            <a:off x="711201" y="3356992"/>
            <a:ext cx="8488683" cy="6288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9" name="Shape 3819"/>
        <p:cNvGrpSpPr/>
        <p:nvPr/>
      </p:nvGrpSpPr>
      <p:grpSpPr>
        <a:xfrm>
          <a:off x="0" y="0"/>
          <a:ext cx="0" cy="0"/>
          <a:chOff x="0" y="0"/>
          <a:chExt cx="0" cy="0"/>
        </a:xfrm>
      </p:grpSpPr>
      <p:grpSp>
        <p:nvGrpSpPr>
          <p:cNvPr id="3820" name="Google Shape;3820;p235"/>
          <p:cNvGrpSpPr/>
          <p:nvPr/>
        </p:nvGrpSpPr>
        <p:grpSpPr>
          <a:xfrm>
            <a:off x="559817" y="1428745"/>
            <a:ext cx="8783192" cy="215444"/>
            <a:chOff x="559817" y="2136914"/>
            <a:chExt cx="8783192" cy="215444"/>
          </a:xfrm>
        </p:grpSpPr>
        <p:sp>
          <p:nvSpPr>
            <p:cNvPr id="3821" name="Google Shape;3821;p2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22" name="Google Shape;3822;p23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23" name="Google Shape;3823;p235"/>
          <p:cNvGrpSpPr/>
          <p:nvPr/>
        </p:nvGrpSpPr>
        <p:grpSpPr>
          <a:xfrm>
            <a:off x="450000" y="450000"/>
            <a:ext cx="9018000" cy="276999"/>
            <a:chOff x="450000" y="450000"/>
            <a:chExt cx="9018000" cy="276999"/>
          </a:xfrm>
        </p:grpSpPr>
        <p:sp>
          <p:nvSpPr>
            <p:cNvPr id="3824" name="Google Shape;3824;p23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25" name="Google Shape;3825;p23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826" name="Google Shape;3826;p235"/>
          <p:cNvSpPr/>
          <p:nvPr/>
        </p:nvSpPr>
        <p:spPr>
          <a:xfrm>
            <a:off x="558924" y="1844825"/>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27" name="Google Shape;3827;p235"/>
          <p:cNvPicPr preferRelativeResize="0"/>
          <p:nvPr/>
        </p:nvPicPr>
        <p:blipFill rotWithShape="1">
          <a:blip r:embed="rId3">
            <a:alphaModFix/>
          </a:blip>
          <a:srcRect b="0" l="0" r="14290" t="0"/>
          <a:stretch/>
        </p:blipFill>
        <p:spPr>
          <a:xfrm>
            <a:off x="712183" y="1988840"/>
            <a:ext cx="8487702" cy="26022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grpSp>
        <p:nvGrpSpPr>
          <p:cNvPr id="3833" name="Google Shape;3833;p236"/>
          <p:cNvGrpSpPr/>
          <p:nvPr/>
        </p:nvGrpSpPr>
        <p:grpSpPr>
          <a:xfrm>
            <a:off x="559817" y="1428745"/>
            <a:ext cx="8783192" cy="215444"/>
            <a:chOff x="559817" y="2136914"/>
            <a:chExt cx="8783192" cy="215444"/>
          </a:xfrm>
        </p:grpSpPr>
        <p:sp>
          <p:nvSpPr>
            <p:cNvPr id="3834" name="Google Shape;3834;p2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35" name="Google Shape;3835;p23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36" name="Google Shape;3836;p236"/>
          <p:cNvGrpSpPr/>
          <p:nvPr/>
        </p:nvGrpSpPr>
        <p:grpSpPr>
          <a:xfrm>
            <a:off x="450000" y="450000"/>
            <a:ext cx="9018000" cy="276999"/>
            <a:chOff x="450000" y="450000"/>
            <a:chExt cx="9018000" cy="276999"/>
          </a:xfrm>
        </p:grpSpPr>
        <p:sp>
          <p:nvSpPr>
            <p:cNvPr id="3837" name="Google Shape;3837;p23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38" name="Google Shape;3838;p23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839" name="Google Shape;3839;p236"/>
          <p:cNvSpPr/>
          <p:nvPr/>
        </p:nvSpPr>
        <p:spPr>
          <a:xfrm>
            <a:off x="558924" y="2132856"/>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0" name="Google Shape;3840;p236"/>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칼럼도 마찬가지로 변경할 수 있다.</a:t>
            </a:r>
            <a:endParaRPr/>
          </a:p>
        </p:txBody>
      </p:sp>
      <p:pic>
        <p:nvPicPr>
          <p:cNvPr id="3841" name="Google Shape;3841;p236"/>
          <p:cNvPicPr preferRelativeResize="0"/>
          <p:nvPr/>
        </p:nvPicPr>
        <p:blipFill rotWithShape="1">
          <a:blip r:embed="rId3">
            <a:alphaModFix/>
          </a:blip>
          <a:srcRect b="0" l="0" r="14280" t="0"/>
          <a:stretch/>
        </p:blipFill>
        <p:spPr>
          <a:xfrm>
            <a:off x="711201" y="2276872"/>
            <a:ext cx="8488683" cy="195165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237"/>
          <p:cNvGrpSpPr/>
          <p:nvPr/>
        </p:nvGrpSpPr>
        <p:grpSpPr>
          <a:xfrm>
            <a:off x="559817" y="1428745"/>
            <a:ext cx="8783192" cy="215444"/>
            <a:chOff x="559817" y="2136914"/>
            <a:chExt cx="8783192" cy="215444"/>
          </a:xfrm>
        </p:grpSpPr>
        <p:sp>
          <p:nvSpPr>
            <p:cNvPr id="3848" name="Google Shape;3848;p2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49" name="Google Shape;3849;p23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50" name="Google Shape;3850;p237"/>
          <p:cNvGrpSpPr/>
          <p:nvPr/>
        </p:nvGrpSpPr>
        <p:grpSpPr>
          <a:xfrm>
            <a:off x="450000" y="450000"/>
            <a:ext cx="9018000" cy="276999"/>
            <a:chOff x="450000" y="450000"/>
            <a:chExt cx="9018000" cy="276999"/>
          </a:xfrm>
        </p:grpSpPr>
        <p:sp>
          <p:nvSpPr>
            <p:cNvPr id="3851" name="Google Shape;3851;p23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52" name="Google Shape;3852;p23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853" name="Google Shape;3853;p237"/>
          <p:cNvSpPr/>
          <p:nvPr/>
        </p:nvSpPr>
        <p:spPr>
          <a:xfrm>
            <a:off x="711201" y="1709676"/>
            <a:ext cx="8632824"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데이터프레임에 rename 메소드를 이용하여 행 인덱스 또는 열 이름의 일부를 선택해서 바꿀 수도 있다. 단, 원본 객체를 직접 수정하는 것이 아니라 새로운 데이터프레임 객체를 반환하는 점에 유의하여야 한다. 원본 객체를 변경하려면 inplace=True 옵션을 사용한다.</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행 인덱스 변경 : 데이터프레임객체.rename(index={기존 인덱스:새 인덱스,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열 이름 변경 : 데이터프레임객체.rename(columns={기존 이름:새 이름,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238"/>
          <p:cNvSpPr/>
          <p:nvPr/>
        </p:nvSpPr>
        <p:spPr>
          <a:xfrm>
            <a:off x="558924" y="1772816"/>
            <a:ext cx="8782050" cy="3338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60" name="Google Shape;3860;p238"/>
          <p:cNvGrpSpPr/>
          <p:nvPr/>
        </p:nvGrpSpPr>
        <p:grpSpPr>
          <a:xfrm>
            <a:off x="559817" y="1428745"/>
            <a:ext cx="8783192" cy="215444"/>
            <a:chOff x="559817" y="2136914"/>
            <a:chExt cx="8783192" cy="215444"/>
          </a:xfrm>
        </p:grpSpPr>
        <p:sp>
          <p:nvSpPr>
            <p:cNvPr id="3861" name="Google Shape;3861;p2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62" name="Google Shape;3862;p23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63" name="Google Shape;3863;p238"/>
          <p:cNvGrpSpPr/>
          <p:nvPr/>
        </p:nvGrpSpPr>
        <p:grpSpPr>
          <a:xfrm>
            <a:off x="450000" y="450000"/>
            <a:ext cx="9018000" cy="276999"/>
            <a:chOff x="450000" y="450000"/>
            <a:chExt cx="9018000" cy="276999"/>
          </a:xfrm>
        </p:grpSpPr>
        <p:sp>
          <p:nvSpPr>
            <p:cNvPr id="3864" name="Google Shape;3864;p23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65" name="Google Shape;3865;p23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3866" name="Google Shape;3866;p238"/>
          <p:cNvGrpSpPr/>
          <p:nvPr/>
        </p:nvGrpSpPr>
        <p:grpSpPr>
          <a:xfrm>
            <a:off x="558924" y="5224935"/>
            <a:ext cx="8782050" cy="720080"/>
            <a:chOff x="557644" y="5085181"/>
            <a:chExt cx="8782050" cy="720080"/>
          </a:xfrm>
        </p:grpSpPr>
        <p:sp>
          <p:nvSpPr>
            <p:cNvPr id="3867" name="Google Shape;3867;p238"/>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868" name="Google Shape;3868;p23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869" name="Google Shape;3869;p23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29</a:t>
              </a:r>
              <a:endParaRPr b="1" sz="1300">
                <a:solidFill>
                  <a:srgbClr val="262626"/>
                </a:solidFill>
                <a:latin typeface="Arial"/>
                <a:ea typeface="Arial"/>
                <a:cs typeface="Arial"/>
                <a:sym typeface="Arial"/>
              </a:endParaRPr>
            </a:p>
          </p:txBody>
        </p:sp>
        <p:sp>
          <p:nvSpPr>
            <p:cNvPr id="3870" name="Google Shape;3870;p23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다시 보니 바뀌어 있지 않았다. inplace=True 옵션을 사용해 보도록 하겠다.</a:t>
              </a:r>
              <a:endParaRPr/>
            </a:p>
          </p:txBody>
        </p:sp>
      </p:grpSp>
      <p:pic>
        <p:nvPicPr>
          <p:cNvPr id="3871" name="Google Shape;3871;p238"/>
          <p:cNvPicPr preferRelativeResize="0"/>
          <p:nvPr/>
        </p:nvPicPr>
        <p:blipFill rotWithShape="1">
          <a:blip r:embed="rId4">
            <a:alphaModFix/>
          </a:blip>
          <a:srcRect b="0" l="0" r="14290" t="0"/>
          <a:stretch/>
        </p:blipFill>
        <p:spPr>
          <a:xfrm>
            <a:off x="712183" y="1898295"/>
            <a:ext cx="8487702" cy="304313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239"/>
          <p:cNvSpPr/>
          <p:nvPr/>
        </p:nvSpPr>
        <p:spPr>
          <a:xfrm>
            <a:off x="558924" y="1772817"/>
            <a:ext cx="8782050" cy="2232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78" name="Google Shape;3878;p239"/>
          <p:cNvGrpSpPr/>
          <p:nvPr/>
        </p:nvGrpSpPr>
        <p:grpSpPr>
          <a:xfrm>
            <a:off x="559817" y="1428745"/>
            <a:ext cx="8783192" cy="215444"/>
            <a:chOff x="559817" y="2136914"/>
            <a:chExt cx="8783192" cy="215444"/>
          </a:xfrm>
        </p:grpSpPr>
        <p:sp>
          <p:nvSpPr>
            <p:cNvPr id="3879" name="Google Shape;3879;p2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80" name="Google Shape;3880;p23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81" name="Google Shape;3881;p239"/>
          <p:cNvGrpSpPr/>
          <p:nvPr/>
        </p:nvGrpSpPr>
        <p:grpSpPr>
          <a:xfrm>
            <a:off x="450000" y="450000"/>
            <a:ext cx="9018000" cy="276999"/>
            <a:chOff x="450000" y="450000"/>
            <a:chExt cx="9018000" cy="276999"/>
          </a:xfrm>
        </p:grpSpPr>
        <p:sp>
          <p:nvSpPr>
            <p:cNvPr id="3882" name="Google Shape;3882;p23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83" name="Google Shape;3883;p23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884" name="Google Shape;3884;p239"/>
          <p:cNvPicPr preferRelativeResize="0"/>
          <p:nvPr/>
        </p:nvPicPr>
        <p:blipFill rotWithShape="1">
          <a:blip r:embed="rId3">
            <a:alphaModFix/>
          </a:blip>
          <a:srcRect b="0" l="0" r="14290" t="0"/>
          <a:stretch/>
        </p:blipFill>
        <p:spPr>
          <a:xfrm>
            <a:off x="712183" y="1916832"/>
            <a:ext cx="8487702" cy="198056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9" name="Shape 3889"/>
        <p:cNvGrpSpPr/>
        <p:nvPr/>
      </p:nvGrpSpPr>
      <p:grpSpPr>
        <a:xfrm>
          <a:off x="0" y="0"/>
          <a:ext cx="0" cy="0"/>
          <a:chOff x="0" y="0"/>
          <a:chExt cx="0" cy="0"/>
        </a:xfrm>
      </p:grpSpPr>
      <p:sp>
        <p:nvSpPr>
          <p:cNvPr id="3890" name="Google Shape;3890;p240"/>
          <p:cNvSpPr/>
          <p:nvPr/>
        </p:nvSpPr>
        <p:spPr>
          <a:xfrm>
            <a:off x="558924" y="2708921"/>
            <a:ext cx="8782050" cy="2232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91" name="Google Shape;3891;p240"/>
          <p:cNvGrpSpPr/>
          <p:nvPr/>
        </p:nvGrpSpPr>
        <p:grpSpPr>
          <a:xfrm>
            <a:off x="559817" y="1428745"/>
            <a:ext cx="8783192" cy="215444"/>
            <a:chOff x="559817" y="2136914"/>
            <a:chExt cx="8783192" cy="215444"/>
          </a:xfrm>
        </p:grpSpPr>
        <p:sp>
          <p:nvSpPr>
            <p:cNvPr id="3892" name="Google Shape;3892;p2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93" name="Google Shape;3893;p24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894" name="Google Shape;3894;p240"/>
          <p:cNvGrpSpPr/>
          <p:nvPr/>
        </p:nvGrpSpPr>
        <p:grpSpPr>
          <a:xfrm>
            <a:off x="450000" y="450000"/>
            <a:ext cx="9018000" cy="276999"/>
            <a:chOff x="450000" y="450000"/>
            <a:chExt cx="9018000" cy="276999"/>
          </a:xfrm>
        </p:grpSpPr>
        <p:sp>
          <p:nvSpPr>
            <p:cNvPr id="3895" name="Google Shape;3895;p24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896" name="Google Shape;3896;p24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897" name="Google Shape;3897;p240"/>
          <p:cNvSpPr/>
          <p:nvPr/>
        </p:nvSpPr>
        <p:spPr>
          <a:xfrm>
            <a:off x="711201" y="1709676"/>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이제 inplace=True 옵션을 사용하지 않고자 할 때는 같은 이름의 새로운 객체에 재할당하는 방식도 있으나, 좀 번거롭다.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인덱스 'stu2'를 'student2'로 바꾸고자 하면 아래와 같이 한다.</a:t>
            </a:r>
            <a:endParaRPr/>
          </a:p>
        </p:txBody>
      </p:sp>
      <p:pic>
        <p:nvPicPr>
          <p:cNvPr id="3898" name="Google Shape;3898;p240"/>
          <p:cNvPicPr preferRelativeResize="0"/>
          <p:nvPr/>
        </p:nvPicPr>
        <p:blipFill rotWithShape="1">
          <a:blip r:embed="rId3">
            <a:alphaModFix/>
          </a:blip>
          <a:srcRect b="0" l="0" r="14280" t="0"/>
          <a:stretch/>
        </p:blipFill>
        <p:spPr>
          <a:xfrm>
            <a:off x="711201" y="2863675"/>
            <a:ext cx="8488683" cy="192273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sp>
        <p:nvSpPr>
          <p:cNvPr id="3904" name="Google Shape;3904;p241"/>
          <p:cNvSpPr/>
          <p:nvPr/>
        </p:nvSpPr>
        <p:spPr>
          <a:xfrm>
            <a:off x="558924" y="2423271"/>
            <a:ext cx="8782050" cy="2200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05" name="Google Shape;3905;p241"/>
          <p:cNvGrpSpPr/>
          <p:nvPr/>
        </p:nvGrpSpPr>
        <p:grpSpPr>
          <a:xfrm>
            <a:off x="559817" y="1428745"/>
            <a:ext cx="8783192" cy="215444"/>
            <a:chOff x="559817" y="2136914"/>
            <a:chExt cx="8783192" cy="215444"/>
          </a:xfrm>
        </p:grpSpPr>
        <p:sp>
          <p:nvSpPr>
            <p:cNvPr id="3906" name="Google Shape;3906;p2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07" name="Google Shape;3907;p24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pandas Series &amp; DataFrame 실습</a:t>
              </a:r>
              <a:endParaRPr sz="1400">
                <a:solidFill>
                  <a:srgbClr val="262626"/>
                </a:solidFill>
                <a:latin typeface="Arial"/>
                <a:ea typeface="Arial"/>
                <a:cs typeface="Arial"/>
                <a:sym typeface="Arial"/>
              </a:endParaRPr>
            </a:p>
          </p:txBody>
        </p:sp>
      </p:grpSp>
      <p:grpSp>
        <p:nvGrpSpPr>
          <p:cNvPr id="3908" name="Google Shape;3908;p241"/>
          <p:cNvGrpSpPr/>
          <p:nvPr/>
        </p:nvGrpSpPr>
        <p:grpSpPr>
          <a:xfrm>
            <a:off x="450000" y="450000"/>
            <a:ext cx="9018000" cy="276999"/>
            <a:chOff x="450000" y="450000"/>
            <a:chExt cx="9018000" cy="276999"/>
          </a:xfrm>
        </p:grpSpPr>
        <p:sp>
          <p:nvSpPr>
            <p:cNvPr id="3909" name="Google Shape;3909;p24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10" name="Google Shape;3910;p24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911" name="Google Shape;3911;p241"/>
          <p:cNvSpPr/>
          <p:nvPr/>
        </p:nvSpPr>
        <p:spPr>
          <a:xfrm>
            <a:off x="711201" y="1709676"/>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칼럼명도 같은 방식으로 할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'student_name‘을 'stu_name'으로 바꾸고자 할 때 아래와 같은 두 가지 방식을 사용할 수 있다.</a:t>
            </a:r>
            <a:endParaRPr/>
          </a:p>
        </p:txBody>
      </p:sp>
      <p:pic>
        <p:nvPicPr>
          <p:cNvPr id="3912" name="Google Shape;3912;p241"/>
          <p:cNvPicPr preferRelativeResize="0"/>
          <p:nvPr/>
        </p:nvPicPr>
        <p:blipFill rotWithShape="1">
          <a:blip r:embed="rId3">
            <a:alphaModFix/>
          </a:blip>
          <a:srcRect b="0" l="0" r="14280" t="0"/>
          <a:stretch/>
        </p:blipFill>
        <p:spPr>
          <a:xfrm>
            <a:off x="711201" y="2564904"/>
            <a:ext cx="8488683" cy="191551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p:nvPr/>
        </p:nvSpPr>
        <p:spPr>
          <a:xfrm>
            <a:off x="912070" y="3133792"/>
            <a:ext cx="86478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최적의 연산성능을 위한 NumPy 배열</a:t>
            </a:r>
            <a:endParaRPr b="0" i="0" sz="3200" u="none" cap="none" strike="noStrike">
              <a:solidFill>
                <a:srgbClr val="000000"/>
              </a:solidFill>
              <a:latin typeface="Arial"/>
              <a:ea typeface="Arial"/>
              <a:cs typeface="Arial"/>
              <a:sym typeface="Arial"/>
            </a:endParaRPr>
          </a:p>
        </p:txBody>
      </p:sp>
      <p:sp>
        <p:nvSpPr>
          <p:cNvPr id="283" name="Google Shape;283;p44"/>
          <p:cNvSpPr/>
          <p:nvPr/>
        </p:nvSpPr>
        <p:spPr>
          <a:xfrm>
            <a:off x="989683" y="2748696"/>
            <a:ext cx="5478000" cy="30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Unit 1. </a:t>
            </a:r>
            <a:endParaRPr b="0" i="0" sz="5398" u="none" cap="none" strike="noStrike">
              <a:solidFill>
                <a:srgbClr val="7F7F7F"/>
              </a:solidFill>
              <a:latin typeface="Arial"/>
              <a:ea typeface="Arial"/>
              <a:cs typeface="Arial"/>
              <a:sym typeface="Arial"/>
            </a:endParaRPr>
          </a:p>
        </p:txBody>
      </p:sp>
      <p:grpSp>
        <p:nvGrpSpPr>
          <p:cNvPr id="284" name="Google Shape;284;p44"/>
          <p:cNvGrpSpPr/>
          <p:nvPr/>
        </p:nvGrpSpPr>
        <p:grpSpPr>
          <a:xfrm>
            <a:off x="1051307" y="3923538"/>
            <a:ext cx="5700581" cy="1996877"/>
            <a:chOff x="1051307" y="4065033"/>
            <a:chExt cx="5700581" cy="1996877"/>
          </a:xfrm>
        </p:grpSpPr>
        <p:sp>
          <p:nvSpPr>
            <p:cNvPr id="285" name="Google Shape;285;p44"/>
            <p:cNvSpPr/>
            <p:nvPr/>
          </p:nvSpPr>
          <p:spPr>
            <a:xfrm>
              <a:off x="1234128" y="4066206"/>
              <a:ext cx="5517600" cy="276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799">
                  <a:solidFill>
                    <a:schemeClr val="dk1"/>
                  </a:solidFill>
                </a:rPr>
                <a:t>1.1 NumPy 배열</a:t>
              </a:r>
              <a:endParaRPr b="1" sz="1799">
                <a:solidFill>
                  <a:schemeClr val="dk1"/>
                </a:solidFill>
              </a:endParaRPr>
            </a:p>
          </p:txBody>
        </p:sp>
        <p:sp>
          <p:nvSpPr>
            <p:cNvPr id="286" name="Google Shape;286;p44"/>
            <p:cNvSpPr/>
            <p:nvPr/>
          </p:nvSpPr>
          <p:spPr>
            <a:xfrm>
              <a:off x="1051307" y="40650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87" name="Google Shape;287;p44"/>
            <p:cNvSpPr/>
            <p:nvPr/>
          </p:nvSpPr>
          <p:spPr>
            <a:xfrm>
              <a:off x="1234128" y="4495903"/>
              <a:ext cx="5517600" cy="276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BFBFBF"/>
                  </a:solidFill>
                  <a:latin typeface="Arial"/>
                  <a:ea typeface="Arial"/>
                  <a:cs typeface="Arial"/>
                  <a:sym typeface="Arial"/>
                </a:rPr>
                <a:t>1.2 NumPy 배열 기본</a:t>
              </a:r>
              <a:endParaRPr sz="1799">
                <a:solidFill>
                  <a:srgbClr val="BFBFBF"/>
                </a:solidFill>
                <a:latin typeface="Arial"/>
                <a:ea typeface="Arial"/>
                <a:cs typeface="Arial"/>
                <a:sym typeface="Arial"/>
              </a:endParaRPr>
            </a:p>
          </p:txBody>
        </p:sp>
        <p:sp>
          <p:nvSpPr>
            <p:cNvPr id="288" name="Google Shape;288;p44"/>
            <p:cNvSpPr/>
            <p:nvPr/>
          </p:nvSpPr>
          <p:spPr>
            <a:xfrm>
              <a:off x="1051307" y="4494729"/>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89" name="Google Shape;289;p44"/>
            <p:cNvGrpSpPr/>
            <p:nvPr/>
          </p:nvGrpSpPr>
          <p:grpSpPr>
            <a:xfrm>
              <a:off x="1051319" y="4924528"/>
              <a:ext cx="5700569" cy="277990"/>
              <a:chOff x="571500" y="5165783"/>
              <a:chExt cx="5702280" cy="278073"/>
            </a:xfrm>
          </p:grpSpPr>
          <p:sp>
            <p:nvSpPr>
              <p:cNvPr id="290" name="Google Shape;290;p44"/>
              <p:cNvSpPr/>
              <p:nvPr/>
            </p:nvSpPr>
            <p:spPr>
              <a:xfrm>
                <a:off x="754380" y="5166956"/>
                <a:ext cx="55194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1.3 NumPy 배열 연산</a:t>
                </a:r>
                <a:endParaRPr b="0" i="0" sz="1799" u="none" cap="none" strike="noStrike">
                  <a:solidFill>
                    <a:srgbClr val="A5A5A5"/>
                  </a:solidFill>
                  <a:latin typeface="Arial"/>
                  <a:ea typeface="Arial"/>
                  <a:cs typeface="Arial"/>
                  <a:sym typeface="Arial"/>
                </a:endParaRPr>
              </a:p>
            </p:txBody>
          </p:sp>
          <p:sp>
            <p:nvSpPr>
              <p:cNvPr id="291" name="Google Shape;291;p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292" name="Google Shape;292;p44"/>
            <p:cNvGrpSpPr/>
            <p:nvPr/>
          </p:nvGrpSpPr>
          <p:grpSpPr>
            <a:xfrm>
              <a:off x="1051319" y="5354224"/>
              <a:ext cx="5700569" cy="277990"/>
              <a:chOff x="571500" y="5165783"/>
              <a:chExt cx="5702280" cy="278073"/>
            </a:xfrm>
          </p:grpSpPr>
          <p:sp>
            <p:nvSpPr>
              <p:cNvPr id="293" name="Google Shape;293;p44"/>
              <p:cNvSpPr/>
              <p:nvPr/>
            </p:nvSpPr>
            <p:spPr>
              <a:xfrm>
                <a:off x="754380" y="5166956"/>
                <a:ext cx="55194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1.4 NumPy 인덱싱과 슬라이싱</a:t>
                </a:r>
                <a:endParaRPr b="0" i="0" sz="1799" u="none" cap="none" strike="noStrike">
                  <a:solidFill>
                    <a:srgbClr val="A5A5A5"/>
                  </a:solidFill>
                  <a:latin typeface="Arial"/>
                  <a:ea typeface="Arial"/>
                  <a:cs typeface="Arial"/>
                  <a:sym typeface="Arial"/>
                </a:endParaRPr>
              </a:p>
            </p:txBody>
          </p:sp>
          <p:sp>
            <p:nvSpPr>
              <p:cNvPr id="294" name="Google Shape;294;p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295" name="Google Shape;295;p44"/>
            <p:cNvGrpSpPr/>
            <p:nvPr/>
          </p:nvGrpSpPr>
          <p:grpSpPr>
            <a:xfrm>
              <a:off x="1051319" y="5783920"/>
              <a:ext cx="5700569" cy="277990"/>
              <a:chOff x="571500" y="5165783"/>
              <a:chExt cx="5702280" cy="278073"/>
            </a:xfrm>
          </p:grpSpPr>
          <p:sp>
            <p:nvSpPr>
              <p:cNvPr id="296" name="Google Shape;296;p44"/>
              <p:cNvSpPr/>
              <p:nvPr/>
            </p:nvSpPr>
            <p:spPr>
              <a:xfrm>
                <a:off x="754380" y="5166956"/>
                <a:ext cx="55194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1.5 배열 전치와 축 바꾸기</a:t>
                </a:r>
                <a:endParaRPr b="0" i="0" sz="1799" u="none" cap="none" strike="noStrike">
                  <a:solidFill>
                    <a:srgbClr val="A5A5A5"/>
                  </a:solidFill>
                  <a:latin typeface="Arial"/>
                  <a:ea typeface="Arial"/>
                  <a:cs typeface="Arial"/>
                  <a:sym typeface="Arial"/>
                </a:endParaRPr>
              </a:p>
            </p:txBody>
          </p:sp>
          <p:sp>
            <p:nvSpPr>
              <p:cNvPr id="297" name="Google Shape;297;p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2"/>
          <p:cNvSpPr/>
          <p:nvPr/>
        </p:nvSpPr>
        <p:spPr>
          <a:xfrm>
            <a:off x="912070" y="3133792"/>
            <a:ext cx="8647854"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최적의 연산성능을 위한 NumPy 배열</a:t>
            </a:r>
            <a:endParaRPr b="0" i="0" sz="3200" u="none" cap="none" strike="noStrike">
              <a:solidFill>
                <a:srgbClr val="000000"/>
              </a:solidFill>
              <a:latin typeface="Arial"/>
              <a:ea typeface="Arial"/>
              <a:cs typeface="Arial"/>
              <a:sym typeface="Arial"/>
            </a:endParaRPr>
          </a:p>
        </p:txBody>
      </p:sp>
      <p:sp>
        <p:nvSpPr>
          <p:cNvPr id="839" name="Google Shape;839;p62"/>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Unit 1. </a:t>
            </a:r>
            <a:endParaRPr b="0" i="0" sz="5398" u="none" cap="none" strike="noStrike">
              <a:solidFill>
                <a:srgbClr val="7F7F7F"/>
              </a:solidFill>
              <a:latin typeface="Arial"/>
              <a:ea typeface="Arial"/>
              <a:cs typeface="Arial"/>
              <a:sym typeface="Arial"/>
            </a:endParaRPr>
          </a:p>
        </p:txBody>
      </p:sp>
      <p:grpSp>
        <p:nvGrpSpPr>
          <p:cNvPr id="840" name="Google Shape;840;p62"/>
          <p:cNvGrpSpPr/>
          <p:nvPr/>
        </p:nvGrpSpPr>
        <p:grpSpPr>
          <a:xfrm>
            <a:off x="1051307" y="3923538"/>
            <a:ext cx="5700472" cy="1996867"/>
            <a:chOff x="1051307" y="4065033"/>
            <a:chExt cx="5700472" cy="1996867"/>
          </a:xfrm>
        </p:grpSpPr>
        <p:sp>
          <p:nvSpPr>
            <p:cNvPr id="841" name="Google Shape;841;p62"/>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NumPy 배열</a:t>
              </a:r>
              <a:endParaRPr sz="1799">
                <a:solidFill>
                  <a:srgbClr val="A5A5A5"/>
                </a:solidFill>
                <a:latin typeface="Arial"/>
                <a:ea typeface="Arial"/>
                <a:cs typeface="Arial"/>
                <a:sym typeface="Arial"/>
              </a:endParaRPr>
            </a:p>
          </p:txBody>
        </p:sp>
        <p:sp>
          <p:nvSpPr>
            <p:cNvPr id="842" name="Google Shape;842;p62"/>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43" name="Google Shape;843;p62"/>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NumPy 배열 기본</a:t>
              </a:r>
              <a:endParaRPr sz="1799">
                <a:solidFill>
                  <a:srgbClr val="3F3F3F"/>
                </a:solidFill>
                <a:latin typeface="Arial"/>
                <a:ea typeface="Arial"/>
                <a:cs typeface="Arial"/>
                <a:sym typeface="Arial"/>
              </a:endParaRPr>
            </a:p>
          </p:txBody>
        </p:sp>
        <p:sp>
          <p:nvSpPr>
            <p:cNvPr id="844" name="Google Shape;844;p62"/>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845" name="Google Shape;845;p62"/>
            <p:cNvGrpSpPr/>
            <p:nvPr/>
          </p:nvGrpSpPr>
          <p:grpSpPr>
            <a:xfrm>
              <a:off x="1051307" y="4924425"/>
              <a:ext cx="5700472" cy="278083"/>
              <a:chOff x="571500" y="5165783"/>
              <a:chExt cx="5702300" cy="278172"/>
            </a:xfrm>
          </p:grpSpPr>
          <p:sp>
            <p:nvSpPr>
              <p:cNvPr id="846" name="Google Shape;846;p62"/>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1.3 NumPy 배열 연산</a:t>
                </a:r>
                <a:endParaRPr b="0" i="0" sz="1799" u="none" cap="none" strike="noStrike">
                  <a:solidFill>
                    <a:srgbClr val="A5A5A5"/>
                  </a:solidFill>
                  <a:latin typeface="Arial"/>
                  <a:ea typeface="Arial"/>
                  <a:cs typeface="Arial"/>
                  <a:sym typeface="Arial"/>
                </a:endParaRPr>
              </a:p>
            </p:txBody>
          </p:sp>
          <p:sp>
            <p:nvSpPr>
              <p:cNvPr id="847" name="Google Shape;847;p6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848" name="Google Shape;848;p62"/>
            <p:cNvGrpSpPr/>
            <p:nvPr/>
          </p:nvGrpSpPr>
          <p:grpSpPr>
            <a:xfrm>
              <a:off x="1051307" y="5354121"/>
              <a:ext cx="5700472" cy="278083"/>
              <a:chOff x="571500" y="5165783"/>
              <a:chExt cx="5702300" cy="278172"/>
            </a:xfrm>
          </p:grpSpPr>
          <p:sp>
            <p:nvSpPr>
              <p:cNvPr id="849" name="Google Shape;849;p62"/>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1.4 NumPy 인덱싱과 슬라이싱</a:t>
                </a:r>
                <a:endParaRPr b="0" i="0" sz="1799" u="none" cap="none" strike="noStrike">
                  <a:solidFill>
                    <a:srgbClr val="A5A5A5"/>
                  </a:solidFill>
                  <a:latin typeface="Arial"/>
                  <a:ea typeface="Arial"/>
                  <a:cs typeface="Arial"/>
                  <a:sym typeface="Arial"/>
                </a:endParaRPr>
              </a:p>
            </p:txBody>
          </p:sp>
          <p:sp>
            <p:nvSpPr>
              <p:cNvPr id="850" name="Google Shape;850;p6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851" name="Google Shape;851;p62"/>
            <p:cNvGrpSpPr/>
            <p:nvPr/>
          </p:nvGrpSpPr>
          <p:grpSpPr>
            <a:xfrm>
              <a:off x="1051307" y="5783817"/>
              <a:ext cx="5700472" cy="278083"/>
              <a:chOff x="571500" y="5165783"/>
              <a:chExt cx="5702300" cy="278172"/>
            </a:xfrm>
          </p:grpSpPr>
          <p:sp>
            <p:nvSpPr>
              <p:cNvPr id="852" name="Google Shape;852;p62"/>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1.5 배열 전치와 축 바꾸기</a:t>
                </a:r>
                <a:endParaRPr b="0" i="0" sz="1799" u="none" cap="none" strike="noStrike">
                  <a:solidFill>
                    <a:srgbClr val="A5A5A5"/>
                  </a:solidFill>
                  <a:latin typeface="Arial"/>
                  <a:ea typeface="Arial"/>
                  <a:cs typeface="Arial"/>
                  <a:sym typeface="Arial"/>
                </a:endParaRPr>
              </a:p>
            </p:txBody>
          </p:sp>
          <p:sp>
            <p:nvSpPr>
              <p:cNvPr id="853" name="Google Shape;853;p6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242"/>
          <p:cNvSpPr/>
          <p:nvPr/>
        </p:nvSpPr>
        <p:spPr>
          <a:xfrm>
            <a:off x="558924" y="3140968"/>
            <a:ext cx="8782050" cy="18121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19" name="Google Shape;3919;p242"/>
          <p:cNvGrpSpPr/>
          <p:nvPr/>
        </p:nvGrpSpPr>
        <p:grpSpPr>
          <a:xfrm>
            <a:off x="559817" y="1428745"/>
            <a:ext cx="8783192" cy="215444"/>
            <a:chOff x="559817" y="2136914"/>
            <a:chExt cx="8783192" cy="215444"/>
          </a:xfrm>
        </p:grpSpPr>
        <p:sp>
          <p:nvSpPr>
            <p:cNvPr id="3920" name="Google Shape;3920;p2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21" name="Google Shape;3921;p24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3922" name="Google Shape;3922;p242"/>
          <p:cNvGrpSpPr/>
          <p:nvPr/>
        </p:nvGrpSpPr>
        <p:grpSpPr>
          <a:xfrm>
            <a:off x="450000" y="450000"/>
            <a:ext cx="9018000" cy="276999"/>
            <a:chOff x="450000" y="450000"/>
            <a:chExt cx="9018000" cy="276999"/>
          </a:xfrm>
        </p:grpSpPr>
        <p:sp>
          <p:nvSpPr>
            <p:cNvPr id="3923" name="Google Shape;3923;p24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24" name="Google Shape;3924;p24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925" name="Google Shape;3925;p242"/>
          <p:cNvSpPr/>
          <p:nvPr/>
        </p:nvSpPr>
        <p:spPr>
          <a:xfrm>
            <a:off x="711201" y="1709676"/>
            <a:ext cx="8632824"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데이터프레임의 행 또는 열을 삭제하고자 할 경우에는 drop() 메소드가 있다. 행을 삭제할 때는 축(axis) 옵션으로 axis=0을 입력하거나, 별도로 입력하지 않는다. 반면, 축 옵션으로 axis=1을 입력하면 열을 삭제한다. 동시에 여러 개의 행 또는 열을 삭제하고자 하려면 리스트 형태로 입력한다.</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행 삭제 : 데이터프레임객체.drop(행 인덱스 또는 리스트, axis=0)</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열 삭제 : 데이터프레임객체.drop(열 이름 또는 리스트, axis=1)</a:t>
            </a:r>
            <a:endParaRPr/>
          </a:p>
        </p:txBody>
      </p:sp>
      <p:grpSp>
        <p:nvGrpSpPr>
          <p:cNvPr id="3926" name="Google Shape;3926;p242"/>
          <p:cNvGrpSpPr/>
          <p:nvPr/>
        </p:nvGrpSpPr>
        <p:grpSpPr>
          <a:xfrm>
            <a:off x="558924" y="5036171"/>
            <a:ext cx="8782050" cy="720080"/>
            <a:chOff x="557644" y="5085181"/>
            <a:chExt cx="8782050" cy="720080"/>
          </a:xfrm>
        </p:grpSpPr>
        <p:sp>
          <p:nvSpPr>
            <p:cNvPr id="3927" name="Google Shape;3927;p242"/>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28" name="Google Shape;3928;p24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929" name="Google Shape;3929;p24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36</a:t>
              </a:r>
              <a:endParaRPr b="1" sz="1300">
                <a:solidFill>
                  <a:srgbClr val="262626"/>
                </a:solidFill>
                <a:latin typeface="Arial"/>
                <a:ea typeface="Arial"/>
                <a:cs typeface="Arial"/>
                <a:sym typeface="Arial"/>
              </a:endParaRPr>
            </a:p>
          </p:txBody>
        </p:sp>
        <p:sp>
          <p:nvSpPr>
            <p:cNvPr id="3930" name="Google Shape;3930;p24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DataFrame() 함수로 데이터프레임 변환. 변수 df에 저장 </a:t>
              </a:r>
              <a:endParaRPr sz="1300">
                <a:solidFill>
                  <a:srgbClr val="262626"/>
                </a:solidFill>
                <a:latin typeface="Arial"/>
                <a:ea typeface="Arial"/>
                <a:cs typeface="Arial"/>
                <a:sym typeface="Arial"/>
              </a:endParaRPr>
            </a:p>
          </p:txBody>
        </p:sp>
      </p:grpSp>
      <p:pic>
        <p:nvPicPr>
          <p:cNvPr id="3931" name="Google Shape;3931;p242"/>
          <p:cNvPicPr preferRelativeResize="0"/>
          <p:nvPr/>
        </p:nvPicPr>
        <p:blipFill rotWithShape="1">
          <a:blip r:embed="rId4">
            <a:alphaModFix/>
          </a:blip>
          <a:srcRect b="0" l="0" r="14280" t="851"/>
          <a:stretch/>
        </p:blipFill>
        <p:spPr>
          <a:xfrm>
            <a:off x="711201" y="3273109"/>
            <a:ext cx="8488683" cy="152654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6" name="Shape 3936"/>
        <p:cNvGrpSpPr/>
        <p:nvPr/>
      </p:nvGrpSpPr>
      <p:grpSpPr>
        <a:xfrm>
          <a:off x="0" y="0"/>
          <a:ext cx="0" cy="0"/>
          <a:chOff x="0" y="0"/>
          <a:chExt cx="0" cy="0"/>
        </a:xfrm>
      </p:grpSpPr>
      <p:sp>
        <p:nvSpPr>
          <p:cNvPr id="3937" name="Google Shape;3937;p243"/>
          <p:cNvSpPr/>
          <p:nvPr/>
        </p:nvSpPr>
        <p:spPr>
          <a:xfrm>
            <a:off x="558924" y="2132856"/>
            <a:ext cx="8782050" cy="25306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38" name="Google Shape;3938;p243"/>
          <p:cNvGrpSpPr/>
          <p:nvPr/>
        </p:nvGrpSpPr>
        <p:grpSpPr>
          <a:xfrm>
            <a:off x="559817" y="1428745"/>
            <a:ext cx="8783192" cy="215444"/>
            <a:chOff x="559817" y="2136914"/>
            <a:chExt cx="8783192" cy="215444"/>
          </a:xfrm>
        </p:grpSpPr>
        <p:sp>
          <p:nvSpPr>
            <p:cNvPr id="3939" name="Google Shape;3939;p2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40" name="Google Shape;3940;p24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3941" name="Google Shape;3941;p243"/>
          <p:cNvGrpSpPr/>
          <p:nvPr/>
        </p:nvGrpSpPr>
        <p:grpSpPr>
          <a:xfrm>
            <a:off x="450000" y="450000"/>
            <a:ext cx="9018000" cy="276999"/>
            <a:chOff x="450000" y="450000"/>
            <a:chExt cx="9018000" cy="276999"/>
          </a:xfrm>
        </p:grpSpPr>
        <p:sp>
          <p:nvSpPr>
            <p:cNvPr id="3942" name="Google Shape;3942;p24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43" name="Google Shape;3943;p24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3944" name="Google Shape;3944;p243"/>
          <p:cNvSpPr/>
          <p:nvPr/>
        </p:nvSpPr>
        <p:spPr>
          <a:xfrm>
            <a:off x="711201" y="1709676"/>
            <a:ext cx="8632824" cy="3571985"/>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인덱스를 다음과 같이 하여 데이터프레임을 만들자.</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행을 삭제하기 전에 항상 원본을 복사해 놓는 습관을 들여야 한다. 왜냐하면 삭제 전의 데이터와 확인할 경우, 잘못 삭제한 경우 다시 원본에서 가져와야 하기 때문이다. 그래야만 데이터의 양이 많을 경우 시간도 절약할 수 있다.</a:t>
            </a:r>
            <a:endParaRPr/>
          </a:p>
        </p:txBody>
      </p:sp>
      <p:pic>
        <p:nvPicPr>
          <p:cNvPr id="3945" name="Google Shape;3945;p243"/>
          <p:cNvPicPr preferRelativeResize="0"/>
          <p:nvPr/>
        </p:nvPicPr>
        <p:blipFill rotWithShape="1">
          <a:blip r:embed="rId3">
            <a:alphaModFix/>
          </a:blip>
          <a:srcRect b="0" l="0" r="14280" t="0"/>
          <a:stretch/>
        </p:blipFill>
        <p:spPr>
          <a:xfrm>
            <a:off x="711201" y="2245591"/>
            <a:ext cx="8488683" cy="229138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sp>
        <p:nvSpPr>
          <p:cNvPr id="3951" name="Google Shape;3951;p244"/>
          <p:cNvSpPr/>
          <p:nvPr/>
        </p:nvSpPr>
        <p:spPr>
          <a:xfrm>
            <a:off x="558924" y="1772817"/>
            <a:ext cx="8782050" cy="9361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52" name="Google Shape;3952;p244"/>
          <p:cNvGrpSpPr/>
          <p:nvPr/>
        </p:nvGrpSpPr>
        <p:grpSpPr>
          <a:xfrm>
            <a:off x="559817" y="1428745"/>
            <a:ext cx="8783192" cy="215444"/>
            <a:chOff x="559817" y="2136914"/>
            <a:chExt cx="8783192" cy="215444"/>
          </a:xfrm>
        </p:grpSpPr>
        <p:sp>
          <p:nvSpPr>
            <p:cNvPr id="3953" name="Google Shape;3953;p2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54" name="Google Shape;3954;p24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3955" name="Google Shape;3955;p244"/>
          <p:cNvGrpSpPr/>
          <p:nvPr/>
        </p:nvGrpSpPr>
        <p:grpSpPr>
          <a:xfrm>
            <a:off x="450000" y="450000"/>
            <a:ext cx="9018000" cy="276999"/>
            <a:chOff x="450000" y="450000"/>
            <a:chExt cx="9018000" cy="276999"/>
          </a:xfrm>
        </p:grpSpPr>
        <p:sp>
          <p:nvSpPr>
            <p:cNvPr id="3956" name="Google Shape;3956;p24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57" name="Google Shape;3957;p24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958" name="Google Shape;3958;p244"/>
          <p:cNvPicPr preferRelativeResize="0"/>
          <p:nvPr/>
        </p:nvPicPr>
        <p:blipFill rotWithShape="1">
          <a:blip r:embed="rId3">
            <a:alphaModFix/>
          </a:blip>
          <a:srcRect b="59169" l="0" r="1634" t="0"/>
          <a:stretch/>
        </p:blipFill>
        <p:spPr>
          <a:xfrm>
            <a:off x="712183" y="1916832"/>
            <a:ext cx="8487701" cy="6480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3" name="Shape 3963"/>
        <p:cNvGrpSpPr/>
        <p:nvPr/>
      </p:nvGrpSpPr>
      <p:grpSpPr>
        <a:xfrm>
          <a:off x="0" y="0"/>
          <a:ext cx="0" cy="0"/>
          <a:chOff x="0" y="0"/>
          <a:chExt cx="0" cy="0"/>
        </a:xfrm>
      </p:grpSpPr>
      <p:sp>
        <p:nvSpPr>
          <p:cNvPr id="3964" name="Google Shape;3964;p245"/>
          <p:cNvSpPr/>
          <p:nvPr/>
        </p:nvSpPr>
        <p:spPr>
          <a:xfrm>
            <a:off x="558924" y="1772816"/>
            <a:ext cx="8782050" cy="36724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65" name="Google Shape;3965;p245"/>
          <p:cNvGrpSpPr/>
          <p:nvPr/>
        </p:nvGrpSpPr>
        <p:grpSpPr>
          <a:xfrm>
            <a:off x="559817" y="1428745"/>
            <a:ext cx="8783192" cy="215444"/>
            <a:chOff x="559817" y="2136914"/>
            <a:chExt cx="8783192" cy="215444"/>
          </a:xfrm>
        </p:grpSpPr>
        <p:sp>
          <p:nvSpPr>
            <p:cNvPr id="3966" name="Google Shape;3966;p2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67" name="Google Shape;3967;p24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3968" name="Google Shape;3968;p245"/>
          <p:cNvGrpSpPr/>
          <p:nvPr/>
        </p:nvGrpSpPr>
        <p:grpSpPr>
          <a:xfrm>
            <a:off x="450000" y="450000"/>
            <a:ext cx="9018000" cy="276999"/>
            <a:chOff x="450000" y="450000"/>
            <a:chExt cx="9018000" cy="276999"/>
          </a:xfrm>
        </p:grpSpPr>
        <p:sp>
          <p:nvSpPr>
            <p:cNvPr id="3969" name="Google Shape;3969;p2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70" name="Google Shape;3970;p2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971" name="Google Shape;3971;p245"/>
          <p:cNvPicPr preferRelativeResize="0"/>
          <p:nvPr/>
        </p:nvPicPr>
        <p:blipFill rotWithShape="1">
          <a:blip r:embed="rId3">
            <a:alphaModFix/>
          </a:blip>
          <a:srcRect b="0" l="0" r="14290" t="0"/>
          <a:stretch/>
        </p:blipFill>
        <p:spPr>
          <a:xfrm>
            <a:off x="712183" y="1921066"/>
            <a:ext cx="8487702" cy="3447918"/>
          </a:xfrm>
          <a:prstGeom prst="rect">
            <a:avLst/>
          </a:prstGeom>
          <a:noFill/>
          <a:ln cap="flat" cmpd="sng" w="9525">
            <a:solidFill>
              <a:srgbClr val="F2F2F2"/>
            </a:solidFill>
            <a:prstDash val="solid"/>
            <a:round/>
            <a:headEnd len="sm" w="sm" type="none"/>
            <a:tailEnd len="sm" w="sm" type="none"/>
          </a:ln>
        </p:spPr>
      </p:pic>
      <p:grpSp>
        <p:nvGrpSpPr>
          <p:cNvPr id="3972" name="Google Shape;3972;p245"/>
          <p:cNvGrpSpPr/>
          <p:nvPr/>
        </p:nvGrpSpPr>
        <p:grpSpPr>
          <a:xfrm>
            <a:off x="558924" y="5517232"/>
            <a:ext cx="8782050" cy="720080"/>
            <a:chOff x="557644" y="5085181"/>
            <a:chExt cx="8782050" cy="720080"/>
          </a:xfrm>
        </p:grpSpPr>
        <p:sp>
          <p:nvSpPr>
            <p:cNvPr id="3973" name="Google Shape;3973;p245"/>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74" name="Google Shape;3974;p245"/>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3975" name="Google Shape;3975;p24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43</a:t>
              </a:r>
              <a:endParaRPr b="1" sz="1300">
                <a:solidFill>
                  <a:srgbClr val="262626"/>
                </a:solidFill>
                <a:latin typeface="Arial"/>
                <a:ea typeface="Arial"/>
                <a:cs typeface="Arial"/>
                <a:sym typeface="Arial"/>
              </a:endParaRPr>
            </a:p>
          </p:txBody>
        </p:sp>
        <p:sp>
          <p:nvSpPr>
            <p:cNvPr id="3976" name="Google Shape;3976;p24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원본은 아직 잘 남아 있다.</a:t>
              </a:r>
              <a:endParaRPr/>
            </a:p>
          </p:txBody>
        </p:sp>
      </p:grpSp>
      <p:sp>
        <p:nvSpPr>
          <p:cNvPr id="3977" name="Google Shape;3977;p245"/>
          <p:cNvSpPr/>
          <p:nvPr/>
        </p:nvSpPr>
        <p:spPr>
          <a:xfrm>
            <a:off x="1783060" y="3645024"/>
            <a:ext cx="1798723" cy="14401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246"/>
          <p:cNvSpPr/>
          <p:nvPr/>
        </p:nvSpPr>
        <p:spPr>
          <a:xfrm>
            <a:off x="558924" y="1772817"/>
            <a:ext cx="8782050" cy="21602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84" name="Google Shape;3984;p246"/>
          <p:cNvGrpSpPr/>
          <p:nvPr/>
        </p:nvGrpSpPr>
        <p:grpSpPr>
          <a:xfrm>
            <a:off x="559817" y="1428745"/>
            <a:ext cx="8783192" cy="215444"/>
            <a:chOff x="559817" y="2136914"/>
            <a:chExt cx="8783192" cy="215444"/>
          </a:xfrm>
        </p:grpSpPr>
        <p:sp>
          <p:nvSpPr>
            <p:cNvPr id="3985" name="Google Shape;3985;p2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86" name="Google Shape;3986;p24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3987" name="Google Shape;3987;p246"/>
          <p:cNvGrpSpPr/>
          <p:nvPr/>
        </p:nvGrpSpPr>
        <p:grpSpPr>
          <a:xfrm>
            <a:off x="450000" y="450000"/>
            <a:ext cx="9018000" cy="276999"/>
            <a:chOff x="450000" y="450000"/>
            <a:chExt cx="9018000" cy="276999"/>
          </a:xfrm>
        </p:grpSpPr>
        <p:sp>
          <p:nvSpPr>
            <p:cNvPr id="3988" name="Google Shape;3988;p24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3989" name="Google Shape;3989;p24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3990" name="Google Shape;3990;p246"/>
          <p:cNvPicPr preferRelativeResize="0"/>
          <p:nvPr/>
        </p:nvPicPr>
        <p:blipFill rotWithShape="1">
          <a:blip r:embed="rId3">
            <a:alphaModFix/>
          </a:blip>
          <a:srcRect b="75789" l="0" r="1634" t="0"/>
          <a:stretch/>
        </p:blipFill>
        <p:spPr>
          <a:xfrm>
            <a:off x="712183" y="1916833"/>
            <a:ext cx="8487701" cy="648071"/>
          </a:xfrm>
          <a:prstGeom prst="rect">
            <a:avLst/>
          </a:prstGeom>
          <a:noFill/>
          <a:ln cap="flat" cmpd="sng" w="9525">
            <a:solidFill>
              <a:srgbClr val="F2F2F2"/>
            </a:solidFill>
            <a:prstDash val="solid"/>
            <a:round/>
            <a:headEnd len="sm" w="sm" type="none"/>
            <a:tailEnd len="sm" w="sm" type="none"/>
          </a:ln>
        </p:spPr>
      </p:pic>
      <p:pic>
        <p:nvPicPr>
          <p:cNvPr id="3991" name="Google Shape;3991;p246"/>
          <p:cNvPicPr preferRelativeResize="0"/>
          <p:nvPr/>
        </p:nvPicPr>
        <p:blipFill rotWithShape="1">
          <a:blip r:embed="rId3">
            <a:alphaModFix/>
          </a:blip>
          <a:srcRect b="0" l="0" r="1634" t="60434"/>
          <a:stretch/>
        </p:blipFill>
        <p:spPr>
          <a:xfrm>
            <a:off x="712183" y="2690007"/>
            <a:ext cx="8487701" cy="10591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247"/>
          <p:cNvSpPr/>
          <p:nvPr/>
        </p:nvSpPr>
        <p:spPr>
          <a:xfrm>
            <a:off x="558924" y="2149880"/>
            <a:ext cx="8782050" cy="25946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98" name="Google Shape;3998;p247"/>
          <p:cNvGrpSpPr/>
          <p:nvPr/>
        </p:nvGrpSpPr>
        <p:grpSpPr>
          <a:xfrm>
            <a:off x="559817" y="1428745"/>
            <a:ext cx="8783192" cy="215444"/>
            <a:chOff x="559817" y="2136914"/>
            <a:chExt cx="8783192" cy="215444"/>
          </a:xfrm>
        </p:grpSpPr>
        <p:sp>
          <p:nvSpPr>
            <p:cNvPr id="3999" name="Google Shape;3999;p2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00" name="Google Shape;4000;p24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01" name="Google Shape;4001;p247"/>
          <p:cNvGrpSpPr/>
          <p:nvPr/>
        </p:nvGrpSpPr>
        <p:grpSpPr>
          <a:xfrm>
            <a:off x="450000" y="450000"/>
            <a:ext cx="9018000" cy="276999"/>
            <a:chOff x="450000" y="450000"/>
            <a:chExt cx="9018000" cy="276999"/>
          </a:xfrm>
        </p:grpSpPr>
        <p:sp>
          <p:nvSpPr>
            <p:cNvPr id="4002" name="Google Shape;4002;p24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03" name="Google Shape;4003;p24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04" name="Google Shape;4004;p247"/>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 삭제도 마찬가지이다.</a:t>
            </a:r>
            <a:endParaRPr/>
          </a:p>
        </p:txBody>
      </p:sp>
      <p:grpSp>
        <p:nvGrpSpPr>
          <p:cNvPr id="4005" name="Google Shape;4005;p247"/>
          <p:cNvGrpSpPr/>
          <p:nvPr/>
        </p:nvGrpSpPr>
        <p:grpSpPr>
          <a:xfrm>
            <a:off x="558924" y="4826030"/>
            <a:ext cx="8782050" cy="720080"/>
            <a:chOff x="557644" y="5085181"/>
            <a:chExt cx="8782050" cy="720080"/>
          </a:xfrm>
        </p:grpSpPr>
        <p:sp>
          <p:nvSpPr>
            <p:cNvPr id="4006" name="Google Shape;4006;p247"/>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007" name="Google Shape;4007;p24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008" name="Google Shape;4008;p24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49</a:t>
              </a:r>
              <a:endParaRPr b="1" sz="1300">
                <a:solidFill>
                  <a:srgbClr val="262626"/>
                </a:solidFill>
                <a:latin typeface="Arial"/>
                <a:ea typeface="Arial"/>
                <a:cs typeface="Arial"/>
                <a:sym typeface="Arial"/>
              </a:endParaRPr>
            </a:p>
          </p:txBody>
        </p:sp>
        <p:sp>
          <p:nvSpPr>
            <p:cNvPr id="4009" name="Google Shape;4009;p24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df를 복제하여 변수 df4에 저장. df4의 1개 열(column)을 삭제</a:t>
              </a:r>
              <a:endParaRPr sz="1300">
                <a:solidFill>
                  <a:srgbClr val="262626"/>
                </a:solidFill>
                <a:latin typeface="Arial"/>
                <a:ea typeface="Arial"/>
                <a:cs typeface="Arial"/>
                <a:sym typeface="Arial"/>
              </a:endParaRPr>
            </a:p>
          </p:txBody>
        </p:sp>
      </p:grpSp>
      <p:pic>
        <p:nvPicPr>
          <p:cNvPr id="4010" name="Google Shape;4010;p247"/>
          <p:cNvPicPr preferRelativeResize="0"/>
          <p:nvPr/>
        </p:nvPicPr>
        <p:blipFill rotWithShape="1">
          <a:blip r:embed="rId4">
            <a:alphaModFix/>
          </a:blip>
          <a:srcRect b="0" l="0" r="14280" t="0"/>
          <a:stretch/>
        </p:blipFill>
        <p:spPr>
          <a:xfrm>
            <a:off x="711201" y="2296973"/>
            <a:ext cx="8488683" cy="228415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sp>
        <p:nvSpPr>
          <p:cNvPr id="4016" name="Google Shape;4016;p248"/>
          <p:cNvSpPr/>
          <p:nvPr/>
        </p:nvSpPr>
        <p:spPr>
          <a:xfrm>
            <a:off x="558924" y="214988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17" name="Google Shape;4017;p248"/>
          <p:cNvGrpSpPr/>
          <p:nvPr/>
        </p:nvGrpSpPr>
        <p:grpSpPr>
          <a:xfrm>
            <a:off x="559817" y="1428745"/>
            <a:ext cx="8783192" cy="215444"/>
            <a:chOff x="559817" y="2136914"/>
            <a:chExt cx="8783192" cy="215444"/>
          </a:xfrm>
        </p:grpSpPr>
        <p:sp>
          <p:nvSpPr>
            <p:cNvPr id="4018" name="Google Shape;4018;p2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19" name="Google Shape;4019;p24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20" name="Google Shape;4020;p248"/>
          <p:cNvGrpSpPr/>
          <p:nvPr/>
        </p:nvGrpSpPr>
        <p:grpSpPr>
          <a:xfrm>
            <a:off x="450000" y="450000"/>
            <a:ext cx="9018000" cy="276999"/>
            <a:chOff x="450000" y="450000"/>
            <a:chExt cx="9018000" cy="276999"/>
          </a:xfrm>
        </p:grpSpPr>
        <p:sp>
          <p:nvSpPr>
            <p:cNvPr id="4021" name="Google Shape;4021;p24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22" name="Google Shape;4022;p24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23" name="Google Shape;4023;p248"/>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 삭제도 마찬가지이다.</a:t>
            </a:r>
            <a:endParaRPr/>
          </a:p>
        </p:txBody>
      </p:sp>
      <p:pic>
        <p:nvPicPr>
          <p:cNvPr id="4024" name="Google Shape;4024;p248"/>
          <p:cNvPicPr preferRelativeResize="0"/>
          <p:nvPr/>
        </p:nvPicPr>
        <p:blipFill rotWithShape="1">
          <a:blip r:embed="rId3">
            <a:alphaModFix/>
          </a:blip>
          <a:srcRect b="90466" l="-1033" r="8252" t="0"/>
          <a:stretch/>
        </p:blipFill>
        <p:spPr>
          <a:xfrm>
            <a:off x="705607" y="2321067"/>
            <a:ext cx="8488683" cy="279520"/>
          </a:xfrm>
          <a:prstGeom prst="rect">
            <a:avLst/>
          </a:prstGeom>
          <a:noFill/>
          <a:ln cap="flat" cmpd="sng" w="9525">
            <a:solidFill>
              <a:srgbClr val="F2F2F2"/>
            </a:solidFill>
            <a:prstDash val="solid"/>
            <a:round/>
            <a:headEnd len="sm" w="sm" type="none"/>
            <a:tailEnd len="sm" w="sm" type="none"/>
          </a:ln>
        </p:spPr>
      </p:pic>
      <p:pic>
        <p:nvPicPr>
          <p:cNvPr id="4025" name="Google Shape;4025;p248"/>
          <p:cNvPicPr preferRelativeResize="0"/>
          <p:nvPr/>
        </p:nvPicPr>
        <p:blipFill rotWithShape="1">
          <a:blip r:embed="rId3">
            <a:alphaModFix/>
          </a:blip>
          <a:srcRect b="0" l="-1033" r="8252" t="44090"/>
          <a:stretch/>
        </p:blipFill>
        <p:spPr>
          <a:xfrm>
            <a:off x="705606" y="2695330"/>
            <a:ext cx="8488683" cy="163915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0" name="Shape 4030"/>
        <p:cNvGrpSpPr/>
        <p:nvPr/>
      </p:nvGrpSpPr>
      <p:grpSpPr>
        <a:xfrm>
          <a:off x="0" y="0"/>
          <a:ext cx="0" cy="0"/>
          <a:chOff x="0" y="0"/>
          <a:chExt cx="0" cy="0"/>
        </a:xfrm>
      </p:grpSpPr>
      <p:sp>
        <p:nvSpPr>
          <p:cNvPr id="4031" name="Google Shape;4031;p249"/>
          <p:cNvSpPr/>
          <p:nvPr/>
        </p:nvSpPr>
        <p:spPr>
          <a:xfrm>
            <a:off x="558924" y="2149880"/>
            <a:ext cx="8782050" cy="25752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32" name="Google Shape;4032;p249"/>
          <p:cNvGrpSpPr/>
          <p:nvPr/>
        </p:nvGrpSpPr>
        <p:grpSpPr>
          <a:xfrm>
            <a:off x="559817" y="1428745"/>
            <a:ext cx="8783192" cy="215444"/>
            <a:chOff x="559817" y="2136914"/>
            <a:chExt cx="8783192" cy="215444"/>
          </a:xfrm>
        </p:grpSpPr>
        <p:sp>
          <p:nvSpPr>
            <p:cNvPr id="4033" name="Google Shape;4033;p2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34" name="Google Shape;4034;p24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35" name="Google Shape;4035;p249"/>
          <p:cNvGrpSpPr/>
          <p:nvPr/>
        </p:nvGrpSpPr>
        <p:grpSpPr>
          <a:xfrm>
            <a:off x="450000" y="450000"/>
            <a:ext cx="9018000" cy="276999"/>
            <a:chOff x="450000" y="450000"/>
            <a:chExt cx="9018000" cy="276999"/>
          </a:xfrm>
        </p:grpSpPr>
        <p:sp>
          <p:nvSpPr>
            <p:cNvPr id="4036" name="Google Shape;4036;p2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37" name="Google Shape;4037;p2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38" name="Google Shape;4038;p249"/>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 삭제도 마찬가지이다.</a:t>
            </a:r>
            <a:endParaRPr/>
          </a:p>
        </p:txBody>
      </p:sp>
      <p:pic>
        <p:nvPicPr>
          <p:cNvPr id="4039" name="Google Shape;4039;p249"/>
          <p:cNvPicPr preferRelativeResize="0"/>
          <p:nvPr/>
        </p:nvPicPr>
        <p:blipFill rotWithShape="1">
          <a:blip r:embed="rId3">
            <a:alphaModFix/>
          </a:blip>
          <a:srcRect b="0" l="0" r="14280" t="0"/>
          <a:stretch/>
        </p:blipFill>
        <p:spPr>
          <a:xfrm>
            <a:off x="711201" y="2276872"/>
            <a:ext cx="8488683" cy="232029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4" name="Shape 4044"/>
        <p:cNvGrpSpPr/>
        <p:nvPr/>
      </p:nvGrpSpPr>
      <p:grpSpPr>
        <a:xfrm>
          <a:off x="0" y="0"/>
          <a:ext cx="0" cy="0"/>
          <a:chOff x="0" y="0"/>
          <a:chExt cx="0" cy="0"/>
        </a:xfrm>
      </p:grpSpPr>
      <p:sp>
        <p:nvSpPr>
          <p:cNvPr id="4045" name="Google Shape;4045;p250"/>
          <p:cNvSpPr/>
          <p:nvPr/>
        </p:nvSpPr>
        <p:spPr>
          <a:xfrm>
            <a:off x="558924" y="214988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46" name="Google Shape;4046;p250"/>
          <p:cNvGrpSpPr/>
          <p:nvPr/>
        </p:nvGrpSpPr>
        <p:grpSpPr>
          <a:xfrm>
            <a:off x="559817" y="1428745"/>
            <a:ext cx="8783192" cy="215444"/>
            <a:chOff x="559817" y="2136914"/>
            <a:chExt cx="8783192" cy="215444"/>
          </a:xfrm>
        </p:grpSpPr>
        <p:sp>
          <p:nvSpPr>
            <p:cNvPr id="4047" name="Google Shape;4047;p2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48" name="Google Shape;4048;p25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49" name="Google Shape;4049;p250"/>
          <p:cNvGrpSpPr/>
          <p:nvPr/>
        </p:nvGrpSpPr>
        <p:grpSpPr>
          <a:xfrm>
            <a:off x="450000" y="450000"/>
            <a:ext cx="9018000" cy="276999"/>
            <a:chOff x="450000" y="450000"/>
            <a:chExt cx="9018000" cy="276999"/>
          </a:xfrm>
        </p:grpSpPr>
        <p:sp>
          <p:nvSpPr>
            <p:cNvPr id="4050" name="Google Shape;4050;p2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51" name="Google Shape;4051;p2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52" name="Google Shape;4052;p250"/>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칼럼 삭제도 마찬가지이다.</a:t>
            </a:r>
            <a:endParaRPr/>
          </a:p>
        </p:txBody>
      </p:sp>
      <p:pic>
        <p:nvPicPr>
          <p:cNvPr id="4053" name="Google Shape;4053;p250"/>
          <p:cNvPicPr preferRelativeResize="0"/>
          <p:nvPr/>
        </p:nvPicPr>
        <p:blipFill rotWithShape="1">
          <a:blip r:embed="rId3">
            <a:alphaModFix/>
          </a:blip>
          <a:srcRect b="90285" l="0" r="1634" t="0"/>
          <a:stretch/>
        </p:blipFill>
        <p:spPr>
          <a:xfrm>
            <a:off x="713045" y="2287123"/>
            <a:ext cx="8486839" cy="277781"/>
          </a:xfrm>
          <a:prstGeom prst="rect">
            <a:avLst/>
          </a:prstGeom>
          <a:noFill/>
          <a:ln cap="flat" cmpd="sng" w="9525">
            <a:solidFill>
              <a:srgbClr val="F2F2F2"/>
            </a:solidFill>
            <a:prstDash val="solid"/>
            <a:round/>
            <a:headEnd len="sm" w="sm" type="none"/>
            <a:tailEnd len="sm" w="sm" type="none"/>
          </a:ln>
        </p:spPr>
      </p:pic>
      <p:pic>
        <p:nvPicPr>
          <p:cNvPr id="4054" name="Google Shape;4054;p250"/>
          <p:cNvPicPr preferRelativeResize="0"/>
          <p:nvPr/>
        </p:nvPicPr>
        <p:blipFill rotWithShape="1">
          <a:blip r:embed="rId3">
            <a:alphaModFix/>
          </a:blip>
          <a:srcRect b="0" l="0" r="1634" t="42813"/>
          <a:stretch/>
        </p:blipFill>
        <p:spPr>
          <a:xfrm>
            <a:off x="713045" y="2702147"/>
            <a:ext cx="8486839" cy="163504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9" name="Shape 4059"/>
        <p:cNvGrpSpPr/>
        <p:nvPr/>
      </p:nvGrpSpPr>
      <p:grpSpPr>
        <a:xfrm>
          <a:off x="0" y="0"/>
          <a:ext cx="0" cy="0"/>
          <a:chOff x="0" y="0"/>
          <a:chExt cx="0" cy="0"/>
        </a:xfrm>
      </p:grpSpPr>
      <p:sp>
        <p:nvSpPr>
          <p:cNvPr id="4060" name="Google Shape;4060;p251"/>
          <p:cNvSpPr/>
          <p:nvPr/>
        </p:nvSpPr>
        <p:spPr>
          <a:xfrm>
            <a:off x="558924" y="2149880"/>
            <a:ext cx="8782050" cy="2719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61" name="Google Shape;4061;p251"/>
          <p:cNvGrpSpPr/>
          <p:nvPr/>
        </p:nvGrpSpPr>
        <p:grpSpPr>
          <a:xfrm>
            <a:off x="559817" y="1428745"/>
            <a:ext cx="8783192" cy="215444"/>
            <a:chOff x="559817" y="2136914"/>
            <a:chExt cx="8783192" cy="215444"/>
          </a:xfrm>
        </p:grpSpPr>
        <p:sp>
          <p:nvSpPr>
            <p:cNvPr id="4062" name="Google Shape;4062;p2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63" name="Google Shape;4063;p25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64" name="Google Shape;4064;p251"/>
          <p:cNvGrpSpPr/>
          <p:nvPr/>
        </p:nvGrpSpPr>
        <p:grpSpPr>
          <a:xfrm>
            <a:off x="450000" y="450000"/>
            <a:ext cx="9018000" cy="276999"/>
            <a:chOff x="450000" y="450000"/>
            <a:chExt cx="9018000" cy="276999"/>
          </a:xfrm>
        </p:grpSpPr>
        <p:sp>
          <p:nvSpPr>
            <p:cNvPr id="4065" name="Google Shape;4065;p2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66" name="Google Shape;4066;p2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67" name="Google Shape;4067;p251"/>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 인덱스를 사용하여 행 1개를 선택</a:t>
            </a:r>
            <a:endParaRPr sz="1300">
              <a:solidFill>
                <a:srgbClr val="262626"/>
              </a:solidFill>
              <a:latin typeface="Arial"/>
              <a:ea typeface="Arial"/>
              <a:cs typeface="Arial"/>
              <a:sym typeface="Arial"/>
            </a:endParaRPr>
          </a:p>
        </p:txBody>
      </p:sp>
      <p:pic>
        <p:nvPicPr>
          <p:cNvPr id="4068" name="Google Shape;4068;p251"/>
          <p:cNvPicPr preferRelativeResize="0"/>
          <p:nvPr/>
        </p:nvPicPr>
        <p:blipFill rotWithShape="1">
          <a:blip r:embed="rId3">
            <a:alphaModFix/>
          </a:blip>
          <a:srcRect b="0" l="0" r="14280" t="0"/>
          <a:stretch/>
        </p:blipFill>
        <p:spPr>
          <a:xfrm>
            <a:off x="711201" y="2277295"/>
            <a:ext cx="8488683" cy="2435950"/>
          </a:xfrm>
          <a:prstGeom prst="rect">
            <a:avLst/>
          </a:prstGeom>
          <a:noFill/>
          <a:ln cap="flat" cmpd="sng" w="9525">
            <a:solidFill>
              <a:srgbClr val="F2F2F2"/>
            </a:solidFill>
            <a:prstDash val="solid"/>
            <a:round/>
            <a:headEnd len="sm" w="sm" type="none"/>
            <a:tailEnd len="sm" w="sm" type="none"/>
          </a:ln>
        </p:spPr>
      </p:pic>
      <p:grpSp>
        <p:nvGrpSpPr>
          <p:cNvPr id="4069" name="Google Shape;4069;p251"/>
          <p:cNvGrpSpPr/>
          <p:nvPr/>
        </p:nvGrpSpPr>
        <p:grpSpPr>
          <a:xfrm>
            <a:off x="558924" y="4941168"/>
            <a:ext cx="8782050" cy="1224136"/>
            <a:chOff x="557644" y="5085181"/>
            <a:chExt cx="8782050" cy="1224136"/>
          </a:xfrm>
        </p:grpSpPr>
        <p:sp>
          <p:nvSpPr>
            <p:cNvPr id="4070" name="Google Shape;4070;p251"/>
            <p:cNvSpPr/>
            <p:nvPr/>
          </p:nvSpPr>
          <p:spPr>
            <a:xfrm>
              <a:off x="557644" y="5085181"/>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071" name="Google Shape;4071;p251"/>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4072" name="Google Shape;4072;p25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57-1</a:t>
              </a:r>
              <a:endParaRPr b="1" sz="1300">
                <a:solidFill>
                  <a:srgbClr val="262626"/>
                </a:solidFill>
                <a:latin typeface="Arial"/>
                <a:ea typeface="Arial"/>
                <a:cs typeface="Arial"/>
                <a:sym typeface="Arial"/>
              </a:endParaRPr>
            </a:p>
          </p:txBody>
        </p:sp>
        <p:sp>
          <p:nvSpPr>
            <p:cNvPr id="4073" name="Google Shape;4073;p25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loc 인덱서 활용</a:t>
              </a:r>
              <a:endParaRPr sz="1300">
                <a:solidFill>
                  <a:srgbClr val="262626"/>
                </a:solidFill>
                <a:latin typeface="Arial"/>
                <a:ea typeface="Arial"/>
                <a:cs typeface="Arial"/>
                <a:sym typeface="Arial"/>
              </a:endParaRPr>
            </a:p>
          </p:txBody>
        </p:sp>
      </p:grpSp>
      <p:pic>
        <p:nvPicPr>
          <p:cNvPr descr="Byte - Free electronics icons" id="4074" name="Google Shape;4074;p251"/>
          <p:cNvPicPr preferRelativeResize="0"/>
          <p:nvPr/>
        </p:nvPicPr>
        <p:blipFill rotWithShape="1">
          <a:blip r:embed="rId4">
            <a:alphaModFix/>
          </a:blip>
          <a:srcRect b="-5938" l="13871" r="14480" t="-7084"/>
          <a:stretch/>
        </p:blipFill>
        <p:spPr>
          <a:xfrm>
            <a:off x="660211" y="5581079"/>
            <a:ext cx="295715" cy="236991"/>
          </a:xfrm>
          <a:prstGeom prst="rect">
            <a:avLst/>
          </a:prstGeom>
          <a:noFill/>
          <a:ln>
            <a:noFill/>
          </a:ln>
        </p:spPr>
      </p:pic>
      <p:sp>
        <p:nvSpPr>
          <p:cNvPr id="4075" name="Google Shape;4075;p251"/>
          <p:cNvSpPr txBox="1"/>
          <p:nvPr/>
        </p:nvSpPr>
        <p:spPr>
          <a:xfrm>
            <a:off x="918992" y="555834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57-2</a:t>
            </a:r>
            <a:endParaRPr b="1" sz="1300">
              <a:solidFill>
                <a:srgbClr val="262626"/>
              </a:solidFill>
              <a:latin typeface="Arial"/>
              <a:ea typeface="Arial"/>
              <a:cs typeface="Arial"/>
              <a:sym typeface="Arial"/>
            </a:endParaRPr>
          </a:p>
        </p:txBody>
      </p:sp>
      <p:sp>
        <p:nvSpPr>
          <p:cNvPr id="4076" name="Google Shape;4076;p251"/>
          <p:cNvSpPr txBox="1"/>
          <p:nvPr/>
        </p:nvSpPr>
        <p:spPr>
          <a:xfrm>
            <a:off x="1019632" y="589324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iloc 인덱서 활용</a:t>
            </a:r>
            <a:endParaRPr sz="1300">
              <a:solidFill>
                <a:srgbClr val="262626"/>
              </a:solidFill>
              <a:latin typeface="Arial"/>
              <a:ea typeface="Arial"/>
              <a:cs typeface="Arial"/>
              <a:sym typeface="Arial"/>
            </a:endParaRPr>
          </a:p>
        </p:txBody>
      </p:sp>
      <p:sp>
        <p:nvSpPr>
          <p:cNvPr id="4077" name="Google Shape;4077;p251"/>
          <p:cNvSpPr/>
          <p:nvPr/>
        </p:nvSpPr>
        <p:spPr>
          <a:xfrm>
            <a:off x="3799284" y="4270074"/>
            <a:ext cx="1584176" cy="3191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63"/>
          <p:cNvGrpSpPr/>
          <p:nvPr/>
        </p:nvGrpSpPr>
        <p:grpSpPr>
          <a:xfrm>
            <a:off x="450000" y="450000"/>
            <a:ext cx="9018000" cy="276999"/>
            <a:chOff x="450000" y="450000"/>
            <a:chExt cx="9018000" cy="276999"/>
          </a:xfrm>
        </p:grpSpPr>
        <p:sp>
          <p:nvSpPr>
            <p:cNvPr id="860" name="Google Shape;860;p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861" name="Google Shape;861;p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862" name="Google Shape;862;p63"/>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NumPy를 가져오는 방법</a:t>
            </a:r>
            <a:endParaRPr sz="2400">
              <a:solidFill>
                <a:srgbClr val="0C0C0C"/>
              </a:solidFill>
              <a:latin typeface="Arial"/>
              <a:ea typeface="Arial"/>
              <a:cs typeface="Arial"/>
              <a:sym typeface="Arial"/>
            </a:endParaRPr>
          </a:p>
        </p:txBody>
      </p:sp>
      <p:grpSp>
        <p:nvGrpSpPr>
          <p:cNvPr id="863" name="Google Shape;863;p63"/>
          <p:cNvGrpSpPr/>
          <p:nvPr/>
        </p:nvGrpSpPr>
        <p:grpSpPr>
          <a:xfrm>
            <a:off x="559817" y="1913751"/>
            <a:ext cx="8783192" cy="219686"/>
            <a:chOff x="559817" y="2148284"/>
            <a:chExt cx="8783192" cy="219686"/>
          </a:xfrm>
        </p:grpSpPr>
        <p:sp>
          <p:nvSpPr>
            <p:cNvPr id="864" name="Google Shape;864;p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65" name="Google Shape;865;p63"/>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라이브러리 import</a:t>
              </a:r>
              <a:endParaRPr/>
            </a:p>
          </p:txBody>
        </p:sp>
      </p:grpSp>
      <p:sp>
        <p:nvSpPr>
          <p:cNvPr id="866" name="Google Shape;866;p63"/>
          <p:cNvSpPr/>
          <p:nvPr/>
        </p:nvSpPr>
        <p:spPr>
          <a:xfrm>
            <a:off x="558396" y="3298896"/>
            <a:ext cx="8782050" cy="1354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7" name="Google Shape;867;p63"/>
          <p:cNvPicPr preferRelativeResize="0"/>
          <p:nvPr/>
        </p:nvPicPr>
        <p:blipFill rotWithShape="1">
          <a:blip r:embed="rId3">
            <a:alphaModFix/>
          </a:blip>
          <a:srcRect b="0" l="0" r="14290" t="0"/>
          <a:stretch/>
        </p:blipFill>
        <p:spPr>
          <a:xfrm>
            <a:off x="712183" y="3429000"/>
            <a:ext cx="8487702" cy="1101135"/>
          </a:xfrm>
          <a:prstGeom prst="rect">
            <a:avLst/>
          </a:prstGeom>
          <a:noFill/>
          <a:ln cap="flat" cmpd="sng" w="9525">
            <a:solidFill>
              <a:srgbClr val="F2F2F2"/>
            </a:solidFill>
            <a:prstDash val="solid"/>
            <a:round/>
            <a:headEnd len="sm" w="sm" type="none"/>
            <a:tailEnd len="sm" w="sm" type="none"/>
          </a:ln>
        </p:spPr>
      </p:pic>
      <p:grpSp>
        <p:nvGrpSpPr>
          <p:cNvPr id="868" name="Google Shape;868;p63"/>
          <p:cNvGrpSpPr/>
          <p:nvPr/>
        </p:nvGrpSpPr>
        <p:grpSpPr>
          <a:xfrm>
            <a:off x="557644" y="4730211"/>
            <a:ext cx="8782050" cy="1291076"/>
            <a:chOff x="568325" y="5114924"/>
            <a:chExt cx="8782050" cy="1334101"/>
          </a:xfrm>
        </p:grpSpPr>
        <p:sp>
          <p:nvSpPr>
            <p:cNvPr id="869" name="Google Shape;869;p63"/>
            <p:cNvSpPr/>
            <p:nvPr/>
          </p:nvSpPr>
          <p:spPr>
            <a:xfrm>
              <a:off x="568325" y="5114924"/>
              <a:ext cx="8782050" cy="13341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70" name="Google Shape;870;p63"/>
            <p:cNvGrpSpPr/>
            <p:nvPr/>
          </p:nvGrpSpPr>
          <p:grpSpPr>
            <a:xfrm>
              <a:off x="675835" y="5210921"/>
              <a:ext cx="2918106" cy="302131"/>
              <a:chOff x="732985" y="5582396"/>
              <a:chExt cx="2918106" cy="302131"/>
            </a:xfrm>
          </p:grpSpPr>
          <p:pic>
            <p:nvPicPr>
              <p:cNvPr descr="Byte - Free electronics icons" id="871" name="Google Shape;871;p6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872" name="Google Shape;872;p6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grpSp>
        <p:sp>
          <p:nvSpPr>
            <p:cNvPr id="873" name="Google Shape;873;p6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as는 alias의 약자로 약어 처리한다는 뜻이다.</a:t>
              </a:r>
              <a:endParaRPr sz="1300">
                <a:solidFill>
                  <a:srgbClr val="262626"/>
                </a:solidFill>
                <a:latin typeface="Arial"/>
                <a:ea typeface="Arial"/>
                <a:cs typeface="Arial"/>
                <a:sym typeface="Arial"/>
              </a:endParaRPr>
            </a:p>
          </p:txBody>
        </p:sp>
      </p:grpSp>
      <p:sp>
        <p:nvSpPr>
          <p:cNvPr id="874" name="Google Shape;874;p63"/>
          <p:cNvSpPr/>
          <p:nvPr/>
        </p:nvSpPr>
        <p:spPr>
          <a:xfrm>
            <a:off x="711201" y="2220797"/>
            <a:ext cx="8632824" cy="104821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코드의 더 나은 가독성을 위해 NumPy를 np로 줄인다. 이것은 코드로 작업하는 모든 사람이 쉽게 이해할 수 있도록 따라야 하는 누구나 따르도록 채택된 규칙이다.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파이썬에서 객체는 일반적으로 속성과 메소드를 가진다. 속성은 객체 내부에 저장되는 다른 파이썬 객체이고 메소드는 객체의 내부 데이터에 접근할 수 있는 함수를 말한다. np.attrribute_name의 형태로 접근할 수 있다.</a:t>
            </a:r>
            <a:endParaRPr/>
          </a:p>
        </p:txBody>
      </p:sp>
      <p:pic>
        <p:nvPicPr>
          <p:cNvPr descr="Byte - Free electronics icons" id="875" name="Google Shape;875;p63"/>
          <p:cNvPicPr preferRelativeResize="0"/>
          <p:nvPr/>
        </p:nvPicPr>
        <p:blipFill rotWithShape="1">
          <a:blip r:embed="rId4">
            <a:alphaModFix/>
          </a:blip>
          <a:srcRect b="-5938" l="13871" r="14480" t="-7084"/>
          <a:stretch/>
        </p:blipFill>
        <p:spPr>
          <a:xfrm>
            <a:off x="665154" y="5399175"/>
            <a:ext cx="295715" cy="236991"/>
          </a:xfrm>
          <a:prstGeom prst="rect">
            <a:avLst/>
          </a:prstGeom>
          <a:noFill/>
          <a:ln>
            <a:noFill/>
          </a:ln>
        </p:spPr>
      </p:pic>
      <p:sp>
        <p:nvSpPr>
          <p:cNvPr id="876" name="Google Shape;876;p63"/>
          <p:cNvSpPr txBox="1"/>
          <p:nvPr/>
        </p:nvSpPr>
        <p:spPr>
          <a:xfrm>
            <a:off x="923935" y="537644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sp>
        <p:nvSpPr>
          <p:cNvPr id="877" name="Google Shape;877;p63"/>
          <p:cNvSpPr txBox="1"/>
          <p:nvPr/>
        </p:nvSpPr>
        <p:spPr>
          <a:xfrm>
            <a:off x="1024575" y="571133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NumPy의 버전을 보려면 내장 속성인 __version__을 이용한다.</a:t>
            </a:r>
            <a:endParaRPr sz="1300">
              <a:solidFill>
                <a:srgbClr val="262626"/>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252"/>
          <p:cNvSpPr/>
          <p:nvPr/>
        </p:nvSpPr>
        <p:spPr>
          <a:xfrm>
            <a:off x="558924" y="2149880"/>
            <a:ext cx="8782050" cy="2503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84" name="Google Shape;4084;p252"/>
          <p:cNvGrpSpPr/>
          <p:nvPr/>
        </p:nvGrpSpPr>
        <p:grpSpPr>
          <a:xfrm>
            <a:off x="559817" y="1428745"/>
            <a:ext cx="8783192" cy="215444"/>
            <a:chOff x="559817" y="2136914"/>
            <a:chExt cx="8783192" cy="215444"/>
          </a:xfrm>
        </p:grpSpPr>
        <p:sp>
          <p:nvSpPr>
            <p:cNvPr id="4085" name="Google Shape;4085;p2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86" name="Google Shape;4086;p25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087" name="Google Shape;4087;p252"/>
          <p:cNvGrpSpPr/>
          <p:nvPr/>
        </p:nvGrpSpPr>
        <p:grpSpPr>
          <a:xfrm>
            <a:off x="450000" y="450000"/>
            <a:ext cx="9018000" cy="276999"/>
            <a:chOff x="450000" y="450000"/>
            <a:chExt cx="9018000" cy="276999"/>
          </a:xfrm>
        </p:grpSpPr>
        <p:sp>
          <p:nvSpPr>
            <p:cNvPr id="4088" name="Google Shape;4088;p2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089" name="Google Shape;4089;p2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090" name="Google Shape;4090;p252"/>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 인덱스를 사용하여 행 1개를 선택</a:t>
            </a:r>
            <a:endParaRPr sz="1300">
              <a:solidFill>
                <a:srgbClr val="262626"/>
              </a:solidFill>
              <a:latin typeface="Arial"/>
              <a:ea typeface="Arial"/>
              <a:cs typeface="Arial"/>
              <a:sym typeface="Arial"/>
            </a:endParaRPr>
          </a:p>
        </p:txBody>
      </p:sp>
      <p:pic>
        <p:nvPicPr>
          <p:cNvPr id="4091" name="Google Shape;4091;p252"/>
          <p:cNvPicPr preferRelativeResize="0"/>
          <p:nvPr/>
        </p:nvPicPr>
        <p:blipFill rotWithShape="1">
          <a:blip r:embed="rId3">
            <a:alphaModFix/>
          </a:blip>
          <a:srcRect b="0" l="0" r="14280" t="0"/>
          <a:stretch/>
        </p:blipFill>
        <p:spPr>
          <a:xfrm>
            <a:off x="711201" y="2309998"/>
            <a:ext cx="8488683" cy="21685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253"/>
          <p:cNvSpPr/>
          <p:nvPr/>
        </p:nvSpPr>
        <p:spPr>
          <a:xfrm>
            <a:off x="558924" y="2149880"/>
            <a:ext cx="8782050" cy="3943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98" name="Google Shape;4098;p253"/>
          <p:cNvGrpSpPr/>
          <p:nvPr/>
        </p:nvGrpSpPr>
        <p:grpSpPr>
          <a:xfrm>
            <a:off x="559817" y="1428745"/>
            <a:ext cx="8783192" cy="215444"/>
            <a:chOff x="559817" y="2136914"/>
            <a:chExt cx="8783192" cy="215444"/>
          </a:xfrm>
        </p:grpSpPr>
        <p:sp>
          <p:nvSpPr>
            <p:cNvPr id="4099" name="Google Shape;4099;p2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00" name="Google Shape;4100;p25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행과 열 삭제</a:t>
              </a:r>
              <a:endParaRPr sz="1400">
                <a:solidFill>
                  <a:srgbClr val="262626"/>
                </a:solidFill>
                <a:latin typeface="Arial"/>
                <a:ea typeface="Arial"/>
                <a:cs typeface="Arial"/>
                <a:sym typeface="Arial"/>
              </a:endParaRPr>
            </a:p>
          </p:txBody>
        </p:sp>
      </p:grpSp>
      <p:grpSp>
        <p:nvGrpSpPr>
          <p:cNvPr id="4101" name="Google Shape;4101;p253"/>
          <p:cNvGrpSpPr/>
          <p:nvPr/>
        </p:nvGrpSpPr>
        <p:grpSpPr>
          <a:xfrm>
            <a:off x="450000" y="450000"/>
            <a:ext cx="9018000" cy="276999"/>
            <a:chOff x="450000" y="450000"/>
            <a:chExt cx="9018000" cy="276999"/>
          </a:xfrm>
        </p:grpSpPr>
        <p:sp>
          <p:nvSpPr>
            <p:cNvPr id="4102" name="Google Shape;4102;p2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03" name="Google Shape;4103;p2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104" name="Google Shape;4104;p253"/>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 인덱스를 사용하여 2개 이상의 행 선택</a:t>
            </a:r>
            <a:endParaRPr sz="1300">
              <a:solidFill>
                <a:srgbClr val="262626"/>
              </a:solidFill>
              <a:latin typeface="Arial"/>
              <a:ea typeface="Arial"/>
              <a:cs typeface="Arial"/>
              <a:sym typeface="Arial"/>
            </a:endParaRPr>
          </a:p>
        </p:txBody>
      </p:sp>
      <p:pic>
        <p:nvPicPr>
          <p:cNvPr id="4105" name="Google Shape;4105;p253"/>
          <p:cNvPicPr preferRelativeResize="0"/>
          <p:nvPr/>
        </p:nvPicPr>
        <p:blipFill rotWithShape="1">
          <a:blip r:embed="rId3">
            <a:alphaModFix/>
          </a:blip>
          <a:srcRect b="0" l="0" r="14280" t="0"/>
          <a:stretch/>
        </p:blipFill>
        <p:spPr>
          <a:xfrm>
            <a:off x="711201" y="2276872"/>
            <a:ext cx="8488683" cy="365031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0" name="Shape 4110"/>
        <p:cNvGrpSpPr/>
        <p:nvPr/>
      </p:nvGrpSpPr>
      <p:grpSpPr>
        <a:xfrm>
          <a:off x="0" y="0"/>
          <a:ext cx="0" cy="0"/>
          <a:chOff x="0" y="0"/>
          <a:chExt cx="0" cy="0"/>
        </a:xfrm>
      </p:grpSpPr>
      <p:sp>
        <p:nvSpPr>
          <p:cNvPr id="4111" name="Google Shape;4111;p254"/>
          <p:cNvSpPr/>
          <p:nvPr/>
        </p:nvSpPr>
        <p:spPr>
          <a:xfrm>
            <a:off x="558924" y="1789840"/>
            <a:ext cx="8782050" cy="1639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12" name="Google Shape;4112;p254"/>
          <p:cNvGrpSpPr/>
          <p:nvPr/>
        </p:nvGrpSpPr>
        <p:grpSpPr>
          <a:xfrm>
            <a:off x="559817" y="1428745"/>
            <a:ext cx="8783192" cy="215444"/>
            <a:chOff x="559817" y="2136914"/>
            <a:chExt cx="8783192" cy="215444"/>
          </a:xfrm>
        </p:grpSpPr>
        <p:sp>
          <p:nvSpPr>
            <p:cNvPr id="4113" name="Google Shape;4113;p2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14" name="Google Shape;4114;p25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칼럼 선택</a:t>
              </a:r>
              <a:endParaRPr sz="1400">
                <a:solidFill>
                  <a:srgbClr val="262626"/>
                </a:solidFill>
                <a:latin typeface="Arial"/>
                <a:ea typeface="Arial"/>
                <a:cs typeface="Arial"/>
                <a:sym typeface="Arial"/>
              </a:endParaRPr>
            </a:p>
          </p:txBody>
        </p:sp>
      </p:grpSp>
      <p:grpSp>
        <p:nvGrpSpPr>
          <p:cNvPr id="4115" name="Google Shape;4115;p254"/>
          <p:cNvGrpSpPr/>
          <p:nvPr/>
        </p:nvGrpSpPr>
        <p:grpSpPr>
          <a:xfrm>
            <a:off x="450000" y="450000"/>
            <a:ext cx="9018000" cy="276999"/>
            <a:chOff x="450000" y="450000"/>
            <a:chExt cx="9018000" cy="276999"/>
          </a:xfrm>
        </p:grpSpPr>
        <p:sp>
          <p:nvSpPr>
            <p:cNvPr id="4116" name="Google Shape;4116;p2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17" name="Google Shape;4117;p2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118" name="Google Shape;4118;p254"/>
          <p:cNvGrpSpPr/>
          <p:nvPr/>
        </p:nvGrpSpPr>
        <p:grpSpPr>
          <a:xfrm>
            <a:off x="558924" y="3509634"/>
            <a:ext cx="8782050" cy="792088"/>
            <a:chOff x="557644" y="5085181"/>
            <a:chExt cx="8782050" cy="792088"/>
          </a:xfrm>
        </p:grpSpPr>
        <p:sp>
          <p:nvSpPr>
            <p:cNvPr id="4119" name="Google Shape;4119;p254"/>
            <p:cNvSpPr/>
            <p:nvPr/>
          </p:nvSpPr>
          <p:spPr>
            <a:xfrm>
              <a:off x="557644" y="5085181"/>
              <a:ext cx="8782050" cy="792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20" name="Google Shape;4120;p25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21" name="Google Shape;4121;p25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63</a:t>
              </a:r>
              <a:endParaRPr b="1" sz="1300">
                <a:solidFill>
                  <a:srgbClr val="262626"/>
                </a:solidFill>
                <a:latin typeface="Arial"/>
                <a:ea typeface="Arial"/>
                <a:cs typeface="Arial"/>
                <a:sym typeface="Arial"/>
              </a:endParaRPr>
            </a:p>
          </p:txBody>
        </p:sp>
        <p:sp>
          <p:nvSpPr>
            <p:cNvPr id="4122" name="Google Shape;4122;p25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'수학' 점수 데이터만 선택. 변수 math1에 저장</a:t>
              </a:r>
              <a:endParaRPr sz="1300">
                <a:solidFill>
                  <a:srgbClr val="262626"/>
                </a:solidFill>
                <a:latin typeface="Arial"/>
                <a:ea typeface="Arial"/>
                <a:cs typeface="Arial"/>
                <a:sym typeface="Arial"/>
              </a:endParaRPr>
            </a:p>
          </p:txBody>
        </p:sp>
      </p:grpSp>
      <p:pic>
        <p:nvPicPr>
          <p:cNvPr id="4123" name="Google Shape;4123;p254"/>
          <p:cNvPicPr preferRelativeResize="0"/>
          <p:nvPr/>
        </p:nvPicPr>
        <p:blipFill rotWithShape="1">
          <a:blip r:embed="rId4">
            <a:alphaModFix/>
          </a:blip>
          <a:srcRect b="0" l="0" r="14290" t="0"/>
          <a:stretch/>
        </p:blipFill>
        <p:spPr>
          <a:xfrm>
            <a:off x="712183" y="1904820"/>
            <a:ext cx="8487702" cy="137338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255"/>
          <p:cNvSpPr/>
          <p:nvPr/>
        </p:nvSpPr>
        <p:spPr>
          <a:xfrm>
            <a:off x="558924" y="1789840"/>
            <a:ext cx="8782050" cy="1639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30" name="Google Shape;4130;p255"/>
          <p:cNvGrpSpPr/>
          <p:nvPr/>
        </p:nvGrpSpPr>
        <p:grpSpPr>
          <a:xfrm>
            <a:off x="559817" y="1428745"/>
            <a:ext cx="8783192" cy="215444"/>
            <a:chOff x="559817" y="2136914"/>
            <a:chExt cx="8783192" cy="215444"/>
          </a:xfrm>
        </p:grpSpPr>
        <p:sp>
          <p:nvSpPr>
            <p:cNvPr id="4131" name="Google Shape;4131;p2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32" name="Google Shape;4132;p25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칼럼 선택</a:t>
              </a:r>
              <a:endParaRPr sz="1400">
                <a:solidFill>
                  <a:srgbClr val="262626"/>
                </a:solidFill>
                <a:latin typeface="Arial"/>
                <a:ea typeface="Arial"/>
                <a:cs typeface="Arial"/>
                <a:sym typeface="Arial"/>
              </a:endParaRPr>
            </a:p>
          </p:txBody>
        </p:sp>
      </p:grpSp>
      <p:grpSp>
        <p:nvGrpSpPr>
          <p:cNvPr id="4133" name="Google Shape;4133;p255"/>
          <p:cNvGrpSpPr/>
          <p:nvPr/>
        </p:nvGrpSpPr>
        <p:grpSpPr>
          <a:xfrm>
            <a:off x="450000" y="450000"/>
            <a:ext cx="9018000" cy="276999"/>
            <a:chOff x="450000" y="450000"/>
            <a:chExt cx="9018000" cy="276999"/>
          </a:xfrm>
        </p:grpSpPr>
        <p:sp>
          <p:nvSpPr>
            <p:cNvPr id="4134" name="Google Shape;4134;p2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35" name="Google Shape;4135;p2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136" name="Google Shape;4136;p255"/>
          <p:cNvGrpSpPr/>
          <p:nvPr/>
        </p:nvGrpSpPr>
        <p:grpSpPr>
          <a:xfrm>
            <a:off x="558924" y="3509634"/>
            <a:ext cx="8782050" cy="792088"/>
            <a:chOff x="557644" y="5085181"/>
            <a:chExt cx="8782050" cy="792088"/>
          </a:xfrm>
        </p:grpSpPr>
        <p:sp>
          <p:nvSpPr>
            <p:cNvPr id="4137" name="Google Shape;4137;p255"/>
            <p:cNvSpPr/>
            <p:nvPr/>
          </p:nvSpPr>
          <p:spPr>
            <a:xfrm>
              <a:off x="557644" y="5085181"/>
              <a:ext cx="8782050" cy="792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38" name="Google Shape;4138;p25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39" name="Google Shape;4139;p25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65</a:t>
              </a:r>
              <a:endParaRPr b="1" sz="1300">
                <a:solidFill>
                  <a:srgbClr val="262626"/>
                </a:solidFill>
                <a:latin typeface="Arial"/>
                <a:ea typeface="Arial"/>
                <a:cs typeface="Arial"/>
                <a:sym typeface="Arial"/>
              </a:endParaRPr>
            </a:p>
          </p:txBody>
        </p:sp>
        <p:sp>
          <p:nvSpPr>
            <p:cNvPr id="4140" name="Google Shape;4140;p25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'영어' 점수 데이터만 선택. 변수 english에 저장</a:t>
              </a:r>
              <a:endParaRPr sz="1300">
                <a:solidFill>
                  <a:srgbClr val="262626"/>
                </a:solidFill>
                <a:latin typeface="Arial"/>
                <a:ea typeface="Arial"/>
                <a:cs typeface="Arial"/>
                <a:sym typeface="Arial"/>
              </a:endParaRPr>
            </a:p>
          </p:txBody>
        </p:sp>
      </p:grpSp>
      <p:pic>
        <p:nvPicPr>
          <p:cNvPr id="4141" name="Google Shape;4141;p255"/>
          <p:cNvPicPr preferRelativeResize="0"/>
          <p:nvPr/>
        </p:nvPicPr>
        <p:blipFill rotWithShape="1">
          <a:blip r:embed="rId4">
            <a:alphaModFix/>
          </a:blip>
          <a:srcRect b="0" l="0" r="14290" t="0"/>
          <a:stretch/>
        </p:blipFill>
        <p:spPr>
          <a:xfrm>
            <a:off x="712183" y="1923772"/>
            <a:ext cx="8487702" cy="137338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sp>
        <p:nvSpPr>
          <p:cNvPr id="4147" name="Google Shape;4147;p256"/>
          <p:cNvSpPr/>
          <p:nvPr/>
        </p:nvSpPr>
        <p:spPr>
          <a:xfrm>
            <a:off x="558924" y="2149880"/>
            <a:ext cx="8782050" cy="2503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48" name="Google Shape;4148;p256"/>
          <p:cNvGrpSpPr/>
          <p:nvPr/>
        </p:nvGrpSpPr>
        <p:grpSpPr>
          <a:xfrm>
            <a:off x="559817" y="1428745"/>
            <a:ext cx="8783192" cy="215444"/>
            <a:chOff x="559817" y="2136914"/>
            <a:chExt cx="8783192" cy="215444"/>
          </a:xfrm>
        </p:grpSpPr>
        <p:sp>
          <p:nvSpPr>
            <p:cNvPr id="4149" name="Google Shape;4149;p2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50" name="Google Shape;4150;p25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칼럼 선택</a:t>
              </a:r>
              <a:endParaRPr sz="1400">
                <a:solidFill>
                  <a:srgbClr val="262626"/>
                </a:solidFill>
                <a:latin typeface="Arial"/>
                <a:ea typeface="Arial"/>
                <a:cs typeface="Arial"/>
                <a:sym typeface="Arial"/>
              </a:endParaRPr>
            </a:p>
          </p:txBody>
        </p:sp>
      </p:grpSp>
      <p:grpSp>
        <p:nvGrpSpPr>
          <p:cNvPr id="4151" name="Google Shape;4151;p256"/>
          <p:cNvGrpSpPr/>
          <p:nvPr/>
        </p:nvGrpSpPr>
        <p:grpSpPr>
          <a:xfrm>
            <a:off x="450000" y="450000"/>
            <a:ext cx="9018000" cy="276999"/>
            <a:chOff x="450000" y="450000"/>
            <a:chExt cx="9018000" cy="276999"/>
          </a:xfrm>
        </p:grpSpPr>
        <p:sp>
          <p:nvSpPr>
            <p:cNvPr id="4152" name="Google Shape;4152;p2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53" name="Google Shape;4153;p2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154" name="Google Shape;4154;p256"/>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‘음악', '과학' 점수 데이터를 선택. 변수 music_sci에 저장</a:t>
            </a:r>
            <a:endParaRPr sz="1300">
              <a:solidFill>
                <a:srgbClr val="262626"/>
              </a:solidFill>
              <a:latin typeface="Arial"/>
              <a:ea typeface="Arial"/>
              <a:cs typeface="Arial"/>
              <a:sym typeface="Arial"/>
            </a:endParaRPr>
          </a:p>
        </p:txBody>
      </p:sp>
      <p:pic>
        <p:nvPicPr>
          <p:cNvPr id="4155" name="Google Shape;4155;p256"/>
          <p:cNvPicPr preferRelativeResize="0"/>
          <p:nvPr/>
        </p:nvPicPr>
        <p:blipFill rotWithShape="1">
          <a:blip r:embed="rId3">
            <a:alphaModFix/>
          </a:blip>
          <a:srcRect b="0" l="0" r="14280" t="0"/>
          <a:stretch/>
        </p:blipFill>
        <p:spPr>
          <a:xfrm>
            <a:off x="711201" y="2276872"/>
            <a:ext cx="8488683" cy="225524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0" name="Shape 4160"/>
        <p:cNvGrpSpPr/>
        <p:nvPr/>
      </p:nvGrpSpPr>
      <p:grpSpPr>
        <a:xfrm>
          <a:off x="0" y="0"/>
          <a:ext cx="0" cy="0"/>
          <a:chOff x="0" y="0"/>
          <a:chExt cx="0" cy="0"/>
        </a:xfrm>
      </p:grpSpPr>
      <p:sp>
        <p:nvSpPr>
          <p:cNvPr id="4161" name="Google Shape;4161;p257"/>
          <p:cNvSpPr/>
          <p:nvPr/>
        </p:nvSpPr>
        <p:spPr>
          <a:xfrm>
            <a:off x="558924" y="2149880"/>
            <a:ext cx="8782050" cy="3151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62" name="Google Shape;4162;p257"/>
          <p:cNvGrpSpPr/>
          <p:nvPr/>
        </p:nvGrpSpPr>
        <p:grpSpPr>
          <a:xfrm>
            <a:off x="559817" y="1428745"/>
            <a:ext cx="8783192" cy="215444"/>
            <a:chOff x="559817" y="2136914"/>
            <a:chExt cx="8783192" cy="215444"/>
          </a:xfrm>
        </p:grpSpPr>
        <p:sp>
          <p:nvSpPr>
            <p:cNvPr id="4163" name="Google Shape;4163;p2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64" name="Google Shape;4164;p25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칼럼 선택</a:t>
              </a:r>
              <a:endParaRPr sz="1400">
                <a:solidFill>
                  <a:srgbClr val="262626"/>
                </a:solidFill>
                <a:latin typeface="Arial"/>
                <a:ea typeface="Arial"/>
                <a:cs typeface="Arial"/>
                <a:sym typeface="Arial"/>
              </a:endParaRPr>
            </a:p>
          </p:txBody>
        </p:sp>
      </p:grpSp>
      <p:grpSp>
        <p:nvGrpSpPr>
          <p:cNvPr id="4165" name="Google Shape;4165;p257"/>
          <p:cNvGrpSpPr/>
          <p:nvPr/>
        </p:nvGrpSpPr>
        <p:grpSpPr>
          <a:xfrm>
            <a:off x="450000" y="450000"/>
            <a:ext cx="9018000" cy="276999"/>
            <a:chOff x="450000" y="450000"/>
            <a:chExt cx="9018000" cy="276999"/>
          </a:xfrm>
        </p:grpSpPr>
        <p:sp>
          <p:nvSpPr>
            <p:cNvPr id="4166" name="Google Shape;4166;p2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67" name="Google Shape;4167;p2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168" name="Google Shape;4168;p257"/>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2차원 형태로 저장하려면 칼럼은 하나지만 리스트 형태[]를 사용하면 된다.</a:t>
            </a:r>
            <a:endParaRPr/>
          </a:p>
        </p:txBody>
      </p:sp>
      <p:pic>
        <p:nvPicPr>
          <p:cNvPr id="4169" name="Google Shape;4169;p257"/>
          <p:cNvPicPr preferRelativeResize="0"/>
          <p:nvPr/>
        </p:nvPicPr>
        <p:blipFill rotWithShape="1">
          <a:blip r:embed="rId3">
            <a:alphaModFix/>
          </a:blip>
          <a:srcRect b="0" l="0" r="14280" t="0"/>
          <a:stretch/>
        </p:blipFill>
        <p:spPr>
          <a:xfrm>
            <a:off x="711201" y="2274720"/>
            <a:ext cx="8488683" cy="288410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p258"/>
          <p:cNvSpPr/>
          <p:nvPr/>
        </p:nvSpPr>
        <p:spPr>
          <a:xfrm>
            <a:off x="558924" y="178984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76" name="Google Shape;4176;p258"/>
          <p:cNvGrpSpPr/>
          <p:nvPr/>
        </p:nvGrpSpPr>
        <p:grpSpPr>
          <a:xfrm>
            <a:off x="559817" y="1428745"/>
            <a:ext cx="8783192" cy="215444"/>
            <a:chOff x="559817" y="2136914"/>
            <a:chExt cx="8783192" cy="215444"/>
          </a:xfrm>
        </p:grpSpPr>
        <p:sp>
          <p:nvSpPr>
            <p:cNvPr id="4177" name="Google Shape;4177;p2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78" name="Google Shape;4178;p25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179" name="Google Shape;4179;p258"/>
          <p:cNvGrpSpPr/>
          <p:nvPr/>
        </p:nvGrpSpPr>
        <p:grpSpPr>
          <a:xfrm>
            <a:off x="450000" y="450000"/>
            <a:ext cx="9018000" cy="276999"/>
            <a:chOff x="450000" y="450000"/>
            <a:chExt cx="9018000" cy="276999"/>
          </a:xfrm>
        </p:grpSpPr>
        <p:sp>
          <p:nvSpPr>
            <p:cNvPr id="4180" name="Google Shape;4180;p2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81" name="Google Shape;4181;p2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182" name="Google Shape;4182;p258"/>
          <p:cNvPicPr preferRelativeResize="0"/>
          <p:nvPr/>
        </p:nvPicPr>
        <p:blipFill rotWithShape="1">
          <a:blip r:embed="rId3">
            <a:alphaModFix/>
          </a:blip>
          <a:srcRect b="0" l="0" r="14290" t="0"/>
          <a:stretch/>
        </p:blipFill>
        <p:spPr>
          <a:xfrm>
            <a:off x="712182" y="1933856"/>
            <a:ext cx="8487701" cy="208899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259"/>
          <p:cNvSpPr/>
          <p:nvPr/>
        </p:nvSpPr>
        <p:spPr>
          <a:xfrm>
            <a:off x="558924" y="2333189"/>
            <a:ext cx="8782050" cy="32855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89" name="Google Shape;4189;p259"/>
          <p:cNvGrpSpPr/>
          <p:nvPr/>
        </p:nvGrpSpPr>
        <p:grpSpPr>
          <a:xfrm>
            <a:off x="559817" y="1428745"/>
            <a:ext cx="8783192" cy="215444"/>
            <a:chOff x="559817" y="2136914"/>
            <a:chExt cx="8783192" cy="215444"/>
          </a:xfrm>
        </p:grpSpPr>
        <p:sp>
          <p:nvSpPr>
            <p:cNvPr id="4190" name="Google Shape;4190;p2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91" name="Google Shape;4191;p25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192" name="Google Shape;4192;p259"/>
          <p:cNvGrpSpPr/>
          <p:nvPr/>
        </p:nvGrpSpPr>
        <p:grpSpPr>
          <a:xfrm>
            <a:off x="450000" y="450000"/>
            <a:ext cx="9018000" cy="276999"/>
            <a:chOff x="450000" y="450000"/>
            <a:chExt cx="9018000" cy="276999"/>
          </a:xfrm>
        </p:grpSpPr>
        <p:sp>
          <p:nvSpPr>
            <p:cNvPr id="4193" name="Google Shape;4193;p25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194" name="Google Shape;4194;p25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195" name="Google Shape;4195;p259"/>
          <p:cNvSpPr/>
          <p:nvPr/>
        </p:nvSpPr>
        <p:spPr>
          <a:xfrm>
            <a:off x="711201" y="1709676"/>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인덱스가 없지만 칼럼 중에서 인덱스를 선정할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‘이름' 열을 새로운 인덱스로 지정하고, df 객체에 변경사항 반영</a:t>
            </a:r>
            <a:endParaRPr sz="1300">
              <a:solidFill>
                <a:srgbClr val="262626"/>
              </a:solidFill>
              <a:latin typeface="Arial"/>
              <a:ea typeface="Arial"/>
              <a:cs typeface="Arial"/>
              <a:sym typeface="Arial"/>
            </a:endParaRPr>
          </a:p>
        </p:txBody>
      </p:sp>
      <p:pic>
        <p:nvPicPr>
          <p:cNvPr id="4196" name="Google Shape;4196;p259"/>
          <p:cNvPicPr preferRelativeResize="0"/>
          <p:nvPr/>
        </p:nvPicPr>
        <p:blipFill rotWithShape="1">
          <a:blip r:embed="rId3">
            <a:alphaModFix/>
          </a:blip>
          <a:srcRect b="0" l="0" r="11435" t="0"/>
          <a:stretch/>
        </p:blipFill>
        <p:spPr>
          <a:xfrm>
            <a:off x="711202" y="2414646"/>
            <a:ext cx="8488682" cy="3120244"/>
          </a:xfrm>
          <a:prstGeom prst="rect">
            <a:avLst/>
          </a:prstGeom>
          <a:noFill/>
          <a:ln cap="flat" cmpd="sng" w="9525">
            <a:solidFill>
              <a:srgbClr val="F2F2F2"/>
            </a:solidFill>
            <a:prstDash val="solid"/>
            <a:round/>
            <a:headEnd len="sm" w="sm" type="none"/>
            <a:tailEnd len="sm" w="sm" type="none"/>
          </a:ln>
        </p:spPr>
      </p:pic>
      <p:grpSp>
        <p:nvGrpSpPr>
          <p:cNvPr id="4197" name="Google Shape;4197;p259"/>
          <p:cNvGrpSpPr/>
          <p:nvPr/>
        </p:nvGrpSpPr>
        <p:grpSpPr>
          <a:xfrm>
            <a:off x="558924" y="5661248"/>
            <a:ext cx="8782050" cy="711454"/>
            <a:chOff x="557644" y="5085181"/>
            <a:chExt cx="8782050" cy="711454"/>
          </a:xfrm>
        </p:grpSpPr>
        <p:sp>
          <p:nvSpPr>
            <p:cNvPr id="4198" name="Google Shape;4198;p25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99" name="Google Shape;4199;p259"/>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4200" name="Google Shape;4200;p25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74</a:t>
              </a:r>
              <a:endParaRPr b="1" sz="1300">
                <a:solidFill>
                  <a:srgbClr val="262626"/>
                </a:solidFill>
                <a:latin typeface="Arial"/>
                <a:ea typeface="Arial"/>
                <a:cs typeface="Arial"/>
                <a:sym typeface="Arial"/>
              </a:endParaRPr>
            </a:p>
          </p:txBody>
        </p:sp>
        <p:sp>
          <p:nvSpPr>
            <p:cNvPr id="4201" name="Google Shape;4201;p25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이름 부분이 아래로 내려가 있으면 인덱스로 설정된 것이다.</a:t>
              </a:r>
              <a:endParaRPr/>
            </a:p>
          </p:txBody>
        </p:sp>
      </p:grpSp>
      <p:sp>
        <p:nvSpPr>
          <p:cNvPr id="4202" name="Google Shape;4202;p259"/>
          <p:cNvSpPr/>
          <p:nvPr/>
        </p:nvSpPr>
        <p:spPr>
          <a:xfrm>
            <a:off x="4015308" y="2492896"/>
            <a:ext cx="3946873" cy="189919"/>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sp>
        <p:nvSpPr>
          <p:cNvPr id="4208" name="Google Shape;4208;p260"/>
          <p:cNvSpPr/>
          <p:nvPr/>
        </p:nvSpPr>
        <p:spPr>
          <a:xfrm>
            <a:off x="558924" y="1772816"/>
            <a:ext cx="8782050" cy="13681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09" name="Google Shape;4209;p260"/>
          <p:cNvGrpSpPr/>
          <p:nvPr/>
        </p:nvGrpSpPr>
        <p:grpSpPr>
          <a:xfrm>
            <a:off x="559817" y="1428745"/>
            <a:ext cx="8783192" cy="215444"/>
            <a:chOff x="559817" y="2136914"/>
            <a:chExt cx="8783192" cy="215444"/>
          </a:xfrm>
        </p:grpSpPr>
        <p:sp>
          <p:nvSpPr>
            <p:cNvPr id="4210" name="Google Shape;4210;p2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11" name="Google Shape;4211;p26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12" name="Google Shape;4212;p260"/>
          <p:cNvGrpSpPr/>
          <p:nvPr/>
        </p:nvGrpSpPr>
        <p:grpSpPr>
          <a:xfrm>
            <a:off x="450000" y="450000"/>
            <a:ext cx="9018000" cy="276999"/>
            <a:chOff x="450000" y="450000"/>
            <a:chExt cx="9018000" cy="276999"/>
          </a:xfrm>
        </p:grpSpPr>
        <p:sp>
          <p:nvSpPr>
            <p:cNvPr id="4213" name="Google Shape;4213;p2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14" name="Google Shape;4214;p2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215" name="Google Shape;4215;p260"/>
          <p:cNvGrpSpPr/>
          <p:nvPr/>
        </p:nvGrpSpPr>
        <p:grpSpPr>
          <a:xfrm>
            <a:off x="558924" y="3221602"/>
            <a:ext cx="8782050" cy="711454"/>
            <a:chOff x="557644" y="5085181"/>
            <a:chExt cx="8782050" cy="711454"/>
          </a:xfrm>
        </p:grpSpPr>
        <p:sp>
          <p:nvSpPr>
            <p:cNvPr id="4216" name="Google Shape;4216;p260"/>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17" name="Google Shape;4217;p26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18" name="Google Shape;4218;p26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77</a:t>
              </a:r>
              <a:endParaRPr b="1" sz="1300">
                <a:solidFill>
                  <a:srgbClr val="262626"/>
                </a:solidFill>
                <a:latin typeface="Arial"/>
                <a:ea typeface="Arial"/>
                <a:cs typeface="Arial"/>
                <a:sym typeface="Arial"/>
              </a:endParaRPr>
            </a:p>
          </p:txBody>
        </p:sp>
        <p:sp>
          <p:nvSpPr>
            <p:cNvPr id="4219" name="Google Shape;4219;p26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df의 특정 원소 1개 선택 ('hongildong'의 'music' 점수)</a:t>
              </a:r>
              <a:endParaRPr/>
            </a:p>
          </p:txBody>
        </p:sp>
      </p:grpSp>
      <p:pic>
        <p:nvPicPr>
          <p:cNvPr id="4220" name="Google Shape;4220;p260"/>
          <p:cNvPicPr preferRelativeResize="0"/>
          <p:nvPr/>
        </p:nvPicPr>
        <p:blipFill rotWithShape="1">
          <a:blip r:embed="rId4">
            <a:alphaModFix/>
          </a:blip>
          <a:srcRect b="0" l="0" r="14290" t="0"/>
          <a:stretch/>
        </p:blipFill>
        <p:spPr>
          <a:xfrm>
            <a:off x="712183" y="1927673"/>
            <a:ext cx="8487702" cy="105533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5" name="Shape 4225"/>
        <p:cNvGrpSpPr/>
        <p:nvPr/>
      </p:nvGrpSpPr>
      <p:grpSpPr>
        <a:xfrm>
          <a:off x="0" y="0"/>
          <a:ext cx="0" cy="0"/>
          <a:chOff x="0" y="0"/>
          <a:chExt cx="0" cy="0"/>
        </a:xfrm>
      </p:grpSpPr>
      <p:sp>
        <p:nvSpPr>
          <p:cNvPr id="4226" name="Google Shape;4226;p261"/>
          <p:cNvSpPr/>
          <p:nvPr/>
        </p:nvSpPr>
        <p:spPr>
          <a:xfrm>
            <a:off x="558924" y="1772816"/>
            <a:ext cx="8782050" cy="13681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27" name="Google Shape;4227;p261"/>
          <p:cNvGrpSpPr/>
          <p:nvPr/>
        </p:nvGrpSpPr>
        <p:grpSpPr>
          <a:xfrm>
            <a:off x="559817" y="1428745"/>
            <a:ext cx="8783192" cy="215444"/>
            <a:chOff x="559817" y="2136914"/>
            <a:chExt cx="8783192" cy="215444"/>
          </a:xfrm>
        </p:grpSpPr>
        <p:sp>
          <p:nvSpPr>
            <p:cNvPr id="4228" name="Google Shape;4228;p2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29" name="Google Shape;4229;p26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30" name="Google Shape;4230;p261"/>
          <p:cNvGrpSpPr/>
          <p:nvPr/>
        </p:nvGrpSpPr>
        <p:grpSpPr>
          <a:xfrm>
            <a:off x="450000" y="450000"/>
            <a:ext cx="9018000" cy="276999"/>
            <a:chOff x="450000" y="450000"/>
            <a:chExt cx="9018000" cy="276999"/>
          </a:xfrm>
        </p:grpSpPr>
        <p:sp>
          <p:nvSpPr>
            <p:cNvPr id="4231" name="Google Shape;4231;p2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32" name="Google Shape;4232;p2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233" name="Google Shape;4233;p261"/>
          <p:cNvGrpSpPr/>
          <p:nvPr/>
        </p:nvGrpSpPr>
        <p:grpSpPr>
          <a:xfrm>
            <a:off x="558924" y="3221602"/>
            <a:ext cx="8782050" cy="711454"/>
            <a:chOff x="557644" y="5085181"/>
            <a:chExt cx="8782050" cy="711454"/>
          </a:xfrm>
        </p:grpSpPr>
        <p:sp>
          <p:nvSpPr>
            <p:cNvPr id="4234" name="Google Shape;4234;p261"/>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35" name="Google Shape;4235;p26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36" name="Google Shape;4236;p26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79</a:t>
              </a:r>
              <a:endParaRPr b="1" sz="1300">
                <a:solidFill>
                  <a:srgbClr val="262626"/>
                </a:solidFill>
                <a:latin typeface="Arial"/>
                <a:ea typeface="Arial"/>
                <a:cs typeface="Arial"/>
                <a:sym typeface="Arial"/>
              </a:endParaRPr>
            </a:p>
          </p:txBody>
        </p:sp>
        <p:sp>
          <p:nvSpPr>
            <p:cNvPr id="4237" name="Google Shape;4237;p26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df의 특정 원소 2개 이상 선택 ('hongildong'의 'music', 'phys_tra' 점수) </a:t>
              </a:r>
              <a:endParaRPr/>
            </a:p>
          </p:txBody>
        </p:sp>
      </p:grpSp>
      <p:pic>
        <p:nvPicPr>
          <p:cNvPr id="4238" name="Google Shape;4238;p261"/>
          <p:cNvPicPr preferRelativeResize="0"/>
          <p:nvPr/>
        </p:nvPicPr>
        <p:blipFill rotWithShape="1">
          <a:blip r:embed="rId4">
            <a:alphaModFix/>
          </a:blip>
          <a:srcRect b="0" l="0" r="14290" t="0"/>
          <a:stretch/>
        </p:blipFill>
        <p:spPr>
          <a:xfrm>
            <a:off x="712183" y="1859388"/>
            <a:ext cx="8487702" cy="12143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64"/>
          <p:cNvGrpSpPr/>
          <p:nvPr/>
        </p:nvGrpSpPr>
        <p:grpSpPr>
          <a:xfrm>
            <a:off x="450000" y="450000"/>
            <a:ext cx="9018000" cy="276999"/>
            <a:chOff x="450000" y="450000"/>
            <a:chExt cx="9018000" cy="276999"/>
          </a:xfrm>
        </p:grpSpPr>
        <p:sp>
          <p:nvSpPr>
            <p:cNvPr id="884" name="Google Shape;884;p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885" name="Google Shape;885;p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886" name="Google Shape;886;p64"/>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 배열 기초</a:t>
            </a:r>
            <a:endParaRPr sz="2400">
              <a:solidFill>
                <a:srgbClr val="0C0C0C"/>
              </a:solidFill>
              <a:latin typeface="Arial"/>
              <a:ea typeface="Arial"/>
              <a:cs typeface="Arial"/>
              <a:sym typeface="Arial"/>
            </a:endParaRPr>
          </a:p>
        </p:txBody>
      </p:sp>
      <p:grpSp>
        <p:nvGrpSpPr>
          <p:cNvPr id="887" name="Google Shape;887;p64"/>
          <p:cNvGrpSpPr/>
          <p:nvPr/>
        </p:nvGrpSpPr>
        <p:grpSpPr>
          <a:xfrm>
            <a:off x="559817" y="1913751"/>
            <a:ext cx="8783192" cy="219686"/>
            <a:chOff x="559817" y="2148284"/>
            <a:chExt cx="8783192" cy="219686"/>
          </a:xfrm>
        </p:grpSpPr>
        <p:sp>
          <p:nvSpPr>
            <p:cNvPr id="888" name="Google Shape;888;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9" name="Google Shape;889;p64"/>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다차원 배열 객체 (NumPy ndarray)</a:t>
              </a:r>
              <a:endParaRPr/>
            </a:p>
          </p:txBody>
        </p:sp>
      </p:grpSp>
      <p:sp>
        <p:nvSpPr>
          <p:cNvPr id="890" name="Google Shape;890;p64"/>
          <p:cNvSpPr/>
          <p:nvPr/>
        </p:nvSpPr>
        <p:spPr>
          <a:xfrm>
            <a:off x="711201" y="2220797"/>
            <a:ext cx="8632824" cy="104821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ndarray라고 하는 n차원(dimension)의 배열 객체이다. 이것을 사용해서 대규모 데이터 집합을 처리하고 저장할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빠르고 유연한 배열은 스칼라 원소 간의 연산에 쓰는 문법과 비슷한 방식으로, 전체 데이터 블록에 수학적인 연산을 사용한다.</a:t>
            </a:r>
            <a:endParaRPr/>
          </a:p>
        </p:txBody>
      </p:sp>
      <p:grpSp>
        <p:nvGrpSpPr>
          <p:cNvPr id="891" name="Google Shape;891;p64"/>
          <p:cNvGrpSpPr/>
          <p:nvPr/>
        </p:nvGrpSpPr>
        <p:grpSpPr>
          <a:xfrm>
            <a:off x="560345" y="3411426"/>
            <a:ext cx="8783192" cy="219686"/>
            <a:chOff x="559817" y="2148284"/>
            <a:chExt cx="8783192" cy="219686"/>
          </a:xfrm>
        </p:grpSpPr>
        <p:sp>
          <p:nvSpPr>
            <p:cNvPr id="892" name="Google Shape;892;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3" name="Google Shape;893;p64"/>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우선 시퀀스(리스트, 튜플, 배열, 집합(set))로 배열을 만들 수 있다.</a:t>
              </a:r>
              <a:endParaRPr/>
            </a:p>
          </p:txBody>
        </p:sp>
      </p:grpSp>
      <p:sp>
        <p:nvSpPr>
          <p:cNvPr id="894" name="Google Shape;894;p64"/>
          <p:cNvSpPr/>
          <p:nvPr/>
        </p:nvSpPr>
        <p:spPr>
          <a:xfrm>
            <a:off x="559817" y="3789040"/>
            <a:ext cx="8782050" cy="22903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5" name="Google Shape;895;p64"/>
          <p:cNvPicPr preferRelativeResize="0"/>
          <p:nvPr/>
        </p:nvPicPr>
        <p:blipFill rotWithShape="1">
          <a:blip r:embed="rId3">
            <a:alphaModFix/>
          </a:blip>
          <a:srcRect b="0" l="0" r="14280" t="0"/>
          <a:stretch/>
        </p:blipFill>
        <p:spPr>
          <a:xfrm>
            <a:off x="712622" y="3883793"/>
            <a:ext cx="8488683" cy="211358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262"/>
          <p:cNvSpPr/>
          <p:nvPr/>
        </p:nvSpPr>
        <p:spPr>
          <a:xfrm>
            <a:off x="558924" y="1772816"/>
            <a:ext cx="8782050" cy="13681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45" name="Google Shape;4245;p262"/>
          <p:cNvGrpSpPr/>
          <p:nvPr/>
        </p:nvGrpSpPr>
        <p:grpSpPr>
          <a:xfrm>
            <a:off x="559817" y="1428745"/>
            <a:ext cx="8783192" cy="215444"/>
            <a:chOff x="559817" y="2136914"/>
            <a:chExt cx="8783192" cy="215444"/>
          </a:xfrm>
        </p:grpSpPr>
        <p:sp>
          <p:nvSpPr>
            <p:cNvPr id="4246" name="Google Shape;4246;p2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47" name="Google Shape;4247;p26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48" name="Google Shape;4248;p262"/>
          <p:cNvGrpSpPr/>
          <p:nvPr/>
        </p:nvGrpSpPr>
        <p:grpSpPr>
          <a:xfrm>
            <a:off x="450000" y="450000"/>
            <a:ext cx="9018000" cy="276999"/>
            <a:chOff x="450000" y="450000"/>
            <a:chExt cx="9018000" cy="276999"/>
          </a:xfrm>
        </p:grpSpPr>
        <p:sp>
          <p:nvSpPr>
            <p:cNvPr id="4249" name="Google Shape;4249;p26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50" name="Google Shape;4250;p26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251" name="Google Shape;4251;p262"/>
          <p:cNvGrpSpPr/>
          <p:nvPr/>
        </p:nvGrpSpPr>
        <p:grpSpPr>
          <a:xfrm>
            <a:off x="558924" y="3221602"/>
            <a:ext cx="8782050" cy="711454"/>
            <a:chOff x="557644" y="5085181"/>
            <a:chExt cx="8782050" cy="711454"/>
          </a:xfrm>
        </p:grpSpPr>
        <p:sp>
          <p:nvSpPr>
            <p:cNvPr id="4252" name="Google Shape;4252;p262"/>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53" name="Google Shape;4253;p26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54" name="Google Shape;4254;p26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81</a:t>
              </a:r>
              <a:endParaRPr b="1" sz="1300">
                <a:solidFill>
                  <a:srgbClr val="262626"/>
                </a:solidFill>
                <a:latin typeface="Arial"/>
                <a:ea typeface="Arial"/>
                <a:cs typeface="Arial"/>
                <a:sym typeface="Arial"/>
              </a:endParaRPr>
            </a:p>
          </p:txBody>
        </p:sp>
        <p:sp>
          <p:nvSpPr>
            <p:cNvPr id="4255" name="Google Shape;4255;p26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정수 인덱스인 iloc으로도 할 수 있다.</a:t>
              </a:r>
              <a:endParaRPr/>
            </a:p>
          </p:txBody>
        </p:sp>
      </p:grpSp>
      <p:pic>
        <p:nvPicPr>
          <p:cNvPr id="4256" name="Google Shape;4256;p262"/>
          <p:cNvPicPr preferRelativeResize="0"/>
          <p:nvPr/>
        </p:nvPicPr>
        <p:blipFill rotWithShape="1">
          <a:blip r:embed="rId4">
            <a:alphaModFix/>
          </a:blip>
          <a:srcRect b="0" l="0" r="14290" t="0"/>
          <a:stretch/>
        </p:blipFill>
        <p:spPr>
          <a:xfrm>
            <a:off x="712183" y="1853325"/>
            <a:ext cx="8487702" cy="120713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263"/>
          <p:cNvSpPr/>
          <p:nvPr/>
        </p:nvSpPr>
        <p:spPr>
          <a:xfrm>
            <a:off x="558924" y="1772816"/>
            <a:ext cx="8782050" cy="14729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63" name="Google Shape;4263;p263"/>
          <p:cNvGrpSpPr/>
          <p:nvPr/>
        </p:nvGrpSpPr>
        <p:grpSpPr>
          <a:xfrm>
            <a:off x="559817" y="1428745"/>
            <a:ext cx="8783192" cy="215444"/>
            <a:chOff x="559817" y="2136914"/>
            <a:chExt cx="8783192" cy="215444"/>
          </a:xfrm>
        </p:grpSpPr>
        <p:sp>
          <p:nvSpPr>
            <p:cNvPr id="4264" name="Google Shape;4264;p2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65" name="Google Shape;4265;p26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66" name="Google Shape;4266;p263"/>
          <p:cNvGrpSpPr/>
          <p:nvPr/>
        </p:nvGrpSpPr>
        <p:grpSpPr>
          <a:xfrm>
            <a:off x="450000" y="450000"/>
            <a:ext cx="9018000" cy="276999"/>
            <a:chOff x="450000" y="450000"/>
            <a:chExt cx="9018000" cy="276999"/>
          </a:xfrm>
        </p:grpSpPr>
        <p:sp>
          <p:nvSpPr>
            <p:cNvPr id="4267" name="Google Shape;4267;p2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68" name="Google Shape;4268;p2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269" name="Google Shape;4269;p263"/>
          <p:cNvGrpSpPr/>
          <p:nvPr/>
        </p:nvGrpSpPr>
        <p:grpSpPr>
          <a:xfrm>
            <a:off x="558924" y="3322487"/>
            <a:ext cx="8782050" cy="711454"/>
            <a:chOff x="557644" y="5085181"/>
            <a:chExt cx="8782050" cy="711454"/>
          </a:xfrm>
        </p:grpSpPr>
        <p:sp>
          <p:nvSpPr>
            <p:cNvPr id="4270" name="Google Shape;4270;p263"/>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71" name="Google Shape;4271;p26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72" name="Google Shape;4272;p26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83</a:t>
              </a:r>
              <a:endParaRPr b="1" sz="1300">
                <a:solidFill>
                  <a:srgbClr val="262626"/>
                </a:solidFill>
                <a:latin typeface="Arial"/>
                <a:ea typeface="Arial"/>
                <a:cs typeface="Arial"/>
                <a:sym typeface="Arial"/>
              </a:endParaRPr>
            </a:p>
          </p:txBody>
        </p:sp>
        <p:sp>
          <p:nvSpPr>
            <p:cNvPr id="4273" name="Google Shape;4273;p26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slicing도 가능</a:t>
              </a:r>
              <a:endParaRPr sz="1300">
                <a:solidFill>
                  <a:srgbClr val="262626"/>
                </a:solidFill>
                <a:latin typeface="Arial"/>
                <a:ea typeface="Arial"/>
                <a:cs typeface="Arial"/>
                <a:sym typeface="Arial"/>
              </a:endParaRPr>
            </a:p>
          </p:txBody>
        </p:sp>
      </p:grpSp>
      <p:pic>
        <p:nvPicPr>
          <p:cNvPr id="4274" name="Google Shape;4274;p263"/>
          <p:cNvPicPr preferRelativeResize="0"/>
          <p:nvPr/>
        </p:nvPicPr>
        <p:blipFill rotWithShape="1">
          <a:blip r:embed="rId4">
            <a:alphaModFix/>
          </a:blip>
          <a:srcRect b="0" l="0" r="13801" t="0"/>
          <a:stretch/>
        </p:blipFill>
        <p:spPr>
          <a:xfrm>
            <a:off x="712182" y="1884015"/>
            <a:ext cx="8536207" cy="125050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264"/>
          <p:cNvSpPr/>
          <p:nvPr/>
        </p:nvSpPr>
        <p:spPr>
          <a:xfrm>
            <a:off x="558924" y="1772816"/>
            <a:ext cx="8782050" cy="14729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81" name="Google Shape;4281;p264"/>
          <p:cNvGrpSpPr/>
          <p:nvPr/>
        </p:nvGrpSpPr>
        <p:grpSpPr>
          <a:xfrm>
            <a:off x="559817" y="1428745"/>
            <a:ext cx="8783192" cy="215444"/>
            <a:chOff x="559817" y="2136914"/>
            <a:chExt cx="8783192" cy="215444"/>
          </a:xfrm>
        </p:grpSpPr>
        <p:sp>
          <p:nvSpPr>
            <p:cNvPr id="4282" name="Google Shape;4282;p2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83" name="Google Shape;4283;p26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84" name="Google Shape;4284;p264"/>
          <p:cNvGrpSpPr/>
          <p:nvPr/>
        </p:nvGrpSpPr>
        <p:grpSpPr>
          <a:xfrm>
            <a:off x="450000" y="450000"/>
            <a:ext cx="9018000" cy="276999"/>
            <a:chOff x="450000" y="450000"/>
            <a:chExt cx="9018000" cy="276999"/>
          </a:xfrm>
        </p:grpSpPr>
        <p:sp>
          <p:nvSpPr>
            <p:cNvPr id="4285" name="Google Shape;4285;p2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86" name="Google Shape;4286;p2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287" name="Google Shape;4287;p264"/>
          <p:cNvPicPr preferRelativeResize="0"/>
          <p:nvPr/>
        </p:nvPicPr>
        <p:blipFill rotWithShape="1">
          <a:blip r:embed="rId3">
            <a:alphaModFix/>
          </a:blip>
          <a:srcRect b="0" l="0" r="14290" t="0"/>
          <a:stretch/>
        </p:blipFill>
        <p:spPr>
          <a:xfrm>
            <a:off x="712183" y="1876787"/>
            <a:ext cx="8487702" cy="126495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2" name="Shape 4292"/>
        <p:cNvGrpSpPr/>
        <p:nvPr/>
      </p:nvGrpSpPr>
      <p:grpSpPr>
        <a:xfrm>
          <a:off x="0" y="0"/>
          <a:ext cx="0" cy="0"/>
          <a:chOff x="0" y="0"/>
          <a:chExt cx="0" cy="0"/>
        </a:xfrm>
      </p:grpSpPr>
      <p:sp>
        <p:nvSpPr>
          <p:cNvPr id="4293" name="Google Shape;4293;p265"/>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94" name="Google Shape;4294;p265"/>
          <p:cNvGrpSpPr/>
          <p:nvPr/>
        </p:nvGrpSpPr>
        <p:grpSpPr>
          <a:xfrm>
            <a:off x="559817" y="1428745"/>
            <a:ext cx="8783192" cy="215444"/>
            <a:chOff x="559817" y="2136914"/>
            <a:chExt cx="8783192" cy="215444"/>
          </a:xfrm>
        </p:grpSpPr>
        <p:sp>
          <p:nvSpPr>
            <p:cNvPr id="4295" name="Google Shape;4295;p2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96" name="Google Shape;4296;p26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297" name="Google Shape;4297;p265"/>
          <p:cNvGrpSpPr/>
          <p:nvPr/>
        </p:nvGrpSpPr>
        <p:grpSpPr>
          <a:xfrm>
            <a:off x="450000" y="450000"/>
            <a:ext cx="9018000" cy="276999"/>
            <a:chOff x="450000" y="450000"/>
            <a:chExt cx="9018000" cy="276999"/>
          </a:xfrm>
        </p:grpSpPr>
        <p:sp>
          <p:nvSpPr>
            <p:cNvPr id="4298" name="Google Shape;4298;p2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299" name="Google Shape;4299;p2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300" name="Google Shape;4300;p265"/>
          <p:cNvGrpSpPr/>
          <p:nvPr/>
        </p:nvGrpSpPr>
        <p:grpSpPr>
          <a:xfrm>
            <a:off x="558924" y="4465989"/>
            <a:ext cx="8782050" cy="711454"/>
            <a:chOff x="557644" y="5085181"/>
            <a:chExt cx="8782050" cy="711454"/>
          </a:xfrm>
        </p:grpSpPr>
        <p:sp>
          <p:nvSpPr>
            <p:cNvPr id="4301" name="Google Shape;4301;p265"/>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02" name="Google Shape;4302;p26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03" name="Google Shape;4303;p26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87</a:t>
              </a:r>
              <a:endParaRPr b="1" sz="1300">
                <a:solidFill>
                  <a:srgbClr val="262626"/>
                </a:solidFill>
                <a:latin typeface="Arial"/>
                <a:ea typeface="Arial"/>
                <a:cs typeface="Arial"/>
                <a:sym typeface="Arial"/>
              </a:endParaRPr>
            </a:p>
          </p:txBody>
        </p:sp>
        <p:sp>
          <p:nvSpPr>
            <p:cNvPr id="4304" name="Google Shape;4304;p26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df의 2개 이상의 행과 열로부터 원소 선택 ('hongildong', 'hongeeedong'의 'music', 'phys_tra' 점수) </a:t>
              </a:r>
              <a:endParaRPr/>
            </a:p>
          </p:txBody>
        </p:sp>
      </p:grpSp>
      <p:pic>
        <p:nvPicPr>
          <p:cNvPr id="4305" name="Google Shape;4305;p265"/>
          <p:cNvPicPr preferRelativeResize="0"/>
          <p:nvPr/>
        </p:nvPicPr>
        <p:blipFill rotWithShape="1">
          <a:blip r:embed="rId4">
            <a:alphaModFix/>
          </a:blip>
          <a:srcRect b="0" l="0" r="14290" t="0"/>
          <a:stretch/>
        </p:blipFill>
        <p:spPr>
          <a:xfrm>
            <a:off x="712183" y="1932774"/>
            <a:ext cx="8487701" cy="227692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266"/>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12" name="Google Shape;4312;p266"/>
          <p:cNvGrpSpPr/>
          <p:nvPr/>
        </p:nvGrpSpPr>
        <p:grpSpPr>
          <a:xfrm>
            <a:off x="559817" y="1428745"/>
            <a:ext cx="8783192" cy="215444"/>
            <a:chOff x="559817" y="2136914"/>
            <a:chExt cx="8783192" cy="215444"/>
          </a:xfrm>
        </p:grpSpPr>
        <p:sp>
          <p:nvSpPr>
            <p:cNvPr id="4313" name="Google Shape;4313;p2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14" name="Google Shape;4314;p26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315" name="Google Shape;4315;p266"/>
          <p:cNvGrpSpPr/>
          <p:nvPr/>
        </p:nvGrpSpPr>
        <p:grpSpPr>
          <a:xfrm>
            <a:off x="450000" y="450000"/>
            <a:ext cx="9018000" cy="276999"/>
            <a:chOff x="450000" y="450000"/>
            <a:chExt cx="9018000" cy="276999"/>
          </a:xfrm>
        </p:grpSpPr>
        <p:sp>
          <p:nvSpPr>
            <p:cNvPr id="4316" name="Google Shape;4316;p2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17" name="Google Shape;4317;p2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318" name="Google Shape;4318;p266"/>
          <p:cNvPicPr preferRelativeResize="0"/>
          <p:nvPr/>
        </p:nvPicPr>
        <p:blipFill rotWithShape="1">
          <a:blip r:embed="rId3">
            <a:alphaModFix/>
          </a:blip>
          <a:srcRect b="0" l="0" r="14290" t="0"/>
          <a:stretch/>
        </p:blipFill>
        <p:spPr>
          <a:xfrm>
            <a:off x="712183" y="1937687"/>
            <a:ext cx="8487702" cy="228415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sp>
        <p:nvSpPr>
          <p:cNvPr id="4324" name="Google Shape;4324;p267"/>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25" name="Google Shape;4325;p267"/>
          <p:cNvGrpSpPr/>
          <p:nvPr/>
        </p:nvGrpSpPr>
        <p:grpSpPr>
          <a:xfrm>
            <a:off x="559817" y="1428745"/>
            <a:ext cx="8783192" cy="215444"/>
            <a:chOff x="559817" y="2136914"/>
            <a:chExt cx="8783192" cy="215444"/>
          </a:xfrm>
        </p:grpSpPr>
        <p:sp>
          <p:nvSpPr>
            <p:cNvPr id="4326" name="Google Shape;4326;p2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27" name="Google Shape;4327;p26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328" name="Google Shape;4328;p267"/>
          <p:cNvGrpSpPr/>
          <p:nvPr/>
        </p:nvGrpSpPr>
        <p:grpSpPr>
          <a:xfrm>
            <a:off x="450000" y="450000"/>
            <a:ext cx="9018000" cy="276999"/>
            <a:chOff x="450000" y="450000"/>
            <a:chExt cx="9018000" cy="276999"/>
          </a:xfrm>
        </p:grpSpPr>
        <p:sp>
          <p:nvSpPr>
            <p:cNvPr id="4329" name="Google Shape;4329;p2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30" name="Google Shape;4330;p2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331" name="Google Shape;4331;p267"/>
          <p:cNvPicPr preferRelativeResize="0"/>
          <p:nvPr/>
        </p:nvPicPr>
        <p:blipFill rotWithShape="1">
          <a:blip r:embed="rId3">
            <a:alphaModFix/>
          </a:blip>
          <a:srcRect b="0" l="0" r="14290" t="0"/>
          <a:stretch/>
        </p:blipFill>
        <p:spPr>
          <a:xfrm>
            <a:off x="712183" y="1930459"/>
            <a:ext cx="8487702" cy="229861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sp>
        <p:nvSpPr>
          <p:cNvPr id="4337" name="Google Shape;4337;p268"/>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38" name="Google Shape;4338;p268"/>
          <p:cNvGrpSpPr/>
          <p:nvPr/>
        </p:nvGrpSpPr>
        <p:grpSpPr>
          <a:xfrm>
            <a:off x="559817" y="1428745"/>
            <a:ext cx="8783192" cy="215444"/>
            <a:chOff x="559817" y="2136914"/>
            <a:chExt cx="8783192" cy="215444"/>
          </a:xfrm>
        </p:grpSpPr>
        <p:sp>
          <p:nvSpPr>
            <p:cNvPr id="4339" name="Google Shape;4339;p2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40" name="Google Shape;4340;p26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인덱스 지정</a:t>
              </a:r>
              <a:endParaRPr sz="1400">
                <a:solidFill>
                  <a:srgbClr val="262626"/>
                </a:solidFill>
                <a:latin typeface="Arial"/>
                <a:ea typeface="Arial"/>
                <a:cs typeface="Arial"/>
                <a:sym typeface="Arial"/>
              </a:endParaRPr>
            </a:p>
          </p:txBody>
        </p:sp>
      </p:grpSp>
      <p:grpSp>
        <p:nvGrpSpPr>
          <p:cNvPr id="4341" name="Google Shape;4341;p268"/>
          <p:cNvGrpSpPr/>
          <p:nvPr/>
        </p:nvGrpSpPr>
        <p:grpSpPr>
          <a:xfrm>
            <a:off x="450000" y="450000"/>
            <a:ext cx="9018000" cy="276999"/>
            <a:chOff x="450000" y="450000"/>
            <a:chExt cx="9018000" cy="276999"/>
          </a:xfrm>
        </p:grpSpPr>
        <p:sp>
          <p:nvSpPr>
            <p:cNvPr id="4342" name="Google Shape;4342;p2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43" name="Google Shape;4343;p2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344" name="Google Shape;4344;p268"/>
          <p:cNvPicPr preferRelativeResize="0"/>
          <p:nvPr/>
        </p:nvPicPr>
        <p:blipFill rotWithShape="1">
          <a:blip r:embed="rId3">
            <a:alphaModFix/>
          </a:blip>
          <a:srcRect b="0" l="0" r="14290" t="0"/>
          <a:stretch/>
        </p:blipFill>
        <p:spPr>
          <a:xfrm>
            <a:off x="712183" y="1905160"/>
            <a:ext cx="8487702" cy="234921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269"/>
          <p:cNvSpPr/>
          <p:nvPr/>
        </p:nvSpPr>
        <p:spPr>
          <a:xfrm>
            <a:off x="558924" y="1772815"/>
            <a:ext cx="8782050" cy="28768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51" name="Google Shape;4351;p269"/>
          <p:cNvGrpSpPr/>
          <p:nvPr/>
        </p:nvGrpSpPr>
        <p:grpSpPr>
          <a:xfrm>
            <a:off x="559817" y="1428745"/>
            <a:ext cx="8783192" cy="215444"/>
            <a:chOff x="559817" y="2136914"/>
            <a:chExt cx="8783192" cy="215444"/>
          </a:xfrm>
        </p:grpSpPr>
        <p:sp>
          <p:nvSpPr>
            <p:cNvPr id="4352" name="Google Shape;4352;p2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53" name="Google Shape;4353;p26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열(column)을 추가</a:t>
              </a:r>
              <a:endParaRPr sz="1400">
                <a:solidFill>
                  <a:srgbClr val="262626"/>
                </a:solidFill>
                <a:latin typeface="Arial"/>
                <a:ea typeface="Arial"/>
                <a:cs typeface="Arial"/>
                <a:sym typeface="Arial"/>
              </a:endParaRPr>
            </a:p>
          </p:txBody>
        </p:sp>
      </p:grpSp>
      <p:grpSp>
        <p:nvGrpSpPr>
          <p:cNvPr id="4354" name="Google Shape;4354;p269"/>
          <p:cNvGrpSpPr/>
          <p:nvPr/>
        </p:nvGrpSpPr>
        <p:grpSpPr>
          <a:xfrm>
            <a:off x="450000" y="450000"/>
            <a:ext cx="9018000" cy="276999"/>
            <a:chOff x="450000" y="450000"/>
            <a:chExt cx="9018000" cy="276999"/>
          </a:xfrm>
        </p:grpSpPr>
        <p:sp>
          <p:nvSpPr>
            <p:cNvPr id="4355" name="Google Shape;4355;p2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56" name="Google Shape;4356;p2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357" name="Google Shape;4357;p269"/>
          <p:cNvGrpSpPr/>
          <p:nvPr/>
        </p:nvGrpSpPr>
        <p:grpSpPr>
          <a:xfrm>
            <a:off x="558924" y="4725144"/>
            <a:ext cx="8782050" cy="711454"/>
            <a:chOff x="557644" y="5085181"/>
            <a:chExt cx="8782050" cy="711454"/>
          </a:xfrm>
        </p:grpSpPr>
        <p:sp>
          <p:nvSpPr>
            <p:cNvPr id="4358" name="Google Shape;4358;p26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59" name="Google Shape;4359;p26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60" name="Google Shape;4360;p26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94</a:t>
              </a:r>
              <a:endParaRPr b="1" sz="1300">
                <a:solidFill>
                  <a:srgbClr val="262626"/>
                </a:solidFill>
                <a:latin typeface="Arial"/>
                <a:ea typeface="Arial"/>
                <a:cs typeface="Arial"/>
                <a:sym typeface="Arial"/>
              </a:endParaRPr>
            </a:p>
          </p:txBody>
        </p:sp>
        <p:sp>
          <p:nvSpPr>
            <p:cNvPr id="4361" name="Google Shape;4361;p26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df에 'kor' 점수 열(column)을 추가. 데이터 값은 80 지정</a:t>
              </a:r>
              <a:endParaRPr sz="1300">
                <a:solidFill>
                  <a:srgbClr val="262626"/>
                </a:solidFill>
                <a:latin typeface="Arial"/>
                <a:ea typeface="Arial"/>
                <a:cs typeface="Arial"/>
                <a:sym typeface="Arial"/>
              </a:endParaRPr>
            </a:p>
          </p:txBody>
        </p:sp>
      </p:grpSp>
      <p:pic>
        <p:nvPicPr>
          <p:cNvPr id="4362" name="Google Shape;4362;p269"/>
          <p:cNvPicPr preferRelativeResize="0"/>
          <p:nvPr/>
        </p:nvPicPr>
        <p:blipFill rotWithShape="1">
          <a:blip r:embed="rId4">
            <a:alphaModFix/>
          </a:blip>
          <a:srcRect b="0" l="0" r="14290" t="0"/>
          <a:stretch/>
        </p:blipFill>
        <p:spPr>
          <a:xfrm>
            <a:off x="712183" y="1935831"/>
            <a:ext cx="8487702" cy="257328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7" name="Shape 4367"/>
        <p:cNvGrpSpPr/>
        <p:nvPr/>
      </p:nvGrpSpPr>
      <p:grpSpPr>
        <a:xfrm>
          <a:off x="0" y="0"/>
          <a:ext cx="0" cy="0"/>
          <a:chOff x="0" y="0"/>
          <a:chExt cx="0" cy="0"/>
        </a:xfrm>
      </p:grpSpPr>
      <p:sp>
        <p:nvSpPr>
          <p:cNvPr id="4368" name="Google Shape;4368;p270"/>
          <p:cNvSpPr/>
          <p:nvPr/>
        </p:nvSpPr>
        <p:spPr>
          <a:xfrm>
            <a:off x="558924" y="1772815"/>
            <a:ext cx="8782050" cy="24482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69" name="Google Shape;4369;p270"/>
          <p:cNvGrpSpPr/>
          <p:nvPr/>
        </p:nvGrpSpPr>
        <p:grpSpPr>
          <a:xfrm>
            <a:off x="559817" y="1428745"/>
            <a:ext cx="8783192" cy="215444"/>
            <a:chOff x="559817" y="2136914"/>
            <a:chExt cx="8783192" cy="215444"/>
          </a:xfrm>
        </p:grpSpPr>
        <p:sp>
          <p:nvSpPr>
            <p:cNvPr id="4370" name="Google Shape;4370;p2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71" name="Google Shape;4371;p27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372" name="Google Shape;4372;p270"/>
          <p:cNvGrpSpPr/>
          <p:nvPr/>
        </p:nvGrpSpPr>
        <p:grpSpPr>
          <a:xfrm>
            <a:off x="450000" y="450000"/>
            <a:ext cx="9018000" cy="276999"/>
            <a:chOff x="450000" y="450000"/>
            <a:chExt cx="9018000" cy="276999"/>
          </a:xfrm>
        </p:grpSpPr>
        <p:sp>
          <p:nvSpPr>
            <p:cNvPr id="4373" name="Google Shape;4373;p2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74" name="Google Shape;4374;p2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375" name="Google Shape;4375;p270"/>
          <p:cNvPicPr preferRelativeResize="0"/>
          <p:nvPr/>
        </p:nvPicPr>
        <p:blipFill rotWithShape="1">
          <a:blip r:embed="rId3">
            <a:alphaModFix/>
          </a:blip>
          <a:srcRect b="0" l="0" r="14290" t="0"/>
          <a:stretch/>
        </p:blipFill>
        <p:spPr>
          <a:xfrm>
            <a:off x="712183" y="1910982"/>
            <a:ext cx="8487702" cy="22118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271"/>
          <p:cNvSpPr/>
          <p:nvPr/>
        </p:nvSpPr>
        <p:spPr>
          <a:xfrm>
            <a:off x="558924" y="1772815"/>
            <a:ext cx="8782050" cy="32078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82" name="Google Shape;4382;p271"/>
          <p:cNvGrpSpPr/>
          <p:nvPr/>
        </p:nvGrpSpPr>
        <p:grpSpPr>
          <a:xfrm>
            <a:off x="559817" y="1428745"/>
            <a:ext cx="8783192" cy="215444"/>
            <a:chOff x="559817" y="2136914"/>
            <a:chExt cx="8783192" cy="215444"/>
          </a:xfrm>
        </p:grpSpPr>
        <p:sp>
          <p:nvSpPr>
            <p:cNvPr id="4383" name="Google Shape;4383;p2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84" name="Google Shape;4384;p27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385" name="Google Shape;4385;p271"/>
          <p:cNvGrpSpPr/>
          <p:nvPr/>
        </p:nvGrpSpPr>
        <p:grpSpPr>
          <a:xfrm>
            <a:off x="450000" y="450000"/>
            <a:ext cx="9018000" cy="276999"/>
            <a:chOff x="450000" y="450000"/>
            <a:chExt cx="9018000" cy="276999"/>
          </a:xfrm>
        </p:grpSpPr>
        <p:sp>
          <p:nvSpPr>
            <p:cNvPr id="4386" name="Google Shape;4386;p27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387" name="Google Shape;4387;p27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388" name="Google Shape;4388;p271"/>
          <p:cNvGrpSpPr/>
          <p:nvPr/>
        </p:nvGrpSpPr>
        <p:grpSpPr>
          <a:xfrm>
            <a:off x="561850" y="5085184"/>
            <a:ext cx="8782050" cy="711454"/>
            <a:chOff x="557644" y="5085181"/>
            <a:chExt cx="8782050" cy="711454"/>
          </a:xfrm>
        </p:grpSpPr>
        <p:sp>
          <p:nvSpPr>
            <p:cNvPr id="4389" name="Google Shape;4389;p271"/>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90" name="Google Shape;4390;p27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91" name="Google Shape;4391;p27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97</a:t>
              </a:r>
              <a:endParaRPr b="1" sz="1300">
                <a:solidFill>
                  <a:srgbClr val="262626"/>
                </a:solidFill>
                <a:latin typeface="Arial"/>
                <a:ea typeface="Arial"/>
                <a:cs typeface="Arial"/>
                <a:sym typeface="Arial"/>
              </a:endParaRPr>
            </a:p>
          </p:txBody>
        </p:sp>
        <p:sp>
          <p:nvSpPr>
            <p:cNvPr id="4392" name="Google Shape;4392;p27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새로운 행(row)을 추가 - 같은 원소 값을 입력</a:t>
              </a:r>
              <a:endParaRPr sz="1300">
                <a:solidFill>
                  <a:srgbClr val="262626"/>
                </a:solidFill>
                <a:latin typeface="Arial"/>
                <a:ea typeface="Arial"/>
                <a:cs typeface="Arial"/>
                <a:sym typeface="Arial"/>
              </a:endParaRPr>
            </a:p>
          </p:txBody>
        </p:sp>
      </p:grpSp>
      <p:pic>
        <p:nvPicPr>
          <p:cNvPr id="4393" name="Google Shape;4393;p271"/>
          <p:cNvPicPr preferRelativeResize="0"/>
          <p:nvPr/>
        </p:nvPicPr>
        <p:blipFill rotWithShape="1">
          <a:blip r:embed="rId4">
            <a:alphaModFix/>
          </a:blip>
          <a:srcRect b="0" l="0" r="14290" t="0"/>
          <a:stretch/>
        </p:blipFill>
        <p:spPr>
          <a:xfrm>
            <a:off x="712183" y="1914150"/>
            <a:ext cx="8487702" cy="292024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grpSp>
        <p:nvGrpSpPr>
          <p:cNvPr id="901" name="Google Shape;901;p65"/>
          <p:cNvGrpSpPr/>
          <p:nvPr/>
        </p:nvGrpSpPr>
        <p:grpSpPr>
          <a:xfrm>
            <a:off x="559817" y="1428745"/>
            <a:ext cx="8783192" cy="215444"/>
            <a:chOff x="559817" y="2136914"/>
            <a:chExt cx="8783192" cy="215444"/>
          </a:xfrm>
        </p:grpSpPr>
        <p:sp>
          <p:nvSpPr>
            <p:cNvPr id="902" name="Google Shape;902;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3" name="Google Shape;903;p6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하나를 더 만들어 보겠다.</a:t>
              </a:r>
              <a:endParaRPr sz="1400">
                <a:solidFill>
                  <a:srgbClr val="262626"/>
                </a:solidFill>
                <a:latin typeface="Arial"/>
                <a:ea typeface="Arial"/>
                <a:cs typeface="Arial"/>
                <a:sym typeface="Arial"/>
              </a:endParaRPr>
            </a:p>
          </p:txBody>
        </p:sp>
      </p:grpSp>
      <p:sp>
        <p:nvSpPr>
          <p:cNvPr id="904" name="Google Shape;904;p65"/>
          <p:cNvSpPr/>
          <p:nvPr/>
        </p:nvSpPr>
        <p:spPr>
          <a:xfrm>
            <a:off x="558396" y="1844824"/>
            <a:ext cx="8782050" cy="6480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5" name="Google Shape;905;p65"/>
          <p:cNvPicPr preferRelativeResize="0"/>
          <p:nvPr/>
        </p:nvPicPr>
        <p:blipFill rotWithShape="1">
          <a:blip r:embed="rId3">
            <a:alphaModFix/>
          </a:blip>
          <a:srcRect b="0" l="0" r="14290" t="0"/>
          <a:stretch/>
        </p:blipFill>
        <p:spPr>
          <a:xfrm>
            <a:off x="712183" y="1957572"/>
            <a:ext cx="8487702" cy="436020"/>
          </a:xfrm>
          <a:prstGeom prst="rect">
            <a:avLst/>
          </a:prstGeom>
          <a:noFill/>
          <a:ln cap="flat" cmpd="sng" w="9525">
            <a:solidFill>
              <a:srgbClr val="F2F2F2"/>
            </a:solidFill>
            <a:prstDash val="solid"/>
            <a:round/>
            <a:headEnd len="sm" w="sm" type="none"/>
            <a:tailEnd len="sm" w="sm" type="none"/>
          </a:ln>
        </p:spPr>
      </p:pic>
      <p:grpSp>
        <p:nvGrpSpPr>
          <p:cNvPr id="906" name="Google Shape;906;p65"/>
          <p:cNvGrpSpPr/>
          <p:nvPr/>
        </p:nvGrpSpPr>
        <p:grpSpPr>
          <a:xfrm>
            <a:off x="560708" y="2713951"/>
            <a:ext cx="8783192" cy="215444"/>
            <a:chOff x="559817" y="2136914"/>
            <a:chExt cx="8783192" cy="215444"/>
          </a:xfrm>
        </p:grpSpPr>
        <p:sp>
          <p:nvSpPr>
            <p:cNvPr id="907" name="Google Shape;907;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8" name="Google Shape;908;p6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id라는 주소를 나타내는 함수를 이용하여 각각의 배열의 주소를 확인해 보자.</a:t>
              </a:r>
              <a:endParaRPr sz="1400">
                <a:solidFill>
                  <a:srgbClr val="262626"/>
                </a:solidFill>
                <a:latin typeface="Arial"/>
                <a:ea typeface="Arial"/>
                <a:cs typeface="Arial"/>
                <a:sym typeface="Arial"/>
              </a:endParaRPr>
            </a:p>
          </p:txBody>
        </p:sp>
      </p:grpSp>
      <p:sp>
        <p:nvSpPr>
          <p:cNvPr id="909" name="Google Shape;909;p65"/>
          <p:cNvSpPr/>
          <p:nvPr/>
        </p:nvSpPr>
        <p:spPr>
          <a:xfrm>
            <a:off x="558396" y="3132595"/>
            <a:ext cx="8782050" cy="14529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0" name="Google Shape;910;p65"/>
          <p:cNvPicPr preferRelativeResize="0"/>
          <p:nvPr/>
        </p:nvPicPr>
        <p:blipFill rotWithShape="1">
          <a:blip r:embed="rId4">
            <a:alphaModFix/>
          </a:blip>
          <a:srcRect b="0" l="0" r="14290" t="0"/>
          <a:stretch/>
        </p:blipFill>
        <p:spPr>
          <a:xfrm>
            <a:off x="712183" y="3224251"/>
            <a:ext cx="8487702" cy="1285889"/>
          </a:xfrm>
          <a:prstGeom prst="rect">
            <a:avLst/>
          </a:prstGeom>
          <a:noFill/>
          <a:ln cap="flat" cmpd="sng" w="9525">
            <a:solidFill>
              <a:srgbClr val="F2F2F2"/>
            </a:solidFill>
            <a:prstDash val="solid"/>
            <a:round/>
            <a:headEnd len="sm" w="sm" type="none"/>
            <a:tailEnd len="sm" w="sm" type="none"/>
          </a:ln>
        </p:spPr>
      </p:pic>
      <p:grpSp>
        <p:nvGrpSpPr>
          <p:cNvPr id="911" name="Google Shape;911;p65"/>
          <p:cNvGrpSpPr/>
          <p:nvPr/>
        </p:nvGrpSpPr>
        <p:grpSpPr>
          <a:xfrm>
            <a:off x="450000" y="450000"/>
            <a:ext cx="9018000" cy="276999"/>
            <a:chOff x="450000" y="450000"/>
            <a:chExt cx="9018000" cy="276999"/>
          </a:xfrm>
        </p:grpSpPr>
        <p:sp>
          <p:nvSpPr>
            <p:cNvPr id="912" name="Google Shape;912;p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913" name="Google Shape;913;p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8" name="Shape 4398"/>
        <p:cNvGrpSpPr/>
        <p:nvPr/>
      </p:nvGrpSpPr>
      <p:grpSpPr>
        <a:xfrm>
          <a:off x="0" y="0"/>
          <a:ext cx="0" cy="0"/>
          <a:chOff x="0" y="0"/>
          <a:chExt cx="0" cy="0"/>
        </a:xfrm>
      </p:grpSpPr>
      <p:sp>
        <p:nvSpPr>
          <p:cNvPr id="4399" name="Google Shape;4399;p272"/>
          <p:cNvSpPr/>
          <p:nvPr/>
        </p:nvSpPr>
        <p:spPr>
          <a:xfrm>
            <a:off x="558924" y="1772816"/>
            <a:ext cx="8782050" cy="31442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00" name="Google Shape;4400;p272"/>
          <p:cNvGrpSpPr/>
          <p:nvPr/>
        </p:nvGrpSpPr>
        <p:grpSpPr>
          <a:xfrm>
            <a:off x="559817" y="1428745"/>
            <a:ext cx="8783192" cy="215444"/>
            <a:chOff x="559817" y="2136914"/>
            <a:chExt cx="8783192" cy="215444"/>
          </a:xfrm>
        </p:grpSpPr>
        <p:sp>
          <p:nvSpPr>
            <p:cNvPr id="4401" name="Google Shape;4401;p2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02" name="Google Shape;4402;p27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403" name="Google Shape;4403;p272"/>
          <p:cNvGrpSpPr/>
          <p:nvPr/>
        </p:nvGrpSpPr>
        <p:grpSpPr>
          <a:xfrm>
            <a:off x="450000" y="450000"/>
            <a:ext cx="9018000" cy="276999"/>
            <a:chOff x="450000" y="450000"/>
            <a:chExt cx="9018000" cy="276999"/>
          </a:xfrm>
        </p:grpSpPr>
        <p:sp>
          <p:nvSpPr>
            <p:cNvPr id="4404" name="Google Shape;4404;p2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05" name="Google Shape;4405;p2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406" name="Google Shape;4406;p272"/>
          <p:cNvGrpSpPr/>
          <p:nvPr/>
        </p:nvGrpSpPr>
        <p:grpSpPr>
          <a:xfrm>
            <a:off x="561850" y="4995924"/>
            <a:ext cx="8782050" cy="711454"/>
            <a:chOff x="557644" y="5085181"/>
            <a:chExt cx="8782050" cy="711454"/>
          </a:xfrm>
        </p:grpSpPr>
        <p:sp>
          <p:nvSpPr>
            <p:cNvPr id="4407" name="Google Shape;4407;p272"/>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08" name="Google Shape;4408;p27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409" name="Google Shape;4409;p27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99</a:t>
              </a:r>
              <a:endParaRPr b="1" sz="1300">
                <a:solidFill>
                  <a:srgbClr val="262626"/>
                </a:solidFill>
                <a:latin typeface="Arial"/>
                <a:ea typeface="Arial"/>
                <a:cs typeface="Arial"/>
                <a:sym typeface="Arial"/>
              </a:endParaRPr>
            </a:p>
          </p:txBody>
        </p:sp>
        <p:sp>
          <p:nvSpPr>
            <p:cNvPr id="4410" name="Google Shape;4410;p27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새로운 행(row)을 추가 - 원소 값 여러 개의 배열 입력</a:t>
              </a:r>
              <a:endParaRPr sz="1300">
                <a:solidFill>
                  <a:srgbClr val="262626"/>
                </a:solidFill>
                <a:latin typeface="Arial"/>
                <a:ea typeface="Arial"/>
                <a:cs typeface="Arial"/>
                <a:sym typeface="Arial"/>
              </a:endParaRPr>
            </a:p>
          </p:txBody>
        </p:sp>
      </p:grpSp>
      <p:pic>
        <p:nvPicPr>
          <p:cNvPr id="4411" name="Google Shape;4411;p272"/>
          <p:cNvPicPr preferRelativeResize="0"/>
          <p:nvPr/>
        </p:nvPicPr>
        <p:blipFill rotWithShape="1">
          <a:blip r:embed="rId4">
            <a:alphaModFix/>
          </a:blip>
          <a:srcRect b="0" l="0" r="14290" t="0"/>
          <a:stretch/>
        </p:blipFill>
        <p:spPr>
          <a:xfrm>
            <a:off x="712183" y="1915053"/>
            <a:ext cx="8487702" cy="286242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6" name="Shape 4416"/>
        <p:cNvGrpSpPr/>
        <p:nvPr/>
      </p:nvGrpSpPr>
      <p:grpSpPr>
        <a:xfrm>
          <a:off x="0" y="0"/>
          <a:ext cx="0" cy="0"/>
          <a:chOff x="0" y="0"/>
          <a:chExt cx="0" cy="0"/>
        </a:xfrm>
      </p:grpSpPr>
      <p:sp>
        <p:nvSpPr>
          <p:cNvPr id="4417" name="Google Shape;4417;p273"/>
          <p:cNvSpPr/>
          <p:nvPr/>
        </p:nvSpPr>
        <p:spPr>
          <a:xfrm>
            <a:off x="558924" y="1772816"/>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18" name="Google Shape;4418;p273"/>
          <p:cNvGrpSpPr/>
          <p:nvPr/>
        </p:nvGrpSpPr>
        <p:grpSpPr>
          <a:xfrm>
            <a:off x="559817" y="1428745"/>
            <a:ext cx="8783192" cy="215444"/>
            <a:chOff x="559817" y="2136914"/>
            <a:chExt cx="8783192" cy="215444"/>
          </a:xfrm>
        </p:grpSpPr>
        <p:sp>
          <p:nvSpPr>
            <p:cNvPr id="4419" name="Google Shape;4419;p2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20" name="Google Shape;4420;p27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421" name="Google Shape;4421;p273"/>
          <p:cNvGrpSpPr/>
          <p:nvPr/>
        </p:nvGrpSpPr>
        <p:grpSpPr>
          <a:xfrm>
            <a:off x="450000" y="450000"/>
            <a:ext cx="9018000" cy="276999"/>
            <a:chOff x="450000" y="450000"/>
            <a:chExt cx="9018000" cy="276999"/>
          </a:xfrm>
        </p:grpSpPr>
        <p:sp>
          <p:nvSpPr>
            <p:cNvPr id="4422" name="Google Shape;4422;p2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23" name="Google Shape;4423;p2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424" name="Google Shape;4424;p273"/>
          <p:cNvPicPr preferRelativeResize="0"/>
          <p:nvPr/>
        </p:nvPicPr>
        <p:blipFill rotWithShape="1">
          <a:blip r:embed="rId3">
            <a:alphaModFix/>
          </a:blip>
          <a:srcRect b="0" l="0" r="14290" t="0"/>
          <a:stretch/>
        </p:blipFill>
        <p:spPr>
          <a:xfrm>
            <a:off x="712183" y="1916832"/>
            <a:ext cx="8487702" cy="126495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9" name="Shape 4429"/>
        <p:cNvGrpSpPr/>
        <p:nvPr/>
      </p:nvGrpSpPr>
      <p:grpSpPr>
        <a:xfrm>
          <a:off x="0" y="0"/>
          <a:ext cx="0" cy="0"/>
          <a:chOff x="0" y="0"/>
          <a:chExt cx="0" cy="0"/>
        </a:xfrm>
      </p:grpSpPr>
      <p:sp>
        <p:nvSpPr>
          <p:cNvPr id="4430" name="Google Shape;4430;p274"/>
          <p:cNvSpPr/>
          <p:nvPr/>
        </p:nvSpPr>
        <p:spPr>
          <a:xfrm>
            <a:off x="558924" y="2055137"/>
            <a:ext cx="8782050" cy="4326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31" name="Google Shape;4431;p274"/>
          <p:cNvGrpSpPr/>
          <p:nvPr/>
        </p:nvGrpSpPr>
        <p:grpSpPr>
          <a:xfrm>
            <a:off x="559817" y="1428745"/>
            <a:ext cx="8783192" cy="215444"/>
            <a:chOff x="559817" y="2136914"/>
            <a:chExt cx="8783192" cy="215444"/>
          </a:xfrm>
        </p:grpSpPr>
        <p:sp>
          <p:nvSpPr>
            <p:cNvPr id="4432" name="Google Shape;4432;p2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33" name="Google Shape;4433;p27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434" name="Google Shape;4434;p274"/>
          <p:cNvGrpSpPr/>
          <p:nvPr/>
        </p:nvGrpSpPr>
        <p:grpSpPr>
          <a:xfrm>
            <a:off x="450000" y="450000"/>
            <a:ext cx="9018000" cy="276999"/>
            <a:chOff x="450000" y="450000"/>
            <a:chExt cx="9018000" cy="276999"/>
          </a:xfrm>
        </p:grpSpPr>
        <p:sp>
          <p:nvSpPr>
            <p:cNvPr id="4435" name="Google Shape;4435;p2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36" name="Google Shape;4436;p2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437" name="Google Shape;4437;p274"/>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help(df.reset_index)</a:t>
            </a:r>
            <a:endParaRPr/>
          </a:p>
        </p:txBody>
      </p:sp>
      <p:pic>
        <p:nvPicPr>
          <p:cNvPr id="4438" name="Google Shape;4438;p274"/>
          <p:cNvPicPr preferRelativeResize="0"/>
          <p:nvPr/>
        </p:nvPicPr>
        <p:blipFill rotWithShape="1">
          <a:blip r:embed="rId3">
            <a:alphaModFix/>
          </a:blip>
          <a:srcRect b="0" l="0" r="0" t="0"/>
          <a:stretch/>
        </p:blipFill>
        <p:spPr>
          <a:xfrm>
            <a:off x="711201" y="2120624"/>
            <a:ext cx="8272659" cy="420275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3" name="Shape 4443"/>
        <p:cNvGrpSpPr/>
        <p:nvPr/>
      </p:nvGrpSpPr>
      <p:grpSpPr>
        <a:xfrm>
          <a:off x="0" y="0"/>
          <a:ext cx="0" cy="0"/>
          <a:chOff x="0" y="0"/>
          <a:chExt cx="0" cy="0"/>
        </a:xfrm>
      </p:grpSpPr>
      <p:sp>
        <p:nvSpPr>
          <p:cNvPr id="4444" name="Google Shape;4444;p275"/>
          <p:cNvSpPr/>
          <p:nvPr/>
        </p:nvSpPr>
        <p:spPr>
          <a:xfrm>
            <a:off x="558924" y="1772816"/>
            <a:ext cx="8782050" cy="28140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45" name="Google Shape;4445;p275"/>
          <p:cNvGrpSpPr/>
          <p:nvPr/>
        </p:nvGrpSpPr>
        <p:grpSpPr>
          <a:xfrm>
            <a:off x="559817" y="1428745"/>
            <a:ext cx="8783192" cy="215444"/>
            <a:chOff x="559817" y="2136914"/>
            <a:chExt cx="8783192" cy="215444"/>
          </a:xfrm>
        </p:grpSpPr>
        <p:sp>
          <p:nvSpPr>
            <p:cNvPr id="4446" name="Google Shape;4446;p2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47" name="Google Shape;4447;p27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448" name="Google Shape;4448;p275"/>
          <p:cNvGrpSpPr/>
          <p:nvPr/>
        </p:nvGrpSpPr>
        <p:grpSpPr>
          <a:xfrm>
            <a:off x="450000" y="450000"/>
            <a:ext cx="9018000" cy="276999"/>
            <a:chOff x="450000" y="450000"/>
            <a:chExt cx="9018000" cy="276999"/>
          </a:xfrm>
        </p:grpSpPr>
        <p:sp>
          <p:nvSpPr>
            <p:cNvPr id="4449" name="Google Shape;4449;p2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50" name="Google Shape;4450;p2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451" name="Google Shape;4451;p275"/>
          <p:cNvPicPr preferRelativeResize="0"/>
          <p:nvPr/>
        </p:nvPicPr>
        <p:blipFill rotWithShape="1">
          <a:blip r:embed="rId3">
            <a:alphaModFix/>
          </a:blip>
          <a:srcRect b="0" l="0" r="14280" t="0"/>
          <a:stretch/>
        </p:blipFill>
        <p:spPr>
          <a:xfrm>
            <a:off x="712182" y="1925710"/>
            <a:ext cx="8488683" cy="250823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6" name="Shape 4456"/>
        <p:cNvGrpSpPr/>
        <p:nvPr/>
      </p:nvGrpSpPr>
      <p:grpSpPr>
        <a:xfrm>
          <a:off x="0" y="0"/>
          <a:ext cx="0" cy="0"/>
          <a:chOff x="0" y="0"/>
          <a:chExt cx="0" cy="0"/>
        </a:xfrm>
      </p:grpSpPr>
      <p:sp>
        <p:nvSpPr>
          <p:cNvPr id="4457" name="Google Shape;4457;p276"/>
          <p:cNvSpPr/>
          <p:nvPr/>
        </p:nvSpPr>
        <p:spPr>
          <a:xfrm>
            <a:off x="558924" y="1772816"/>
            <a:ext cx="8782050" cy="32403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58" name="Google Shape;4458;p276"/>
          <p:cNvGrpSpPr/>
          <p:nvPr/>
        </p:nvGrpSpPr>
        <p:grpSpPr>
          <a:xfrm>
            <a:off x="559817" y="1428745"/>
            <a:ext cx="8783192" cy="215444"/>
            <a:chOff x="559817" y="2136914"/>
            <a:chExt cx="8783192" cy="215444"/>
          </a:xfrm>
        </p:grpSpPr>
        <p:sp>
          <p:nvSpPr>
            <p:cNvPr id="4459" name="Google Shape;4459;p2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60" name="Google Shape;4460;p27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행(row)을 추가</a:t>
              </a:r>
              <a:endParaRPr sz="1400">
                <a:solidFill>
                  <a:srgbClr val="262626"/>
                </a:solidFill>
                <a:latin typeface="Arial"/>
                <a:ea typeface="Arial"/>
                <a:cs typeface="Arial"/>
                <a:sym typeface="Arial"/>
              </a:endParaRPr>
            </a:p>
          </p:txBody>
        </p:sp>
      </p:grpSp>
      <p:grpSp>
        <p:nvGrpSpPr>
          <p:cNvPr id="4461" name="Google Shape;4461;p276"/>
          <p:cNvGrpSpPr/>
          <p:nvPr/>
        </p:nvGrpSpPr>
        <p:grpSpPr>
          <a:xfrm>
            <a:off x="450000" y="450000"/>
            <a:ext cx="9018000" cy="276999"/>
            <a:chOff x="450000" y="450000"/>
            <a:chExt cx="9018000" cy="276999"/>
          </a:xfrm>
        </p:grpSpPr>
        <p:sp>
          <p:nvSpPr>
            <p:cNvPr id="4462" name="Google Shape;4462;p2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63" name="Google Shape;4463;p2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464" name="Google Shape;4464;p276"/>
          <p:cNvPicPr preferRelativeResize="0"/>
          <p:nvPr/>
        </p:nvPicPr>
        <p:blipFill rotWithShape="1">
          <a:blip r:embed="rId3">
            <a:alphaModFix/>
          </a:blip>
          <a:srcRect b="0" l="0" r="14290" t="0"/>
          <a:stretch/>
        </p:blipFill>
        <p:spPr>
          <a:xfrm>
            <a:off x="712183" y="1916832"/>
            <a:ext cx="8487702" cy="2927477"/>
          </a:xfrm>
          <a:prstGeom prst="rect">
            <a:avLst/>
          </a:prstGeom>
          <a:noFill/>
          <a:ln cap="flat" cmpd="sng" w="9525">
            <a:solidFill>
              <a:srgbClr val="F2F2F2"/>
            </a:solidFill>
            <a:prstDash val="solid"/>
            <a:round/>
            <a:headEnd len="sm" w="sm" type="none"/>
            <a:tailEnd len="sm" w="sm" type="none"/>
          </a:ln>
        </p:spPr>
      </p:pic>
      <p:grpSp>
        <p:nvGrpSpPr>
          <p:cNvPr id="4465" name="Google Shape;4465;p276"/>
          <p:cNvGrpSpPr/>
          <p:nvPr/>
        </p:nvGrpSpPr>
        <p:grpSpPr>
          <a:xfrm>
            <a:off x="561850" y="5093810"/>
            <a:ext cx="8782050" cy="711454"/>
            <a:chOff x="557644" y="5085181"/>
            <a:chExt cx="8782050" cy="711454"/>
          </a:xfrm>
        </p:grpSpPr>
        <p:sp>
          <p:nvSpPr>
            <p:cNvPr id="4466" name="Google Shape;4466;p276"/>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67" name="Google Shape;4467;p276"/>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4468" name="Google Shape;4468;p27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109</a:t>
              </a:r>
              <a:endParaRPr b="1" sz="1300">
                <a:solidFill>
                  <a:srgbClr val="262626"/>
                </a:solidFill>
                <a:latin typeface="Arial"/>
                <a:ea typeface="Arial"/>
                <a:cs typeface="Arial"/>
                <a:sym typeface="Arial"/>
              </a:endParaRPr>
            </a:p>
          </p:txBody>
        </p:sp>
        <p:sp>
          <p:nvSpPr>
            <p:cNvPr id="4469" name="Google Shape;4469;p27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FF1414"/>
                </a:buClr>
                <a:buSzPts val="1300"/>
                <a:buFont typeface="Arial"/>
                <a:buChar char="•"/>
              </a:pPr>
              <a:r>
                <a:rPr lang="en-US" sz="1300">
                  <a:solidFill>
                    <a:srgbClr val="FF1414"/>
                  </a:solidFill>
                  <a:latin typeface="Arial"/>
                  <a:ea typeface="Arial"/>
                  <a:cs typeface="Arial"/>
                  <a:sym typeface="Arial"/>
                </a:rPr>
                <a:t>이렇게 인덱스가 설정되어 있을 경우의 행 추가는 주의를 기울여야 한다.</a:t>
              </a:r>
              <a:endParaRPr>
                <a:solidFill>
                  <a:srgbClr val="FF1414"/>
                </a:solidFill>
              </a:endParaRPr>
            </a:p>
          </p:txBody>
        </p:sp>
      </p:grpSp>
      <p:sp>
        <p:nvSpPr>
          <p:cNvPr id="4470" name="Google Shape;4470;p276"/>
          <p:cNvSpPr/>
          <p:nvPr/>
        </p:nvSpPr>
        <p:spPr>
          <a:xfrm>
            <a:off x="1783060" y="2475781"/>
            <a:ext cx="5040560" cy="1611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5" name="Shape 4475"/>
        <p:cNvGrpSpPr/>
        <p:nvPr/>
      </p:nvGrpSpPr>
      <p:grpSpPr>
        <a:xfrm>
          <a:off x="0" y="0"/>
          <a:ext cx="0" cy="0"/>
          <a:chOff x="0" y="0"/>
          <a:chExt cx="0" cy="0"/>
        </a:xfrm>
      </p:grpSpPr>
      <p:sp>
        <p:nvSpPr>
          <p:cNvPr id="4476" name="Google Shape;4476;p277"/>
          <p:cNvSpPr/>
          <p:nvPr/>
        </p:nvSpPr>
        <p:spPr>
          <a:xfrm>
            <a:off x="558924" y="1772816"/>
            <a:ext cx="8782050" cy="40324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77" name="Google Shape;4477;p277"/>
          <p:cNvGrpSpPr/>
          <p:nvPr/>
        </p:nvGrpSpPr>
        <p:grpSpPr>
          <a:xfrm>
            <a:off x="559817" y="1428745"/>
            <a:ext cx="8783192" cy="215444"/>
            <a:chOff x="559817" y="2136914"/>
            <a:chExt cx="8783192" cy="215444"/>
          </a:xfrm>
        </p:grpSpPr>
        <p:sp>
          <p:nvSpPr>
            <p:cNvPr id="4478" name="Google Shape;4478;p2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79" name="Google Shape;4479;p27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480" name="Google Shape;4480;p277"/>
          <p:cNvGrpSpPr/>
          <p:nvPr/>
        </p:nvGrpSpPr>
        <p:grpSpPr>
          <a:xfrm>
            <a:off x="450000" y="450000"/>
            <a:ext cx="9018000" cy="276999"/>
            <a:chOff x="450000" y="450000"/>
            <a:chExt cx="9018000" cy="276999"/>
          </a:xfrm>
        </p:grpSpPr>
        <p:sp>
          <p:nvSpPr>
            <p:cNvPr id="4481" name="Google Shape;4481;p2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82" name="Google Shape;4482;p2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483" name="Google Shape;4483;p277"/>
          <p:cNvSpPr/>
          <p:nvPr/>
        </p:nvSpPr>
        <p:spPr>
          <a:xfrm>
            <a:off x="1783060" y="2475781"/>
            <a:ext cx="5040560" cy="1611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84" name="Google Shape;4484;p277"/>
          <p:cNvPicPr preferRelativeResize="0"/>
          <p:nvPr/>
        </p:nvPicPr>
        <p:blipFill rotWithShape="1">
          <a:blip r:embed="rId3">
            <a:alphaModFix/>
          </a:blip>
          <a:srcRect b="0" l="0" r="14290" t="0"/>
          <a:stretch/>
        </p:blipFill>
        <p:spPr>
          <a:xfrm>
            <a:off x="712183" y="1916832"/>
            <a:ext cx="8487702" cy="369368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sp>
        <p:nvSpPr>
          <p:cNvPr id="4490" name="Google Shape;4490;p278"/>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91" name="Google Shape;4491;p278"/>
          <p:cNvGrpSpPr/>
          <p:nvPr/>
        </p:nvGrpSpPr>
        <p:grpSpPr>
          <a:xfrm>
            <a:off x="559817" y="1428745"/>
            <a:ext cx="8783192" cy="215444"/>
            <a:chOff x="559817" y="2136914"/>
            <a:chExt cx="8783192" cy="215444"/>
          </a:xfrm>
        </p:grpSpPr>
        <p:sp>
          <p:nvSpPr>
            <p:cNvPr id="4492" name="Google Shape;4492;p2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93" name="Google Shape;4493;p27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494" name="Google Shape;4494;p278"/>
          <p:cNvGrpSpPr/>
          <p:nvPr/>
        </p:nvGrpSpPr>
        <p:grpSpPr>
          <a:xfrm>
            <a:off x="450000" y="450000"/>
            <a:ext cx="9018000" cy="276999"/>
            <a:chOff x="450000" y="450000"/>
            <a:chExt cx="9018000" cy="276999"/>
          </a:xfrm>
        </p:grpSpPr>
        <p:sp>
          <p:nvSpPr>
            <p:cNvPr id="4495" name="Google Shape;4495;p2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496" name="Google Shape;4496;p2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497" name="Google Shape;4497;p278"/>
          <p:cNvGrpSpPr/>
          <p:nvPr/>
        </p:nvGrpSpPr>
        <p:grpSpPr>
          <a:xfrm>
            <a:off x="561850" y="4725144"/>
            <a:ext cx="8782050" cy="711454"/>
            <a:chOff x="557644" y="5085181"/>
            <a:chExt cx="8782050" cy="711454"/>
          </a:xfrm>
        </p:grpSpPr>
        <p:sp>
          <p:nvSpPr>
            <p:cNvPr id="4498" name="Google Shape;4498;p278"/>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99" name="Google Shape;4499;p27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00" name="Google Shape;4500;p27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113</a:t>
              </a:r>
              <a:endParaRPr b="1" sz="1300">
                <a:solidFill>
                  <a:srgbClr val="262626"/>
                </a:solidFill>
                <a:latin typeface="Arial"/>
                <a:ea typeface="Arial"/>
                <a:cs typeface="Arial"/>
                <a:sym typeface="Arial"/>
              </a:endParaRPr>
            </a:p>
          </p:txBody>
        </p:sp>
        <p:sp>
          <p:nvSpPr>
            <p:cNvPr id="4501" name="Google Shape;4501;p27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'이름' 열을 새로운 인덱스로 지정하고, df 객체에 변경사항을 반영한다.</a:t>
              </a:r>
              <a:endParaRPr/>
            </a:p>
          </p:txBody>
        </p:sp>
      </p:grpSp>
      <p:pic>
        <p:nvPicPr>
          <p:cNvPr id="4502" name="Google Shape;4502;p278"/>
          <p:cNvPicPr preferRelativeResize="0"/>
          <p:nvPr/>
        </p:nvPicPr>
        <p:blipFill rotWithShape="1">
          <a:blip r:embed="rId4">
            <a:alphaModFix/>
          </a:blip>
          <a:srcRect b="0" l="0" r="14290" t="0"/>
          <a:stretch/>
        </p:blipFill>
        <p:spPr>
          <a:xfrm>
            <a:off x="712183" y="1918293"/>
            <a:ext cx="8487702" cy="26022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7" name="Shape 4507"/>
        <p:cNvGrpSpPr/>
        <p:nvPr/>
      </p:nvGrpSpPr>
      <p:grpSpPr>
        <a:xfrm>
          <a:off x="0" y="0"/>
          <a:ext cx="0" cy="0"/>
          <a:chOff x="0" y="0"/>
          <a:chExt cx="0" cy="0"/>
        </a:xfrm>
      </p:grpSpPr>
      <p:sp>
        <p:nvSpPr>
          <p:cNvPr id="4508" name="Google Shape;4508;p279"/>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09" name="Google Shape;4509;p279"/>
          <p:cNvGrpSpPr/>
          <p:nvPr/>
        </p:nvGrpSpPr>
        <p:grpSpPr>
          <a:xfrm>
            <a:off x="559817" y="1428745"/>
            <a:ext cx="8783192" cy="215444"/>
            <a:chOff x="559817" y="2136914"/>
            <a:chExt cx="8783192" cy="215444"/>
          </a:xfrm>
        </p:grpSpPr>
        <p:sp>
          <p:nvSpPr>
            <p:cNvPr id="4510" name="Google Shape;4510;p2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11" name="Google Shape;4511;p27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512" name="Google Shape;4512;p279"/>
          <p:cNvGrpSpPr/>
          <p:nvPr/>
        </p:nvGrpSpPr>
        <p:grpSpPr>
          <a:xfrm>
            <a:off x="450000" y="450000"/>
            <a:ext cx="9018000" cy="276999"/>
            <a:chOff x="450000" y="450000"/>
            <a:chExt cx="9018000" cy="276999"/>
          </a:xfrm>
        </p:grpSpPr>
        <p:sp>
          <p:nvSpPr>
            <p:cNvPr id="4513" name="Google Shape;4513;p2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14" name="Google Shape;4514;p2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515" name="Google Shape;4515;p279"/>
          <p:cNvGrpSpPr/>
          <p:nvPr/>
        </p:nvGrpSpPr>
        <p:grpSpPr>
          <a:xfrm>
            <a:off x="561850" y="4725144"/>
            <a:ext cx="8782050" cy="711454"/>
            <a:chOff x="557644" y="5085181"/>
            <a:chExt cx="8782050" cy="711454"/>
          </a:xfrm>
        </p:grpSpPr>
        <p:sp>
          <p:nvSpPr>
            <p:cNvPr id="4516" name="Google Shape;4516;p27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17" name="Google Shape;4517;p27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18" name="Google Shape;4518;p27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115</a:t>
              </a:r>
              <a:endParaRPr b="1" sz="1300">
                <a:solidFill>
                  <a:srgbClr val="262626"/>
                </a:solidFill>
                <a:latin typeface="Arial"/>
                <a:ea typeface="Arial"/>
                <a:cs typeface="Arial"/>
                <a:sym typeface="Arial"/>
              </a:endParaRPr>
            </a:p>
          </p:txBody>
        </p:sp>
        <p:sp>
          <p:nvSpPr>
            <p:cNvPr id="4519" name="Google Shape;4519;p27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df의 특정 원소를 변경하는 방법 : 'stu1'의 'phy' 점수를 변경하기 위한 방법은 여러가지이다.</a:t>
              </a:r>
              <a:endParaRPr/>
            </a:p>
          </p:txBody>
        </p:sp>
      </p:grpSp>
      <p:pic>
        <p:nvPicPr>
          <p:cNvPr id="4520" name="Google Shape;4520;p279"/>
          <p:cNvPicPr preferRelativeResize="0"/>
          <p:nvPr/>
        </p:nvPicPr>
        <p:blipFill rotWithShape="1">
          <a:blip r:embed="rId4">
            <a:alphaModFix/>
          </a:blip>
          <a:srcRect b="0" l="0" r="14290" t="0"/>
          <a:stretch/>
        </p:blipFill>
        <p:spPr>
          <a:xfrm>
            <a:off x="712183" y="1894408"/>
            <a:ext cx="8487702" cy="258051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5" name="Shape 4525"/>
        <p:cNvGrpSpPr/>
        <p:nvPr/>
      </p:nvGrpSpPr>
      <p:grpSpPr>
        <a:xfrm>
          <a:off x="0" y="0"/>
          <a:ext cx="0" cy="0"/>
          <a:chOff x="0" y="0"/>
          <a:chExt cx="0" cy="0"/>
        </a:xfrm>
      </p:grpSpPr>
      <p:sp>
        <p:nvSpPr>
          <p:cNvPr id="4526" name="Google Shape;4526;p280"/>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27" name="Google Shape;4527;p280"/>
          <p:cNvGrpSpPr/>
          <p:nvPr/>
        </p:nvGrpSpPr>
        <p:grpSpPr>
          <a:xfrm>
            <a:off x="559817" y="1428745"/>
            <a:ext cx="8783192" cy="215444"/>
            <a:chOff x="559817" y="2136914"/>
            <a:chExt cx="8783192" cy="215444"/>
          </a:xfrm>
        </p:grpSpPr>
        <p:sp>
          <p:nvSpPr>
            <p:cNvPr id="4528" name="Google Shape;4528;p2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29" name="Google Shape;4529;p28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530" name="Google Shape;4530;p280"/>
          <p:cNvGrpSpPr/>
          <p:nvPr/>
        </p:nvGrpSpPr>
        <p:grpSpPr>
          <a:xfrm>
            <a:off x="450000" y="450000"/>
            <a:ext cx="9018000" cy="276999"/>
            <a:chOff x="450000" y="450000"/>
            <a:chExt cx="9018000" cy="276999"/>
          </a:xfrm>
        </p:grpSpPr>
        <p:sp>
          <p:nvSpPr>
            <p:cNvPr id="4531" name="Google Shape;4531;p2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32" name="Google Shape;4532;p2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533" name="Google Shape;4533;p280"/>
          <p:cNvPicPr preferRelativeResize="0"/>
          <p:nvPr/>
        </p:nvPicPr>
        <p:blipFill rotWithShape="1">
          <a:blip r:embed="rId3">
            <a:alphaModFix/>
          </a:blip>
          <a:srcRect b="0" l="0" r="14290" t="0"/>
          <a:stretch/>
        </p:blipFill>
        <p:spPr>
          <a:xfrm>
            <a:off x="712183" y="1893805"/>
            <a:ext cx="8487702" cy="263834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281"/>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40" name="Google Shape;4540;p281"/>
          <p:cNvGrpSpPr/>
          <p:nvPr/>
        </p:nvGrpSpPr>
        <p:grpSpPr>
          <a:xfrm>
            <a:off x="559817" y="1428745"/>
            <a:ext cx="8783192" cy="215444"/>
            <a:chOff x="559817" y="2136914"/>
            <a:chExt cx="8783192" cy="215444"/>
          </a:xfrm>
        </p:grpSpPr>
        <p:sp>
          <p:nvSpPr>
            <p:cNvPr id="4541" name="Google Shape;4541;p2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42" name="Google Shape;4542;p28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543" name="Google Shape;4543;p281"/>
          <p:cNvGrpSpPr/>
          <p:nvPr/>
        </p:nvGrpSpPr>
        <p:grpSpPr>
          <a:xfrm>
            <a:off x="450000" y="450000"/>
            <a:ext cx="9018000" cy="276999"/>
            <a:chOff x="450000" y="450000"/>
            <a:chExt cx="9018000" cy="276999"/>
          </a:xfrm>
        </p:grpSpPr>
        <p:sp>
          <p:nvSpPr>
            <p:cNvPr id="4544" name="Google Shape;4544;p2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45" name="Google Shape;4545;p2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546" name="Google Shape;4546;p281"/>
          <p:cNvPicPr preferRelativeResize="0"/>
          <p:nvPr/>
        </p:nvPicPr>
        <p:blipFill rotWithShape="1">
          <a:blip r:embed="rId3">
            <a:alphaModFix/>
          </a:blip>
          <a:srcRect b="0" l="0" r="14354" t="0"/>
          <a:stretch/>
        </p:blipFill>
        <p:spPr>
          <a:xfrm>
            <a:off x="718477" y="1915490"/>
            <a:ext cx="8481408" cy="25949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66"/>
          <p:cNvGrpSpPr/>
          <p:nvPr/>
        </p:nvGrpSpPr>
        <p:grpSpPr>
          <a:xfrm>
            <a:off x="559817" y="1428745"/>
            <a:ext cx="8783192" cy="215444"/>
            <a:chOff x="559817" y="2136914"/>
            <a:chExt cx="8783192" cy="215444"/>
          </a:xfrm>
        </p:grpSpPr>
        <p:sp>
          <p:nvSpPr>
            <p:cNvPr id="920" name="Google Shape;920;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1" name="Google Shape;921;p6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안의 실제 값은 같지만 각각의 객체이기 때문에 주소는 다른 것으로 확인된다.</a:t>
              </a:r>
              <a:endParaRPr sz="1400">
                <a:solidFill>
                  <a:srgbClr val="262626"/>
                </a:solidFill>
                <a:latin typeface="Arial"/>
                <a:ea typeface="Arial"/>
                <a:cs typeface="Arial"/>
                <a:sym typeface="Arial"/>
              </a:endParaRPr>
            </a:p>
          </p:txBody>
        </p:sp>
      </p:grpSp>
      <p:sp>
        <p:nvSpPr>
          <p:cNvPr id="922" name="Google Shape;922;p66"/>
          <p:cNvSpPr/>
          <p:nvPr/>
        </p:nvSpPr>
        <p:spPr>
          <a:xfrm>
            <a:off x="558396" y="1844824"/>
            <a:ext cx="8782050" cy="41044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23" name="Google Shape;923;p66"/>
          <p:cNvPicPr preferRelativeResize="0"/>
          <p:nvPr/>
        </p:nvPicPr>
        <p:blipFill rotWithShape="1">
          <a:blip r:embed="rId3">
            <a:alphaModFix/>
          </a:blip>
          <a:srcRect b="0" l="9544" r="-344" t="0"/>
          <a:stretch/>
        </p:blipFill>
        <p:spPr>
          <a:xfrm>
            <a:off x="712182" y="1950952"/>
            <a:ext cx="8523044" cy="3901752"/>
          </a:xfrm>
          <a:prstGeom prst="rect">
            <a:avLst/>
          </a:prstGeom>
          <a:noFill/>
          <a:ln cap="flat" cmpd="sng" w="9525">
            <a:solidFill>
              <a:srgbClr val="F2F2F2"/>
            </a:solidFill>
            <a:prstDash val="solid"/>
            <a:round/>
            <a:headEnd len="sm" w="sm" type="none"/>
            <a:tailEnd len="sm" w="sm" type="none"/>
          </a:ln>
        </p:spPr>
      </p:pic>
      <p:sp>
        <p:nvSpPr>
          <p:cNvPr id="924" name="Google Shape;924;p66"/>
          <p:cNvSpPr/>
          <p:nvPr/>
        </p:nvSpPr>
        <p:spPr>
          <a:xfrm>
            <a:off x="711201" y="603586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파이썬에서 = 기호는 할당연산자를 나타내는 연산자이고, 주소값을 할당한다.</a:t>
            </a:r>
            <a:endParaRPr/>
          </a:p>
        </p:txBody>
      </p:sp>
      <p:sp>
        <p:nvSpPr>
          <p:cNvPr id="925" name="Google Shape;925;p66"/>
          <p:cNvSpPr txBox="1"/>
          <p:nvPr/>
        </p:nvSpPr>
        <p:spPr>
          <a:xfrm>
            <a:off x="1285825" y="3018725"/>
            <a:ext cx="17166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26" name="Google Shape;926;p66"/>
          <p:cNvSpPr txBox="1"/>
          <p:nvPr/>
        </p:nvSpPr>
        <p:spPr>
          <a:xfrm>
            <a:off x="1279000" y="4032350"/>
            <a:ext cx="18840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2247660678400</a:t>
            </a:r>
            <a:endParaRPr/>
          </a:p>
        </p:txBody>
      </p:sp>
      <p:grpSp>
        <p:nvGrpSpPr>
          <p:cNvPr id="927" name="Google Shape;927;p66"/>
          <p:cNvGrpSpPr/>
          <p:nvPr/>
        </p:nvGrpSpPr>
        <p:grpSpPr>
          <a:xfrm>
            <a:off x="450000" y="450000"/>
            <a:ext cx="9018000" cy="276999"/>
            <a:chOff x="450000" y="450000"/>
            <a:chExt cx="9018000" cy="276999"/>
          </a:xfrm>
        </p:grpSpPr>
        <p:sp>
          <p:nvSpPr>
            <p:cNvPr id="928" name="Google Shape;928;p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929" name="Google Shape;929;p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282"/>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53" name="Google Shape;4553;p282"/>
          <p:cNvGrpSpPr/>
          <p:nvPr/>
        </p:nvGrpSpPr>
        <p:grpSpPr>
          <a:xfrm>
            <a:off x="559817" y="1428745"/>
            <a:ext cx="8783192" cy="215444"/>
            <a:chOff x="559817" y="2136914"/>
            <a:chExt cx="8783192" cy="215444"/>
          </a:xfrm>
        </p:grpSpPr>
        <p:sp>
          <p:nvSpPr>
            <p:cNvPr id="4554" name="Google Shape;4554;p2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55" name="Google Shape;4555;p28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556" name="Google Shape;4556;p282"/>
          <p:cNvGrpSpPr/>
          <p:nvPr/>
        </p:nvGrpSpPr>
        <p:grpSpPr>
          <a:xfrm>
            <a:off x="450000" y="450000"/>
            <a:ext cx="9018000" cy="276999"/>
            <a:chOff x="450000" y="450000"/>
            <a:chExt cx="9018000" cy="276999"/>
          </a:xfrm>
        </p:grpSpPr>
        <p:sp>
          <p:nvSpPr>
            <p:cNvPr id="4557" name="Google Shape;4557;p28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58" name="Google Shape;4558;p28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559" name="Google Shape;4559;p282"/>
          <p:cNvGrpSpPr/>
          <p:nvPr/>
        </p:nvGrpSpPr>
        <p:grpSpPr>
          <a:xfrm>
            <a:off x="561850" y="4725144"/>
            <a:ext cx="8782050" cy="711454"/>
            <a:chOff x="557644" y="5085181"/>
            <a:chExt cx="8782050" cy="711454"/>
          </a:xfrm>
        </p:grpSpPr>
        <p:sp>
          <p:nvSpPr>
            <p:cNvPr id="4560" name="Google Shape;4560;p282"/>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61" name="Google Shape;4561;p28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62" name="Google Shape;4562;p28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121</a:t>
              </a:r>
              <a:endParaRPr b="1" sz="1300">
                <a:solidFill>
                  <a:srgbClr val="262626"/>
                </a:solidFill>
                <a:latin typeface="Arial"/>
                <a:ea typeface="Arial"/>
                <a:cs typeface="Arial"/>
                <a:sym typeface="Arial"/>
              </a:endParaRPr>
            </a:p>
          </p:txBody>
        </p:sp>
        <p:sp>
          <p:nvSpPr>
            <p:cNvPr id="4563" name="Google Shape;4563;p28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stu1 df의 원소 여러 개를 변경하는 방법 : 'stu1'의 'mus', 'phy' 점수</a:t>
              </a:r>
              <a:endParaRPr sz="1300">
                <a:solidFill>
                  <a:srgbClr val="262626"/>
                </a:solidFill>
                <a:latin typeface="Arial"/>
                <a:ea typeface="Arial"/>
                <a:cs typeface="Arial"/>
                <a:sym typeface="Arial"/>
              </a:endParaRPr>
            </a:p>
          </p:txBody>
        </p:sp>
      </p:grpSp>
      <p:pic>
        <p:nvPicPr>
          <p:cNvPr id="4564" name="Google Shape;4564;p282"/>
          <p:cNvPicPr preferRelativeResize="0"/>
          <p:nvPr/>
        </p:nvPicPr>
        <p:blipFill rotWithShape="1">
          <a:blip r:embed="rId4">
            <a:alphaModFix/>
          </a:blip>
          <a:srcRect b="0" l="0" r="14290" t="0"/>
          <a:stretch/>
        </p:blipFill>
        <p:spPr>
          <a:xfrm>
            <a:off x="712183" y="1926718"/>
            <a:ext cx="8487702" cy="25949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sp>
        <p:nvSpPr>
          <p:cNvPr id="4570" name="Google Shape;4570;p283"/>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71" name="Google Shape;4571;p283"/>
          <p:cNvGrpSpPr/>
          <p:nvPr/>
        </p:nvGrpSpPr>
        <p:grpSpPr>
          <a:xfrm>
            <a:off x="559817" y="1428745"/>
            <a:ext cx="8783192" cy="215444"/>
            <a:chOff x="559817" y="2136914"/>
            <a:chExt cx="8783192" cy="215444"/>
          </a:xfrm>
        </p:grpSpPr>
        <p:sp>
          <p:nvSpPr>
            <p:cNvPr id="4572" name="Google Shape;4572;p2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73" name="Google Shape;4573;p28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원소 변경</a:t>
              </a:r>
              <a:endParaRPr sz="1400">
                <a:solidFill>
                  <a:srgbClr val="262626"/>
                </a:solidFill>
                <a:latin typeface="Arial"/>
                <a:ea typeface="Arial"/>
                <a:cs typeface="Arial"/>
                <a:sym typeface="Arial"/>
              </a:endParaRPr>
            </a:p>
          </p:txBody>
        </p:sp>
      </p:grpSp>
      <p:grpSp>
        <p:nvGrpSpPr>
          <p:cNvPr id="4574" name="Google Shape;4574;p283"/>
          <p:cNvGrpSpPr/>
          <p:nvPr/>
        </p:nvGrpSpPr>
        <p:grpSpPr>
          <a:xfrm>
            <a:off x="450000" y="450000"/>
            <a:ext cx="9018000" cy="276999"/>
            <a:chOff x="450000" y="450000"/>
            <a:chExt cx="9018000" cy="276999"/>
          </a:xfrm>
        </p:grpSpPr>
        <p:sp>
          <p:nvSpPr>
            <p:cNvPr id="4575" name="Google Shape;4575;p2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76" name="Google Shape;4576;p2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577" name="Google Shape;4577;p283"/>
          <p:cNvPicPr preferRelativeResize="0"/>
          <p:nvPr/>
        </p:nvPicPr>
        <p:blipFill rotWithShape="1">
          <a:blip r:embed="rId3">
            <a:alphaModFix/>
          </a:blip>
          <a:srcRect b="0" l="0" r="14332" t="0"/>
          <a:stretch/>
        </p:blipFill>
        <p:spPr>
          <a:xfrm>
            <a:off x="716295" y="1897419"/>
            <a:ext cx="8483589" cy="263111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2" name="Shape 4582"/>
        <p:cNvGrpSpPr/>
        <p:nvPr/>
      </p:nvGrpSpPr>
      <p:grpSpPr>
        <a:xfrm>
          <a:off x="0" y="0"/>
          <a:ext cx="0" cy="0"/>
          <a:chOff x="0" y="0"/>
          <a:chExt cx="0" cy="0"/>
        </a:xfrm>
      </p:grpSpPr>
      <p:sp>
        <p:nvSpPr>
          <p:cNvPr id="4583" name="Google Shape;4583;p284"/>
          <p:cNvSpPr/>
          <p:nvPr/>
        </p:nvSpPr>
        <p:spPr>
          <a:xfrm>
            <a:off x="558924" y="1772817"/>
            <a:ext cx="8782050" cy="25202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84" name="Google Shape;4584;p284"/>
          <p:cNvGrpSpPr/>
          <p:nvPr/>
        </p:nvGrpSpPr>
        <p:grpSpPr>
          <a:xfrm>
            <a:off x="559817" y="1428745"/>
            <a:ext cx="8783192" cy="215444"/>
            <a:chOff x="559817" y="2136914"/>
            <a:chExt cx="8783192" cy="215444"/>
          </a:xfrm>
        </p:grpSpPr>
        <p:sp>
          <p:nvSpPr>
            <p:cNvPr id="4585" name="Google Shape;4585;p2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86" name="Google Shape;4586;p28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587" name="Google Shape;4587;p284"/>
          <p:cNvGrpSpPr/>
          <p:nvPr/>
        </p:nvGrpSpPr>
        <p:grpSpPr>
          <a:xfrm>
            <a:off x="450000" y="450000"/>
            <a:ext cx="9018000" cy="276999"/>
            <a:chOff x="450000" y="450000"/>
            <a:chExt cx="9018000" cy="276999"/>
          </a:xfrm>
        </p:grpSpPr>
        <p:sp>
          <p:nvSpPr>
            <p:cNvPr id="4588" name="Google Shape;4588;p28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589" name="Google Shape;4589;p28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590" name="Google Shape;4590;p284"/>
          <p:cNvPicPr preferRelativeResize="0"/>
          <p:nvPr/>
        </p:nvPicPr>
        <p:blipFill rotWithShape="1">
          <a:blip r:embed="rId3">
            <a:alphaModFix/>
          </a:blip>
          <a:srcRect b="0" l="0" r="14290" t="0"/>
          <a:stretch/>
        </p:blipFill>
        <p:spPr>
          <a:xfrm>
            <a:off x="712183" y="1916832"/>
            <a:ext cx="8487702" cy="22407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sp>
        <p:nvSpPr>
          <p:cNvPr id="4596" name="Google Shape;4596;p285"/>
          <p:cNvSpPr/>
          <p:nvPr/>
        </p:nvSpPr>
        <p:spPr>
          <a:xfrm>
            <a:off x="558924" y="1772817"/>
            <a:ext cx="8782050" cy="32164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97" name="Google Shape;4597;p285"/>
          <p:cNvGrpSpPr/>
          <p:nvPr/>
        </p:nvGrpSpPr>
        <p:grpSpPr>
          <a:xfrm>
            <a:off x="559817" y="1428745"/>
            <a:ext cx="8783192" cy="215444"/>
            <a:chOff x="559817" y="2136914"/>
            <a:chExt cx="8783192" cy="215444"/>
          </a:xfrm>
        </p:grpSpPr>
        <p:sp>
          <p:nvSpPr>
            <p:cNvPr id="4598" name="Google Shape;4598;p2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99" name="Google Shape;4599;p28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00" name="Google Shape;4600;p285"/>
          <p:cNvGrpSpPr/>
          <p:nvPr/>
        </p:nvGrpSpPr>
        <p:grpSpPr>
          <a:xfrm>
            <a:off x="450000" y="450000"/>
            <a:ext cx="9018000" cy="276999"/>
            <a:chOff x="450000" y="450000"/>
            <a:chExt cx="9018000" cy="276999"/>
          </a:xfrm>
        </p:grpSpPr>
        <p:sp>
          <p:nvSpPr>
            <p:cNvPr id="4601" name="Google Shape;4601;p28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02" name="Google Shape;4602;p28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603" name="Google Shape;4603;p285"/>
          <p:cNvGrpSpPr/>
          <p:nvPr/>
        </p:nvGrpSpPr>
        <p:grpSpPr>
          <a:xfrm>
            <a:off x="561850" y="5093810"/>
            <a:ext cx="8782050" cy="711454"/>
            <a:chOff x="557644" y="5085181"/>
            <a:chExt cx="8782050" cy="711454"/>
          </a:xfrm>
        </p:grpSpPr>
        <p:sp>
          <p:nvSpPr>
            <p:cNvPr id="4604" name="Google Shape;4604;p285"/>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05" name="Google Shape;4605;p28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06" name="Google Shape;4606;p28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127</a:t>
              </a:r>
              <a:endParaRPr b="1" sz="1300">
                <a:solidFill>
                  <a:srgbClr val="262626"/>
                </a:solidFill>
                <a:latin typeface="Arial"/>
                <a:ea typeface="Arial"/>
                <a:cs typeface="Arial"/>
                <a:sym typeface="Arial"/>
              </a:endParaRPr>
            </a:p>
          </p:txBody>
        </p:sp>
        <p:sp>
          <p:nvSpPr>
            <p:cNvPr id="4607" name="Google Shape;4607;p28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df를 전치하기 (메소드 활용)</a:t>
              </a:r>
              <a:endParaRPr/>
            </a:p>
          </p:txBody>
        </p:sp>
      </p:grpSp>
      <p:pic>
        <p:nvPicPr>
          <p:cNvPr id="4608" name="Google Shape;4608;p285"/>
          <p:cNvPicPr preferRelativeResize="0"/>
          <p:nvPr/>
        </p:nvPicPr>
        <p:blipFill rotWithShape="1">
          <a:blip r:embed="rId4">
            <a:alphaModFix/>
          </a:blip>
          <a:srcRect b="0" l="0" r="14290" t="0"/>
          <a:stretch/>
        </p:blipFill>
        <p:spPr>
          <a:xfrm>
            <a:off x="712183" y="1934491"/>
            <a:ext cx="8487702" cy="290579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sp>
        <p:nvSpPr>
          <p:cNvPr id="4614" name="Google Shape;4614;p286"/>
          <p:cNvSpPr/>
          <p:nvPr/>
        </p:nvSpPr>
        <p:spPr>
          <a:xfrm>
            <a:off x="558924" y="1772817"/>
            <a:ext cx="8782050" cy="25922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15" name="Google Shape;4615;p286"/>
          <p:cNvGrpSpPr/>
          <p:nvPr/>
        </p:nvGrpSpPr>
        <p:grpSpPr>
          <a:xfrm>
            <a:off x="559817" y="1428745"/>
            <a:ext cx="8783192" cy="215444"/>
            <a:chOff x="559817" y="2136914"/>
            <a:chExt cx="8783192" cy="215444"/>
          </a:xfrm>
        </p:grpSpPr>
        <p:sp>
          <p:nvSpPr>
            <p:cNvPr id="4616" name="Google Shape;4616;p2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17" name="Google Shape;4617;p28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18" name="Google Shape;4618;p286"/>
          <p:cNvGrpSpPr/>
          <p:nvPr/>
        </p:nvGrpSpPr>
        <p:grpSpPr>
          <a:xfrm>
            <a:off x="450000" y="450000"/>
            <a:ext cx="9018000" cy="276999"/>
            <a:chOff x="450000" y="450000"/>
            <a:chExt cx="9018000" cy="276999"/>
          </a:xfrm>
        </p:grpSpPr>
        <p:sp>
          <p:nvSpPr>
            <p:cNvPr id="4619" name="Google Shape;4619;p2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20" name="Google Shape;4620;p2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621" name="Google Shape;4621;p286"/>
          <p:cNvGrpSpPr/>
          <p:nvPr/>
        </p:nvGrpSpPr>
        <p:grpSpPr>
          <a:xfrm>
            <a:off x="561850" y="4445738"/>
            <a:ext cx="8782050" cy="711454"/>
            <a:chOff x="557644" y="5085181"/>
            <a:chExt cx="8782050" cy="711454"/>
          </a:xfrm>
        </p:grpSpPr>
        <p:sp>
          <p:nvSpPr>
            <p:cNvPr id="4622" name="Google Shape;4622;p286"/>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23" name="Google Shape;4623;p28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24" name="Google Shape;4624;p28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129</a:t>
              </a:r>
              <a:endParaRPr b="1" sz="1300">
                <a:solidFill>
                  <a:srgbClr val="262626"/>
                </a:solidFill>
                <a:latin typeface="Arial"/>
                <a:ea typeface="Arial"/>
                <a:cs typeface="Arial"/>
                <a:sym typeface="Arial"/>
              </a:endParaRPr>
            </a:p>
          </p:txBody>
        </p:sp>
        <p:sp>
          <p:nvSpPr>
            <p:cNvPr id="4625" name="Google Shape;4625;p28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df를 다시 전치하기 (클래스 속성 활용)</a:t>
              </a:r>
              <a:endParaRPr/>
            </a:p>
          </p:txBody>
        </p:sp>
      </p:grpSp>
      <p:pic>
        <p:nvPicPr>
          <p:cNvPr id="4626" name="Google Shape;4626;p286"/>
          <p:cNvPicPr preferRelativeResize="0"/>
          <p:nvPr/>
        </p:nvPicPr>
        <p:blipFill rotWithShape="1">
          <a:blip r:embed="rId4">
            <a:alphaModFix/>
          </a:blip>
          <a:srcRect b="0" l="0" r="14290" t="0"/>
          <a:stretch/>
        </p:blipFill>
        <p:spPr>
          <a:xfrm>
            <a:off x="712183" y="1911114"/>
            <a:ext cx="8487702" cy="229138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1" name="Shape 4631"/>
        <p:cNvGrpSpPr/>
        <p:nvPr/>
      </p:nvGrpSpPr>
      <p:grpSpPr>
        <a:xfrm>
          <a:off x="0" y="0"/>
          <a:ext cx="0" cy="0"/>
          <a:chOff x="0" y="0"/>
          <a:chExt cx="0" cy="0"/>
        </a:xfrm>
      </p:grpSpPr>
      <p:sp>
        <p:nvSpPr>
          <p:cNvPr id="4632" name="Google Shape;4632;p287"/>
          <p:cNvSpPr/>
          <p:nvPr/>
        </p:nvSpPr>
        <p:spPr>
          <a:xfrm>
            <a:off x="558924" y="2026979"/>
            <a:ext cx="8782050" cy="36003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33" name="Google Shape;4633;p287"/>
          <p:cNvGrpSpPr/>
          <p:nvPr/>
        </p:nvGrpSpPr>
        <p:grpSpPr>
          <a:xfrm>
            <a:off x="559817" y="1428745"/>
            <a:ext cx="8783192" cy="215444"/>
            <a:chOff x="559817" y="2136914"/>
            <a:chExt cx="8783192" cy="215444"/>
          </a:xfrm>
        </p:grpSpPr>
        <p:sp>
          <p:nvSpPr>
            <p:cNvPr id="4634" name="Google Shape;4634;p2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35" name="Google Shape;4635;p28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36" name="Google Shape;4636;p287"/>
          <p:cNvGrpSpPr/>
          <p:nvPr/>
        </p:nvGrpSpPr>
        <p:grpSpPr>
          <a:xfrm>
            <a:off x="450000" y="450000"/>
            <a:ext cx="9018000" cy="276999"/>
            <a:chOff x="450000" y="450000"/>
            <a:chExt cx="9018000" cy="276999"/>
          </a:xfrm>
        </p:grpSpPr>
        <p:sp>
          <p:nvSpPr>
            <p:cNvPr id="4637" name="Google Shape;4637;p28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38" name="Google Shape;4638;p28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639" name="Google Shape;4639;p287"/>
          <p:cNvGrpSpPr/>
          <p:nvPr/>
        </p:nvGrpSpPr>
        <p:grpSpPr>
          <a:xfrm>
            <a:off x="561850" y="5669874"/>
            <a:ext cx="8782050" cy="711454"/>
            <a:chOff x="557644" y="5085181"/>
            <a:chExt cx="8782050" cy="711454"/>
          </a:xfrm>
        </p:grpSpPr>
        <p:sp>
          <p:nvSpPr>
            <p:cNvPr id="4640" name="Google Shape;4640;p287"/>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41" name="Google Shape;4641;p28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42" name="Google Shape;4642;p28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132</a:t>
              </a:r>
              <a:endParaRPr b="1" sz="1300">
                <a:solidFill>
                  <a:srgbClr val="262626"/>
                </a:solidFill>
                <a:latin typeface="Arial"/>
                <a:ea typeface="Arial"/>
                <a:cs typeface="Arial"/>
                <a:sym typeface="Arial"/>
              </a:endParaRPr>
            </a:p>
          </p:txBody>
        </p:sp>
        <p:sp>
          <p:nvSpPr>
            <p:cNvPr id="4643" name="Google Shape;4643;p28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특정 열(column)을 데이터프레임의 행 인덱스(index)로 설정 </a:t>
              </a:r>
              <a:endParaRPr sz="1300">
                <a:solidFill>
                  <a:srgbClr val="262626"/>
                </a:solidFill>
                <a:latin typeface="Arial"/>
                <a:ea typeface="Arial"/>
                <a:cs typeface="Arial"/>
                <a:sym typeface="Arial"/>
              </a:endParaRPr>
            </a:p>
          </p:txBody>
        </p:sp>
      </p:grpSp>
      <p:sp>
        <p:nvSpPr>
          <p:cNvPr id="4644" name="Google Shape;4644;p287"/>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인덱스 설정</a:t>
            </a:r>
            <a:endParaRPr sz="1300">
              <a:solidFill>
                <a:srgbClr val="262626"/>
              </a:solidFill>
              <a:latin typeface="Arial"/>
              <a:ea typeface="Arial"/>
              <a:cs typeface="Arial"/>
              <a:sym typeface="Arial"/>
            </a:endParaRPr>
          </a:p>
        </p:txBody>
      </p:sp>
      <p:pic>
        <p:nvPicPr>
          <p:cNvPr id="4645" name="Google Shape;4645;p287"/>
          <p:cNvPicPr preferRelativeResize="0"/>
          <p:nvPr/>
        </p:nvPicPr>
        <p:blipFill rotWithShape="1">
          <a:blip r:embed="rId4">
            <a:alphaModFix/>
          </a:blip>
          <a:srcRect b="0" l="0" r="7647" t="0"/>
          <a:stretch/>
        </p:blipFill>
        <p:spPr>
          <a:xfrm>
            <a:off x="711202" y="2120624"/>
            <a:ext cx="8488682" cy="34015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sp>
        <p:nvSpPr>
          <p:cNvPr id="4651" name="Google Shape;4651;p288"/>
          <p:cNvSpPr/>
          <p:nvPr/>
        </p:nvSpPr>
        <p:spPr>
          <a:xfrm>
            <a:off x="558924" y="1772817"/>
            <a:ext cx="8782050" cy="28803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52" name="Google Shape;4652;p288"/>
          <p:cNvGrpSpPr/>
          <p:nvPr/>
        </p:nvGrpSpPr>
        <p:grpSpPr>
          <a:xfrm>
            <a:off x="559817" y="1428745"/>
            <a:ext cx="8783192" cy="215444"/>
            <a:chOff x="559817" y="2136914"/>
            <a:chExt cx="8783192" cy="215444"/>
          </a:xfrm>
        </p:grpSpPr>
        <p:sp>
          <p:nvSpPr>
            <p:cNvPr id="4653" name="Google Shape;4653;p2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54" name="Google Shape;4654;p28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55" name="Google Shape;4655;p288"/>
          <p:cNvGrpSpPr/>
          <p:nvPr/>
        </p:nvGrpSpPr>
        <p:grpSpPr>
          <a:xfrm>
            <a:off x="450000" y="450000"/>
            <a:ext cx="9018000" cy="276999"/>
            <a:chOff x="450000" y="450000"/>
            <a:chExt cx="9018000" cy="276999"/>
          </a:xfrm>
        </p:grpSpPr>
        <p:sp>
          <p:nvSpPr>
            <p:cNvPr id="4656" name="Google Shape;4656;p28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57" name="Google Shape;4657;p28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pic>
        <p:nvPicPr>
          <p:cNvPr id="4658" name="Google Shape;4658;p288"/>
          <p:cNvPicPr preferRelativeResize="0"/>
          <p:nvPr/>
        </p:nvPicPr>
        <p:blipFill rotWithShape="1">
          <a:blip r:embed="rId3">
            <a:alphaModFix/>
          </a:blip>
          <a:srcRect b="0" l="0" r="14290" t="0"/>
          <a:stretch/>
        </p:blipFill>
        <p:spPr>
          <a:xfrm>
            <a:off x="712183" y="1902469"/>
            <a:ext cx="8487702" cy="263834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3" name="Shape 4663"/>
        <p:cNvGrpSpPr/>
        <p:nvPr/>
      </p:nvGrpSpPr>
      <p:grpSpPr>
        <a:xfrm>
          <a:off x="0" y="0"/>
          <a:ext cx="0" cy="0"/>
          <a:chOff x="0" y="0"/>
          <a:chExt cx="0" cy="0"/>
        </a:xfrm>
      </p:grpSpPr>
      <p:sp>
        <p:nvSpPr>
          <p:cNvPr id="4664" name="Google Shape;4664;p289"/>
          <p:cNvSpPr/>
          <p:nvPr/>
        </p:nvSpPr>
        <p:spPr>
          <a:xfrm>
            <a:off x="558924" y="1772818"/>
            <a:ext cx="8782050" cy="28803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65" name="Google Shape;4665;p289"/>
          <p:cNvGrpSpPr/>
          <p:nvPr/>
        </p:nvGrpSpPr>
        <p:grpSpPr>
          <a:xfrm>
            <a:off x="559817" y="1428745"/>
            <a:ext cx="8783192" cy="215444"/>
            <a:chOff x="559817" y="2136914"/>
            <a:chExt cx="8783192" cy="215444"/>
          </a:xfrm>
        </p:grpSpPr>
        <p:sp>
          <p:nvSpPr>
            <p:cNvPr id="4666" name="Google Shape;4666;p2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67" name="Google Shape;4667;p28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68" name="Google Shape;4668;p289"/>
          <p:cNvGrpSpPr/>
          <p:nvPr/>
        </p:nvGrpSpPr>
        <p:grpSpPr>
          <a:xfrm>
            <a:off x="450000" y="450000"/>
            <a:ext cx="9018000" cy="276999"/>
            <a:chOff x="450000" y="450000"/>
            <a:chExt cx="9018000" cy="276999"/>
          </a:xfrm>
        </p:grpSpPr>
        <p:sp>
          <p:nvSpPr>
            <p:cNvPr id="4669" name="Google Shape;4669;p2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70" name="Google Shape;4670;p2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671" name="Google Shape;4671;p289"/>
          <p:cNvGrpSpPr/>
          <p:nvPr/>
        </p:nvGrpSpPr>
        <p:grpSpPr>
          <a:xfrm>
            <a:off x="561850" y="4725144"/>
            <a:ext cx="8782050" cy="711454"/>
            <a:chOff x="557644" y="5085181"/>
            <a:chExt cx="8782050" cy="711454"/>
          </a:xfrm>
        </p:grpSpPr>
        <p:sp>
          <p:nvSpPr>
            <p:cNvPr id="4672" name="Google Shape;4672;p28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73" name="Google Shape;4673;p28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74" name="Google Shape;4674;p28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136</a:t>
              </a:r>
              <a:endParaRPr b="1" sz="1300">
                <a:solidFill>
                  <a:srgbClr val="262626"/>
                </a:solidFill>
                <a:latin typeface="Arial"/>
                <a:ea typeface="Arial"/>
                <a:cs typeface="Arial"/>
                <a:sym typeface="Arial"/>
              </a:endParaRPr>
            </a:p>
          </p:txBody>
        </p:sp>
        <p:sp>
          <p:nvSpPr>
            <p:cNvPr id="4675" name="Google Shape;4675;p28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멀티 인덱스</a:t>
              </a:r>
              <a:endParaRPr sz="1300">
                <a:solidFill>
                  <a:srgbClr val="262626"/>
                </a:solidFill>
                <a:latin typeface="Arial"/>
                <a:ea typeface="Arial"/>
                <a:cs typeface="Arial"/>
                <a:sym typeface="Arial"/>
              </a:endParaRPr>
            </a:p>
          </p:txBody>
        </p:sp>
      </p:grpSp>
      <p:pic>
        <p:nvPicPr>
          <p:cNvPr id="4676" name="Google Shape;4676;p289"/>
          <p:cNvPicPr preferRelativeResize="0"/>
          <p:nvPr/>
        </p:nvPicPr>
        <p:blipFill rotWithShape="1">
          <a:blip r:embed="rId4">
            <a:alphaModFix/>
          </a:blip>
          <a:srcRect b="0" l="0" r="14347" t="0"/>
          <a:stretch/>
        </p:blipFill>
        <p:spPr>
          <a:xfrm>
            <a:off x="717749" y="1912418"/>
            <a:ext cx="8482135" cy="258774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1" name="Shape 4681"/>
        <p:cNvGrpSpPr/>
        <p:nvPr/>
      </p:nvGrpSpPr>
      <p:grpSpPr>
        <a:xfrm>
          <a:off x="0" y="0"/>
          <a:ext cx="0" cy="0"/>
          <a:chOff x="0" y="0"/>
          <a:chExt cx="0" cy="0"/>
        </a:xfrm>
      </p:grpSpPr>
      <p:sp>
        <p:nvSpPr>
          <p:cNvPr id="4682" name="Google Shape;4682;p290"/>
          <p:cNvSpPr/>
          <p:nvPr/>
        </p:nvSpPr>
        <p:spPr>
          <a:xfrm>
            <a:off x="558924" y="2026979"/>
            <a:ext cx="8782050" cy="8469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83" name="Google Shape;4683;p290"/>
          <p:cNvGrpSpPr/>
          <p:nvPr/>
        </p:nvGrpSpPr>
        <p:grpSpPr>
          <a:xfrm>
            <a:off x="559817" y="1428745"/>
            <a:ext cx="8783192" cy="215444"/>
            <a:chOff x="559817" y="2136914"/>
            <a:chExt cx="8783192" cy="215444"/>
          </a:xfrm>
        </p:grpSpPr>
        <p:sp>
          <p:nvSpPr>
            <p:cNvPr id="4684" name="Google Shape;4684;p2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85" name="Google Shape;4685;p29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686" name="Google Shape;4686;p290"/>
          <p:cNvGrpSpPr/>
          <p:nvPr/>
        </p:nvGrpSpPr>
        <p:grpSpPr>
          <a:xfrm>
            <a:off x="450000" y="450000"/>
            <a:ext cx="9018000" cy="276999"/>
            <a:chOff x="450000" y="450000"/>
            <a:chExt cx="9018000" cy="276999"/>
          </a:xfrm>
        </p:grpSpPr>
        <p:sp>
          <p:nvSpPr>
            <p:cNvPr id="4687" name="Google Shape;4687;p29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688" name="Google Shape;4688;p29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689" name="Google Shape;4689;p290"/>
          <p:cNvGrpSpPr/>
          <p:nvPr/>
        </p:nvGrpSpPr>
        <p:grpSpPr>
          <a:xfrm>
            <a:off x="561850" y="2950822"/>
            <a:ext cx="8782050" cy="1223074"/>
            <a:chOff x="557644" y="5085181"/>
            <a:chExt cx="8782050" cy="1223074"/>
          </a:xfrm>
        </p:grpSpPr>
        <p:sp>
          <p:nvSpPr>
            <p:cNvPr id="4690" name="Google Shape;4690;p290"/>
            <p:cNvSpPr/>
            <p:nvPr/>
          </p:nvSpPr>
          <p:spPr>
            <a:xfrm>
              <a:off x="557644" y="5085181"/>
              <a:ext cx="8782050" cy="12230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91" name="Google Shape;4691;p29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92" name="Google Shape;4692;p29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138-1</a:t>
              </a:r>
              <a:endParaRPr b="1" sz="1300">
                <a:solidFill>
                  <a:srgbClr val="262626"/>
                </a:solidFill>
                <a:latin typeface="Arial"/>
                <a:ea typeface="Arial"/>
                <a:cs typeface="Arial"/>
                <a:sym typeface="Arial"/>
              </a:endParaRPr>
            </a:p>
          </p:txBody>
        </p:sp>
        <p:sp>
          <p:nvSpPr>
            <p:cNvPr id="4693" name="Google Shape;4693;p29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정의</a:t>
              </a:r>
              <a:endParaRPr sz="1300">
                <a:solidFill>
                  <a:srgbClr val="262626"/>
                </a:solidFill>
                <a:latin typeface="Arial"/>
                <a:ea typeface="Arial"/>
                <a:cs typeface="Arial"/>
                <a:sym typeface="Arial"/>
              </a:endParaRPr>
            </a:p>
          </p:txBody>
        </p:sp>
      </p:grpSp>
      <p:sp>
        <p:nvSpPr>
          <p:cNvPr id="4694" name="Google Shape;4694;p290"/>
          <p:cNvSpPr/>
          <p:nvPr/>
        </p:nvSpPr>
        <p:spPr>
          <a:xfrm>
            <a:off x="711201" y="170967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인덱스</a:t>
            </a:r>
            <a:endParaRPr sz="1300">
              <a:solidFill>
                <a:srgbClr val="262626"/>
              </a:solidFill>
              <a:latin typeface="Arial"/>
              <a:ea typeface="Arial"/>
              <a:cs typeface="Arial"/>
              <a:sym typeface="Arial"/>
            </a:endParaRPr>
          </a:p>
        </p:txBody>
      </p:sp>
      <p:pic>
        <p:nvPicPr>
          <p:cNvPr descr="Byte - Free electronics icons" id="4695" name="Google Shape;4695;p290"/>
          <p:cNvPicPr preferRelativeResize="0"/>
          <p:nvPr/>
        </p:nvPicPr>
        <p:blipFill rotWithShape="1">
          <a:blip r:embed="rId3">
            <a:alphaModFix/>
          </a:blip>
          <a:srcRect b="-5938" l="13871" r="14480" t="-7084"/>
          <a:stretch/>
        </p:blipFill>
        <p:spPr>
          <a:xfrm>
            <a:off x="668837" y="3549618"/>
            <a:ext cx="295715" cy="236991"/>
          </a:xfrm>
          <a:prstGeom prst="rect">
            <a:avLst/>
          </a:prstGeom>
          <a:noFill/>
          <a:ln>
            <a:noFill/>
          </a:ln>
        </p:spPr>
      </p:pic>
      <p:sp>
        <p:nvSpPr>
          <p:cNvPr id="4696" name="Google Shape;4696;p290"/>
          <p:cNvSpPr txBox="1"/>
          <p:nvPr/>
        </p:nvSpPr>
        <p:spPr>
          <a:xfrm>
            <a:off x="927618" y="352688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138-2</a:t>
            </a:r>
            <a:endParaRPr b="1" sz="1300">
              <a:solidFill>
                <a:srgbClr val="262626"/>
              </a:solidFill>
              <a:latin typeface="Arial"/>
              <a:ea typeface="Arial"/>
              <a:cs typeface="Arial"/>
              <a:sym typeface="Arial"/>
            </a:endParaRPr>
          </a:p>
        </p:txBody>
      </p:sp>
      <p:sp>
        <p:nvSpPr>
          <p:cNvPr id="4697" name="Google Shape;4697;p290"/>
          <p:cNvSpPr txBox="1"/>
          <p:nvPr/>
        </p:nvSpPr>
        <p:spPr>
          <a:xfrm>
            <a:off x="1028258" y="38617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데이터프레임으로 변환. 인덱스를 [r0, r1, r2]로 지정</a:t>
            </a:r>
            <a:endParaRPr sz="1300">
              <a:solidFill>
                <a:srgbClr val="262626"/>
              </a:solidFill>
              <a:latin typeface="Arial"/>
              <a:ea typeface="Arial"/>
              <a:cs typeface="Arial"/>
              <a:sym typeface="Arial"/>
            </a:endParaRPr>
          </a:p>
        </p:txBody>
      </p:sp>
      <p:pic>
        <p:nvPicPr>
          <p:cNvPr id="4698" name="Google Shape;4698;p290"/>
          <p:cNvPicPr preferRelativeResize="0"/>
          <p:nvPr/>
        </p:nvPicPr>
        <p:blipFill rotWithShape="1">
          <a:blip r:embed="rId4">
            <a:alphaModFix/>
          </a:blip>
          <a:srcRect b="0" l="0" r="14280" t="0"/>
          <a:stretch/>
        </p:blipFill>
        <p:spPr>
          <a:xfrm>
            <a:off x="711201" y="2180118"/>
            <a:ext cx="8488683" cy="54212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sp>
        <p:nvSpPr>
          <p:cNvPr id="4704" name="Google Shape;4704;p291"/>
          <p:cNvSpPr/>
          <p:nvPr/>
        </p:nvSpPr>
        <p:spPr>
          <a:xfrm>
            <a:off x="558924" y="1772818"/>
            <a:ext cx="8782050" cy="3013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05" name="Google Shape;4705;p291"/>
          <p:cNvGrpSpPr/>
          <p:nvPr/>
        </p:nvGrpSpPr>
        <p:grpSpPr>
          <a:xfrm>
            <a:off x="559817" y="1428745"/>
            <a:ext cx="8783192" cy="215444"/>
            <a:chOff x="559817" y="2136914"/>
            <a:chExt cx="8783192" cy="215444"/>
          </a:xfrm>
        </p:grpSpPr>
        <p:sp>
          <p:nvSpPr>
            <p:cNvPr id="4706" name="Google Shape;4706;p2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07" name="Google Shape;4707;p29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708" name="Google Shape;4708;p291"/>
          <p:cNvGrpSpPr/>
          <p:nvPr/>
        </p:nvGrpSpPr>
        <p:grpSpPr>
          <a:xfrm>
            <a:off x="450000" y="450000"/>
            <a:ext cx="9018000" cy="276999"/>
            <a:chOff x="450000" y="450000"/>
            <a:chExt cx="9018000" cy="276999"/>
          </a:xfrm>
        </p:grpSpPr>
        <p:sp>
          <p:nvSpPr>
            <p:cNvPr id="4709" name="Google Shape;4709;p2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710" name="Google Shape;4710;p2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711" name="Google Shape;4711;p291"/>
          <p:cNvGrpSpPr/>
          <p:nvPr/>
        </p:nvGrpSpPr>
        <p:grpSpPr>
          <a:xfrm>
            <a:off x="561850" y="4869160"/>
            <a:ext cx="8782050" cy="711454"/>
            <a:chOff x="557644" y="5085181"/>
            <a:chExt cx="8782050" cy="711454"/>
          </a:xfrm>
        </p:grpSpPr>
        <p:sp>
          <p:nvSpPr>
            <p:cNvPr id="4712" name="Google Shape;4712;p291"/>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13" name="Google Shape;4713;p29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14" name="Google Shape;4714;p29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139</a:t>
              </a:r>
              <a:endParaRPr b="1" sz="1300">
                <a:solidFill>
                  <a:srgbClr val="262626"/>
                </a:solidFill>
                <a:latin typeface="Arial"/>
                <a:ea typeface="Arial"/>
                <a:cs typeface="Arial"/>
                <a:sym typeface="Arial"/>
              </a:endParaRPr>
            </a:p>
          </p:txBody>
        </p:sp>
        <p:sp>
          <p:nvSpPr>
            <p:cNvPr id="4715" name="Google Shape;4715;p29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인덱스를 [r0, r1, r2, r3, r4]로 재지정</a:t>
              </a:r>
              <a:endParaRPr sz="1300">
                <a:solidFill>
                  <a:srgbClr val="262626"/>
                </a:solidFill>
                <a:latin typeface="Arial"/>
                <a:ea typeface="Arial"/>
                <a:cs typeface="Arial"/>
                <a:sym typeface="Arial"/>
              </a:endParaRPr>
            </a:p>
          </p:txBody>
        </p:sp>
      </p:grpSp>
      <p:pic>
        <p:nvPicPr>
          <p:cNvPr id="4716" name="Google Shape;4716;p291"/>
          <p:cNvPicPr preferRelativeResize="0"/>
          <p:nvPr/>
        </p:nvPicPr>
        <p:blipFill rotWithShape="1">
          <a:blip r:embed="rId4">
            <a:alphaModFix/>
          </a:blip>
          <a:srcRect b="0" l="0" r="14290" t="0"/>
          <a:stretch/>
        </p:blipFill>
        <p:spPr>
          <a:xfrm>
            <a:off x="712183" y="1886869"/>
            <a:ext cx="8487702" cy="276122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grpSp>
        <p:nvGrpSpPr>
          <p:cNvPr id="935" name="Google Shape;935;p67"/>
          <p:cNvGrpSpPr/>
          <p:nvPr/>
        </p:nvGrpSpPr>
        <p:grpSpPr>
          <a:xfrm>
            <a:off x="559817" y="1428745"/>
            <a:ext cx="8783192" cy="215444"/>
            <a:chOff x="559817" y="2136914"/>
            <a:chExt cx="8783192" cy="215444"/>
          </a:xfrm>
        </p:grpSpPr>
        <p:sp>
          <p:nvSpPr>
            <p:cNvPr id="936" name="Google Shape;936;p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7" name="Google Shape;937;p6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arr1의 주소를 arr3의 변수에 주소값을 할당해 보자.</a:t>
              </a:r>
              <a:endParaRPr sz="1400">
                <a:solidFill>
                  <a:srgbClr val="262626"/>
                </a:solidFill>
                <a:latin typeface="Arial"/>
                <a:ea typeface="Arial"/>
                <a:cs typeface="Arial"/>
                <a:sym typeface="Arial"/>
              </a:endParaRPr>
            </a:p>
          </p:txBody>
        </p:sp>
      </p:grpSp>
      <p:sp>
        <p:nvSpPr>
          <p:cNvPr id="938" name="Google Shape;938;p67"/>
          <p:cNvSpPr/>
          <p:nvPr/>
        </p:nvSpPr>
        <p:spPr>
          <a:xfrm>
            <a:off x="558396" y="1844824"/>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39" name="Google Shape;939;p67"/>
          <p:cNvPicPr preferRelativeResize="0"/>
          <p:nvPr/>
        </p:nvPicPr>
        <p:blipFill rotWithShape="1">
          <a:blip r:embed="rId3">
            <a:alphaModFix/>
          </a:blip>
          <a:srcRect b="0" l="0" r="14237" t="0"/>
          <a:stretch/>
        </p:blipFill>
        <p:spPr>
          <a:xfrm>
            <a:off x="706993" y="1975031"/>
            <a:ext cx="8492892" cy="1381961"/>
          </a:xfrm>
          <a:prstGeom prst="rect">
            <a:avLst/>
          </a:prstGeom>
          <a:noFill/>
          <a:ln cap="flat" cmpd="sng" w="9525">
            <a:solidFill>
              <a:srgbClr val="F2F2F2"/>
            </a:solidFill>
            <a:prstDash val="solid"/>
            <a:round/>
            <a:headEnd len="sm" w="sm" type="none"/>
            <a:tailEnd len="sm" w="sm" type="none"/>
          </a:ln>
        </p:spPr>
      </p:pic>
      <p:grpSp>
        <p:nvGrpSpPr>
          <p:cNvPr id="940" name="Google Shape;940;p67"/>
          <p:cNvGrpSpPr/>
          <p:nvPr/>
        </p:nvGrpSpPr>
        <p:grpSpPr>
          <a:xfrm>
            <a:off x="557644" y="3645021"/>
            <a:ext cx="8782050" cy="720080"/>
            <a:chOff x="568325" y="5114924"/>
            <a:chExt cx="8782050" cy="744077"/>
          </a:xfrm>
        </p:grpSpPr>
        <p:sp>
          <p:nvSpPr>
            <p:cNvPr id="941" name="Google Shape;941;p67"/>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2" name="Google Shape;942;p67"/>
            <p:cNvGrpSpPr/>
            <p:nvPr/>
          </p:nvGrpSpPr>
          <p:grpSpPr>
            <a:xfrm>
              <a:off x="675835" y="5210921"/>
              <a:ext cx="2918106" cy="302131"/>
              <a:chOff x="732985" y="5582396"/>
              <a:chExt cx="2918106" cy="302131"/>
            </a:xfrm>
          </p:grpSpPr>
          <p:pic>
            <p:nvPicPr>
              <p:cNvPr descr="Byte - Free electronics icons" id="943" name="Google Shape;943;p6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944" name="Google Shape;944;p6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a:t>
                </a:r>
                <a:endParaRPr b="1" sz="1300">
                  <a:solidFill>
                    <a:srgbClr val="262626"/>
                  </a:solidFill>
                  <a:latin typeface="Arial"/>
                  <a:ea typeface="Arial"/>
                  <a:cs typeface="Arial"/>
                  <a:sym typeface="Arial"/>
                </a:endParaRPr>
              </a:p>
            </p:txBody>
          </p:sp>
        </p:grpSp>
        <p:sp>
          <p:nvSpPr>
            <p:cNvPr id="945" name="Google Shape;945;p6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주소값을 할당하였더니 주소값이 같은 것을 확인할 수 있다.</a:t>
              </a:r>
              <a:endParaRPr sz="1300">
                <a:solidFill>
                  <a:srgbClr val="262626"/>
                </a:solidFill>
                <a:latin typeface="Arial"/>
                <a:ea typeface="Arial"/>
                <a:cs typeface="Arial"/>
                <a:sym typeface="Arial"/>
              </a:endParaRPr>
            </a:p>
          </p:txBody>
        </p:sp>
      </p:grpSp>
      <p:sp>
        <p:nvSpPr>
          <p:cNvPr id="946" name="Google Shape;946;p67"/>
          <p:cNvSpPr/>
          <p:nvPr/>
        </p:nvSpPr>
        <p:spPr>
          <a:xfrm>
            <a:off x="720374" y="2434536"/>
            <a:ext cx="8470334" cy="479261"/>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947" name="Google Shape;947;p67"/>
          <p:cNvGrpSpPr/>
          <p:nvPr/>
        </p:nvGrpSpPr>
        <p:grpSpPr>
          <a:xfrm>
            <a:off x="450000" y="450000"/>
            <a:ext cx="9018000" cy="276999"/>
            <a:chOff x="450000" y="450000"/>
            <a:chExt cx="9018000" cy="276999"/>
          </a:xfrm>
        </p:grpSpPr>
        <p:sp>
          <p:nvSpPr>
            <p:cNvPr id="948" name="Google Shape;948;p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949" name="Google Shape;949;p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1" name="Shape 4721"/>
        <p:cNvGrpSpPr/>
        <p:nvPr/>
      </p:nvGrpSpPr>
      <p:grpSpPr>
        <a:xfrm>
          <a:off x="0" y="0"/>
          <a:ext cx="0" cy="0"/>
          <a:chOff x="0" y="0"/>
          <a:chExt cx="0" cy="0"/>
        </a:xfrm>
      </p:grpSpPr>
      <p:sp>
        <p:nvSpPr>
          <p:cNvPr id="4722" name="Google Shape;4722;p292"/>
          <p:cNvSpPr/>
          <p:nvPr/>
        </p:nvSpPr>
        <p:spPr>
          <a:xfrm>
            <a:off x="558924" y="1772818"/>
            <a:ext cx="8782050" cy="33685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23" name="Google Shape;4723;p292"/>
          <p:cNvGrpSpPr/>
          <p:nvPr/>
        </p:nvGrpSpPr>
        <p:grpSpPr>
          <a:xfrm>
            <a:off x="559817" y="1428745"/>
            <a:ext cx="8783192" cy="215444"/>
            <a:chOff x="559817" y="2136914"/>
            <a:chExt cx="8783192" cy="215444"/>
          </a:xfrm>
        </p:grpSpPr>
        <p:sp>
          <p:nvSpPr>
            <p:cNvPr id="4724" name="Google Shape;4724;p2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25" name="Google Shape;4725;p29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726" name="Google Shape;4726;p292"/>
          <p:cNvGrpSpPr/>
          <p:nvPr/>
        </p:nvGrpSpPr>
        <p:grpSpPr>
          <a:xfrm>
            <a:off x="450000" y="450000"/>
            <a:ext cx="9018000" cy="276999"/>
            <a:chOff x="450000" y="450000"/>
            <a:chExt cx="9018000" cy="276999"/>
          </a:xfrm>
        </p:grpSpPr>
        <p:sp>
          <p:nvSpPr>
            <p:cNvPr id="4727" name="Google Shape;4727;p29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728" name="Google Shape;4728;p29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729" name="Google Shape;4729;p292"/>
          <p:cNvGrpSpPr/>
          <p:nvPr/>
        </p:nvGrpSpPr>
        <p:grpSpPr>
          <a:xfrm>
            <a:off x="561850" y="5220574"/>
            <a:ext cx="8782050" cy="711454"/>
            <a:chOff x="557644" y="5085181"/>
            <a:chExt cx="8782050" cy="711454"/>
          </a:xfrm>
        </p:grpSpPr>
        <p:sp>
          <p:nvSpPr>
            <p:cNvPr id="4730" name="Google Shape;4730;p292"/>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31" name="Google Shape;4731;p29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32" name="Google Shape;4732;p29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140</a:t>
              </a:r>
              <a:endParaRPr b="1" sz="1300">
                <a:solidFill>
                  <a:srgbClr val="262626"/>
                </a:solidFill>
                <a:latin typeface="Arial"/>
                <a:ea typeface="Arial"/>
                <a:cs typeface="Arial"/>
                <a:sym typeface="Arial"/>
              </a:endParaRPr>
            </a:p>
          </p:txBody>
        </p:sp>
        <p:sp>
          <p:nvSpPr>
            <p:cNvPr id="4733" name="Google Shape;4733;p29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reindex로 발생한 NaN값을 숫자 0으로 채우기</a:t>
              </a:r>
              <a:endParaRPr sz="1300">
                <a:solidFill>
                  <a:srgbClr val="262626"/>
                </a:solidFill>
                <a:latin typeface="Arial"/>
                <a:ea typeface="Arial"/>
                <a:cs typeface="Arial"/>
                <a:sym typeface="Arial"/>
              </a:endParaRPr>
            </a:p>
          </p:txBody>
        </p:sp>
      </p:grpSp>
      <p:pic>
        <p:nvPicPr>
          <p:cNvPr id="4734" name="Google Shape;4734;p292"/>
          <p:cNvPicPr preferRelativeResize="0"/>
          <p:nvPr/>
        </p:nvPicPr>
        <p:blipFill rotWithShape="1">
          <a:blip r:embed="rId4">
            <a:alphaModFix/>
          </a:blip>
          <a:srcRect b="0" l="0" r="14290" t="0"/>
          <a:stretch/>
        </p:blipFill>
        <p:spPr>
          <a:xfrm>
            <a:off x="712183" y="1902195"/>
            <a:ext cx="8487702" cy="309372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9" name="Shape 4739"/>
        <p:cNvGrpSpPr/>
        <p:nvPr/>
      </p:nvGrpSpPr>
      <p:grpSpPr>
        <a:xfrm>
          <a:off x="0" y="0"/>
          <a:ext cx="0" cy="0"/>
          <a:chOff x="0" y="0"/>
          <a:chExt cx="0" cy="0"/>
        </a:xfrm>
      </p:grpSpPr>
      <p:sp>
        <p:nvSpPr>
          <p:cNvPr id="4740" name="Google Shape;4740;p293"/>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41" name="Google Shape;4741;p293"/>
          <p:cNvGrpSpPr/>
          <p:nvPr/>
        </p:nvGrpSpPr>
        <p:grpSpPr>
          <a:xfrm>
            <a:off x="559817" y="1428745"/>
            <a:ext cx="8783192" cy="215444"/>
            <a:chOff x="559817" y="2136914"/>
            <a:chExt cx="8783192" cy="215444"/>
          </a:xfrm>
        </p:grpSpPr>
        <p:sp>
          <p:nvSpPr>
            <p:cNvPr id="4742" name="Google Shape;4742;p2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43" name="Google Shape;4743;p29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744" name="Google Shape;4744;p293"/>
          <p:cNvGrpSpPr/>
          <p:nvPr/>
        </p:nvGrpSpPr>
        <p:grpSpPr>
          <a:xfrm>
            <a:off x="450000" y="450000"/>
            <a:ext cx="9018000" cy="276999"/>
            <a:chOff x="450000" y="450000"/>
            <a:chExt cx="9018000" cy="276999"/>
          </a:xfrm>
        </p:grpSpPr>
        <p:sp>
          <p:nvSpPr>
            <p:cNvPr id="4745" name="Google Shape;4745;p29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746" name="Google Shape;4746;p29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747" name="Google Shape;4747;p293"/>
          <p:cNvGrpSpPr/>
          <p:nvPr/>
        </p:nvGrpSpPr>
        <p:grpSpPr>
          <a:xfrm>
            <a:off x="561850" y="4542990"/>
            <a:ext cx="8782050" cy="1198206"/>
            <a:chOff x="557644" y="5085181"/>
            <a:chExt cx="8782050" cy="1198206"/>
          </a:xfrm>
        </p:grpSpPr>
        <p:sp>
          <p:nvSpPr>
            <p:cNvPr id="4748" name="Google Shape;4748;p293"/>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49" name="Google Shape;4749;p29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50" name="Google Shape;4750;p29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142-1</a:t>
              </a:r>
              <a:endParaRPr b="1" sz="1300">
                <a:solidFill>
                  <a:srgbClr val="262626"/>
                </a:solidFill>
                <a:latin typeface="Arial"/>
                <a:ea typeface="Arial"/>
                <a:cs typeface="Arial"/>
                <a:sym typeface="Arial"/>
              </a:endParaRPr>
            </a:p>
          </p:txBody>
        </p:sp>
        <p:sp>
          <p:nvSpPr>
            <p:cNvPr id="4751" name="Google Shape;4751;p29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정의</a:t>
              </a:r>
              <a:endParaRPr sz="1300">
                <a:solidFill>
                  <a:srgbClr val="262626"/>
                </a:solidFill>
                <a:latin typeface="Arial"/>
                <a:ea typeface="Arial"/>
                <a:cs typeface="Arial"/>
                <a:sym typeface="Arial"/>
              </a:endParaRPr>
            </a:p>
          </p:txBody>
        </p:sp>
      </p:grpSp>
      <p:pic>
        <p:nvPicPr>
          <p:cNvPr descr="Byte - Free electronics icons" id="4752" name="Google Shape;4752;p293"/>
          <p:cNvPicPr preferRelativeResize="0"/>
          <p:nvPr/>
        </p:nvPicPr>
        <p:blipFill rotWithShape="1">
          <a:blip r:embed="rId3">
            <a:alphaModFix/>
          </a:blip>
          <a:srcRect b="-5938" l="13871" r="14480" t="-7084"/>
          <a:stretch/>
        </p:blipFill>
        <p:spPr>
          <a:xfrm>
            <a:off x="668837" y="5167664"/>
            <a:ext cx="295715" cy="236991"/>
          </a:xfrm>
          <a:prstGeom prst="rect">
            <a:avLst/>
          </a:prstGeom>
          <a:noFill/>
          <a:ln>
            <a:noFill/>
          </a:ln>
        </p:spPr>
      </p:pic>
      <p:sp>
        <p:nvSpPr>
          <p:cNvPr id="4753" name="Google Shape;4753;p293"/>
          <p:cNvSpPr txBox="1"/>
          <p:nvPr/>
        </p:nvSpPr>
        <p:spPr>
          <a:xfrm>
            <a:off x="927618" y="514493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142-2</a:t>
            </a:r>
            <a:endParaRPr b="1" sz="1300">
              <a:solidFill>
                <a:srgbClr val="262626"/>
              </a:solidFill>
              <a:latin typeface="Arial"/>
              <a:ea typeface="Arial"/>
              <a:cs typeface="Arial"/>
              <a:sym typeface="Arial"/>
            </a:endParaRPr>
          </a:p>
        </p:txBody>
      </p:sp>
      <p:sp>
        <p:nvSpPr>
          <p:cNvPr id="4754" name="Google Shape;4754;p293"/>
          <p:cNvSpPr txBox="1"/>
          <p:nvPr/>
        </p:nvSpPr>
        <p:spPr>
          <a:xfrm>
            <a:off x="1028258" y="547982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데이터프레임으로 변환. 인덱스를 [r0, r1, r2]로 지정</a:t>
            </a:r>
            <a:endParaRPr sz="1300">
              <a:solidFill>
                <a:srgbClr val="262626"/>
              </a:solidFill>
              <a:latin typeface="Arial"/>
              <a:ea typeface="Arial"/>
              <a:cs typeface="Arial"/>
              <a:sym typeface="Arial"/>
            </a:endParaRPr>
          </a:p>
        </p:txBody>
      </p:sp>
      <p:pic>
        <p:nvPicPr>
          <p:cNvPr id="4755" name="Google Shape;4755;p293"/>
          <p:cNvPicPr preferRelativeResize="0"/>
          <p:nvPr/>
        </p:nvPicPr>
        <p:blipFill rotWithShape="1">
          <a:blip r:embed="rId4">
            <a:alphaModFix/>
          </a:blip>
          <a:srcRect b="0" l="0" r="14280" t="0"/>
          <a:stretch/>
        </p:blipFill>
        <p:spPr>
          <a:xfrm>
            <a:off x="711201" y="1913198"/>
            <a:ext cx="8488683" cy="223355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0" name="Shape 4760"/>
        <p:cNvGrpSpPr/>
        <p:nvPr/>
      </p:nvGrpSpPr>
      <p:grpSpPr>
        <a:xfrm>
          <a:off x="0" y="0"/>
          <a:ext cx="0" cy="0"/>
          <a:chOff x="0" y="0"/>
          <a:chExt cx="0" cy="0"/>
        </a:xfrm>
      </p:grpSpPr>
      <p:sp>
        <p:nvSpPr>
          <p:cNvPr id="4761" name="Google Shape;4761;p294"/>
          <p:cNvSpPr/>
          <p:nvPr/>
        </p:nvSpPr>
        <p:spPr>
          <a:xfrm>
            <a:off x="558924" y="1772819"/>
            <a:ext cx="8782050" cy="25305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62" name="Google Shape;4762;p294"/>
          <p:cNvGrpSpPr/>
          <p:nvPr/>
        </p:nvGrpSpPr>
        <p:grpSpPr>
          <a:xfrm>
            <a:off x="559817" y="1428745"/>
            <a:ext cx="8783192" cy="215444"/>
            <a:chOff x="559817" y="2136914"/>
            <a:chExt cx="8783192" cy="215444"/>
          </a:xfrm>
        </p:grpSpPr>
        <p:sp>
          <p:nvSpPr>
            <p:cNvPr id="4763" name="Google Shape;4763;p2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64" name="Google Shape;4764;p29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765" name="Google Shape;4765;p294"/>
          <p:cNvGrpSpPr/>
          <p:nvPr/>
        </p:nvGrpSpPr>
        <p:grpSpPr>
          <a:xfrm>
            <a:off x="450000" y="450000"/>
            <a:ext cx="9018000" cy="276999"/>
            <a:chOff x="450000" y="450000"/>
            <a:chExt cx="9018000" cy="276999"/>
          </a:xfrm>
        </p:grpSpPr>
        <p:sp>
          <p:nvSpPr>
            <p:cNvPr id="4766" name="Google Shape;4766;p29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767" name="Google Shape;4767;p29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768" name="Google Shape;4768;p294"/>
          <p:cNvGrpSpPr/>
          <p:nvPr/>
        </p:nvGrpSpPr>
        <p:grpSpPr>
          <a:xfrm>
            <a:off x="561850" y="4382356"/>
            <a:ext cx="8782050" cy="711454"/>
            <a:chOff x="557644" y="5085181"/>
            <a:chExt cx="8782050" cy="711454"/>
          </a:xfrm>
        </p:grpSpPr>
        <p:sp>
          <p:nvSpPr>
            <p:cNvPr id="4769" name="Google Shape;4769;p294"/>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70" name="Google Shape;4770;p29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71" name="Google Shape;4771;p29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143</a:t>
              </a:r>
              <a:endParaRPr b="1" sz="1300">
                <a:solidFill>
                  <a:srgbClr val="262626"/>
                </a:solidFill>
                <a:latin typeface="Arial"/>
                <a:ea typeface="Arial"/>
                <a:cs typeface="Arial"/>
                <a:sym typeface="Arial"/>
              </a:endParaRPr>
            </a:p>
          </p:txBody>
        </p:sp>
        <p:sp>
          <p:nvSpPr>
            <p:cNvPr id="4772" name="Google Shape;4772;p29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행 인덱스를 정수형으로 초기화 </a:t>
              </a:r>
              <a:endParaRPr sz="1300">
                <a:solidFill>
                  <a:srgbClr val="262626"/>
                </a:solidFill>
                <a:latin typeface="Arial"/>
                <a:ea typeface="Arial"/>
                <a:cs typeface="Arial"/>
                <a:sym typeface="Arial"/>
              </a:endParaRPr>
            </a:p>
          </p:txBody>
        </p:sp>
      </p:grpSp>
      <p:pic>
        <p:nvPicPr>
          <p:cNvPr id="4773" name="Google Shape;4773;p294"/>
          <p:cNvPicPr preferRelativeResize="0"/>
          <p:nvPr/>
        </p:nvPicPr>
        <p:blipFill rotWithShape="1">
          <a:blip r:embed="rId4">
            <a:alphaModFix/>
          </a:blip>
          <a:srcRect b="0" l="0" r="14290" t="0"/>
          <a:stretch/>
        </p:blipFill>
        <p:spPr>
          <a:xfrm>
            <a:off x="712183" y="1912654"/>
            <a:ext cx="8487702" cy="22407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8" name="Shape 4778"/>
        <p:cNvGrpSpPr/>
        <p:nvPr/>
      </p:nvGrpSpPr>
      <p:grpSpPr>
        <a:xfrm>
          <a:off x="0" y="0"/>
          <a:ext cx="0" cy="0"/>
          <a:chOff x="0" y="0"/>
          <a:chExt cx="0" cy="0"/>
        </a:xfrm>
      </p:grpSpPr>
      <p:sp>
        <p:nvSpPr>
          <p:cNvPr id="4779" name="Google Shape;4779;p295"/>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80" name="Google Shape;4780;p295"/>
          <p:cNvGrpSpPr/>
          <p:nvPr/>
        </p:nvGrpSpPr>
        <p:grpSpPr>
          <a:xfrm>
            <a:off x="559817" y="1428745"/>
            <a:ext cx="8783192" cy="215444"/>
            <a:chOff x="559817" y="2136914"/>
            <a:chExt cx="8783192" cy="215444"/>
          </a:xfrm>
        </p:grpSpPr>
        <p:sp>
          <p:nvSpPr>
            <p:cNvPr id="4781" name="Google Shape;4781;p2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82" name="Google Shape;4782;p29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783" name="Google Shape;4783;p295"/>
          <p:cNvGrpSpPr/>
          <p:nvPr/>
        </p:nvGrpSpPr>
        <p:grpSpPr>
          <a:xfrm>
            <a:off x="450000" y="450000"/>
            <a:ext cx="9018000" cy="276999"/>
            <a:chOff x="450000" y="450000"/>
            <a:chExt cx="9018000" cy="276999"/>
          </a:xfrm>
        </p:grpSpPr>
        <p:sp>
          <p:nvSpPr>
            <p:cNvPr id="4784" name="Google Shape;4784;p29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785" name="Google Shape;4785;p29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786" name="Google Shape;4786;p295"/>
          <p:cNvGrpSpPr/>
          <p:nvPr/>
        </p:nvGrpSpPr>
        <p:grpSpPr>
          <a:xfrm>
            <a:off x="561850" y="4390348"/>
            <a:ext cx="8782050" cy="1198206"/>
            <a:chOff x="557644" y="5085181"/>
            <a:chExt cx="8782050" cy="1198206"/>
          </a:xfrm>
        </p:grpSpPr>
        <p:sp>
          <p:nvSpPr>
            <p:cNvPr id="4787" name="Google Shape;4787;p295"/>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88" name="Google Shape;4788;p29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89" name="Google Shape;4789;p29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145-1</a:t>
              </a:r>
              <a:endParaRPr b="1" sz="1300">
                <a:solidFill>
                  <a:srgbClr val="262626"/>
                </a:solidFill>
                <a:latin typeface="Arial"/>
                <a:ea typeface="Arial"/>
                <a:cs typeface="Arial"/>
                <a:sym typeface="Arial"/>
              </a:endParaRPr>
            </a:p>
          </p:txBody>
        </p:sp>
        <p:sp>
          <p:nvSpPr>
            <p:cNvPr id="4790" name="Google Shape;4790;p29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정의</a:t>
              </a:r>
              <a:endParaRPr sz="1300">
                <a:solidFill>
                  <a:srgbClr val="262626"/>
                </a:solidFill>
                <a:latin typeface="Arial"/>
                <a:ea typeface="Arial"/>
                <a:cs typeface="Arial"/>
                <a:sym typeface="Arial"/>
              </a:endParaRPr>
            </a:p>
          </p:txBody>
        </p:sp>
      </p:grpSp>
      <p:pic>
        <p:nvPicPr>
          <p:cNvPr descr="Byte - Free electronics icons" id="4791" name="Google Shape;4791;p295"/>
          <p:cNvPicPr preferRelativeResize="0"/>
          <p:nvPr/>
        </p:nvPicPr>
        <p:blipFill rotWithShape="1">
          <a:blip r:embed="rId3">
            <a:alphaModFix/>
          </a:blip>
          <a:srcRect b="-5938" l="13871" r="14480" t="-7084"/>
          <a:stretch/>
        </p:blipFill>
        <p:spPr>
          <a:xfrm>
            <a:off x="668837" y="5015022"/>
            <a:ext cx="295715" cy="236991"/>
          </a:xfrm>
          <a:prstGeom prst="rect">
            <a:avLst/>
          </a:prstGeom>
          <a:noFill/>
          <a:ln>
            <a:noFill/>
          </a:ln>
        </p:spPr>
      </p:pic>
      <p:sp>
        <p:nvSpPr>
          <p:cNvPr id="4792" name="Google Shape;4792;p295"/>
          <p:cNvSpPr txBox="1"/>
          <p:nvPr/>
        </p:nvSpPr>
        <p:spPr>
          <a:xfrm>
            <a:off x="927618" y="4992290"/>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145-2</a:t>
            </a:r>
            <a:endParaRPr b="1" sz="1300">
              <a:solidFill>
                <a:srgbClr val="262626"/>
              </a:solidFill>
              <a:latin typeface="Arial"/>
              <a:ea typeface="Arial"/>
              <a:cs typeface="Arial"/>
              <a:sym typeface="Arial"/>
            </a:endParaRPr>
          </a:p>
        </p:txBody>
      </p:sp>
      <p:sp>
        <p:nvSpPr>
          <p:cNvPr id="4793" name="Google Shape;4793;p295"/>
          <p:cNvSpPr txBox="1"/>
          <p:nvPr/>
        </p:nvSpPr>
        <p:spPr>
          <a:xfrm>
            <a:off x="1028258" y="532718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데이터프레임으로 변환. 인덱스를 [r0, r1, r2]로 지정</a:t>
            </a:r>
            <a:endParaRPr sz="1300">
              <a:solidFill>
                <a:srgbClr val="262626"/>
              </a:solidFill>
              <a:latin typeface="Arial"/>
              <a:ea typeface="Arial"/>
              <a:cs typeface="Arial"/>
              <a:sym typeface="Arial"/>
            </a:endParaRPr>
          </a:p>
        </p:txBody>
      </p:sp>
      <p:pic>
        <p:nvPicPr>
          <p:cNvPr id="4794" name="Google Shape;4794;p295"/>
          <p:cNvPicPr preferRelativeResize="0"/>
          <p:nvPr/>
        </p:nvPicPr>
        <p:blipFill rotWithShape="1">
          <a:blip r:embed="rId4">
            <a:alphaModFix/>
          </a:blip>
          <a:srcRect b="0" l="0" r="14280" t="0"/>
          <a:stretch/>
        </p:blipFill>
        <p:spPr>
          <a:xfrm>
            <a:off x="711201" y="1914511"/>
            <a:ext cx="8488683" cy="224801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9" name="Shape 4799"/>
        <p:cNvGrpSpPr/>
        <p:nvPr/>
      </p:nvGrpSpPr>
      <p:grpSpPr>
        <a:xfrm>
          <a:off x="0" y="0"/>
          <a:ext cx="0" cy="0"/>
          <a:chOff x="0" y="0"/>
          <a:chExt cx="0" cy="0"/>
        </a:xfrm>
      </p:grpSpPr>
      <p:sp>
        <p:nvSpPr>
          <p:cNvPr id="4800" name="Google Shape;4800;p296"/>
          <p:cNvSpPr/>
          <p:nvPr/>
        </p:nvSpPr>
        <p:spPr>
          <a:xfrm>
            <a:off x="558924" y="1772819"/>
            <a:ext cx="8782050" cy="23018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01" name="Google Shape;4801;p296"/>
          <p:cNvGrpSpPr/>
          <p:nvPr/>
        </p:nvGrpSpPr>
        <p:grpSpPr>
          <a:xfrm>
            <a:off x="559817" y="1428745"/>
            <a:ext cx="8783192" cy="215444"/>
            <a:chOff x="559817" y="2136914"/>
            <a:chExt cx="8783192" cy="215444"/>
          </a:xfrm>
        </p:grpSpPr>
        <p:sp>
          <p:nvSpPr>
            <p:cNvPr id="4802" name="Google Shape;4802;p2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03" name="Google Shape;4803;p29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804" name="Google Shape;4804;p296"/>
          <p:cNvGrpSpPr/>
          <p:nvPr/>
        </p:nvGrpSpPr>
        <p:grpSpPr>
          <a:xfrm>
            <a:off x="450000" y="450000"/>
            <a:ext cx="9018000" cy="276999"/>
            <a:chOff x="450000" y="450000"/>
            <a:chExt cx="9018000" cy="276999"/>
          </a:xfrm>
        </p:grpSpPr>
        <p:sp>
          <p:nvSpPr>
            <p:cNvPr id="4805" name="Google Shape;4805;p29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06" name="Google Shape;4806;p29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807" name="Google Shape;4807;p296"/>
          <p:cNvGrpSpPr/>
          <p:nvPr/>
        </p:nvGrpSpPr>
        <p:grpSpPr>
          <a:xfrm>
            <a:off x="561850" y="4149080"/>
            <a:ext cx="8782050" cy="711454"/>
            <a:chOff x="557644" y="5085181"/>
            <a:chExt cx="8782050" cy="711454"/>
          </a:xfrm>
        </p:grpSpPr>
        <p:sp>
          <p:nvSpPr>
            <p:cNvPr id="4808" name="Google Shape;4808;p296"/>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09" name="Google Shape;4809;p29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10" name="Google Shape;4810;p29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146</a:t>
              </a:r>
              <a:endParaRPr b="1" sz="1300">
                <a:solidFill>
                  <a:srgbClr val="262626"/>
                </a:solidFill>
                <a:latin typeface="Arial"/>
                <a:ea typeface="Arial"/>
                <a:cs typeface="Arial"/>
                <a:sym typeface="Arial"/>
              </a:endParaRPr>
            </a:p>
          </p:txBody>
        </p:sp>
        <p:sp>
          <p:nvSpPr>
            <p:cNvPr id="4811" name="Google Shape;4811;p29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내림차순으로 행 인덱스 정렬 </a:t>
              </a:r>
              <a:endParaRPr sz="1300">
                <a:solidFill>
                  <a:srgbClr val="262626"/>
                </a:solidFill>
                <a:latin typeface="Arial"/>
                <a:ea typeface="Arial"/>
                <a:cs typeface="Arial"/>
                <a:sym typeface="Arial"/>
              </a:endParaRPr>
            </a:p>
          </p:txBody>
        </p:sp>
      </p:grpSp>
      <p:pic>
        <p:nvPicPr>
          <p:cNvPr id="4812" name="Google Shape;4812;p296"/>
          <p:cNvPicPr preferRelativeResize="0"/>
          <p:nvPr/>
        </p:nvPicPr>
        <p:blipFill rotWithShape="1">
          <a:blip r:embed="rId4">
            <a:alphaModFix/>
          </a:blip>
          <a:srcRect b="0" l="0" r="14290" t="0"/>
          <a:stretch/>
        </p:blipFill>
        <p:spPr>
          <a:xfrm>
            <a:off x="712183" y="1903848"/>
            <a:ext cx="8487702" cy="201670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7" name="Shape 4817"/>
        <p:cNvGrpSpPr/>
        <p:nvPr/>
      </p:nvGrpSpPr>
      <p:grpSpPr>
        <a:xfrm>
          <a:off x="0" y="0"/>
          <a:ext cx="0" cy="0"/>
          <a:chOff x="0" y="0"/>
          <a:chExt cx="0" cy="0"/>
        </a:xfrm>
      </p:grpSpPr>
      <p:sp>
        <p:nvSpPr>
          <p:cNvPr id="4818" name="Google Shape;4818;p297"/>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19" name="Google Shape;4819;p297"/>
          <p:cNvGrpSpPr/>
          <p:nvPr/>
        </p:nvGrpSpPr>
        <p:grpSpPr>
          <a:xfrm>
            <a:off x="559817" y="1428745"/>
            <a:ext cx="8783192" cy="215444"/>
            <a:chOff x="559817" y="2136914"/>
            <a:chExt cx="8783192" cy="215444"/>
          </a:xfrm>
        </p:grpSpPr>
        <p:sp>
          <p:nvSpPr>
            <p:cNvPr id="4820" name="Google Shape;4820;p2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21" name="Google Shape;4821;p29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822" name="Google Shape;4822;p297"/>
          <p:cNvGrpSpPr/>
          <p:nvPr/>
        </p:nvGrpSpPr>
        <p:grpSpPr>
          <a:xfrm>
            <a:off x="450000" y="450000"/>
            <a:ext cx="9018000" cy="276999"/>
            <a:chOff x="450000" y="450000"/>
            <a:chExt cx="9018000" cy="276999"/>
          </a:xfrm>
        </p:grpSpPr>
        <p:sp>
          <p:nvSpPr>
            <p:cNvPr id="4823" name="Google Shape;4823;p29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24" name="Google Shape;4824;p29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825" name="Google Shape;4825;p297"/>
          <p:cNvGrpSpPr/>
          <p:nvPr/>
        </p:nvGrpSpPr>
        <p:grpSpPr>
          <a:xfrm>
            <a:off x="561850" y="4390348"/>
            <a:ext cx="8782050" cy="1198206"/>
            <a:chOff x="557644" y="5085181"/>
            <a:chExt cx="8782050" cy="1198206"/>
          </a:xfrm>
        </p:grpSpPr>
        <p:sp>
          <p:nvSpPr>
            <p:cNvPr id="4826" name="Google Shape;4826;p297"/>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27" name="Google Shape;4827;p29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28" name="Google Shape;4828;p29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147-1</a:t>
              </a:r>
              <a:endParaRPr b="1" sz="1300">
                <a:solidFill>
                  <a:srgbClr val="262626"/>
                </a:solidFill>
                <a:latin typeface="Arial"/>
                <a:ea typeface="Arial"/>
                <a:cs typeface="Arial"/>
                <a:sym typeface="Arial"/>
              </a:endParaRPr>
            </a:p>
          </p:txBody>
        </p:sp>
        <p:sp>
          <p:nvSpPr>
            <p:cNvPr id="4829" name="Google Shape;4829;p29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정의</a:t>
              </a:r>
              <a:endParaRPr sz="1300">
                <a:solidFill>
                  <a:srgbClr val="262626"/>
                </a:solidFill>
                <a:latin typeface="Arial"/>
                <a:ea typeface="Arial"/>
                <a:cs typeface="Arial"/>
                <a:sym typeface="Arial"/>
              </a:endParaRPr>
            </a:p>
          </p:txBody>
        </p:sp>
      </p:grpSp>
      <p:pic>
        <p:nvPicPr>
          <p:cNvPr descr="Byte - Free electronics icons" id="4830" name="Google Shape;4830;p297"/>
          <p:cNvPicPr preferRelativeResize="0"/>
          <p:nvPr/>
        </p:nvPicPr>
        <p:blipFill rotWithShape="1">
          <a:blip r:embed="rId3">
            <a:alphaModFix/>
          </a:blip>
          <a:srcRect b="-5938" l="13871" r="14480" t="-7084"/>
          <a:stretch/>
        </p:blipFill>
        <p:spPr>
          <a:xfrm>
            <a:off x="668837" y="5015022"/>
            <a:ext cx="295715" cy="236991"/>
          </a:xfrm>
          <a:prstGeom prst="rect">
            <a:avLst/>
          </a:prstGeom>
          <a:noFill/>
          <a:ln>
            <a:noFill/>
          </a:ln>
        </p:spPr>
      </p:pic>
      <p:sp>
        <p:nvSpPr>
          <p:cNvPr id="4831" name="Google Shape;4831;p297"/>
          <p:cNvSpPr txBox="1"/>
          <p:nvPr/>
        </p:nvSpPr>
        <p:spPr>
          <a:xfrm>
            <a:off x="927618" y="4992290"/>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147-2</a:t>
            </a:r>
            <a:endParaRPr b="1" sz="1300">
              <a:solidFill>
                <a:srgbClr val="262626"/>
              </a:solidFill>
              <a:latin typeface="Arial"/>
              <a:ea typeface="Arial"/>
              <a:cs typeface="Arial"/>
              <a:sym typeface="Arial"/>
            </a:endParaRPr>
          </a:p>
        </p:txBody>
      </p:sp>
      <p:sp>
        <p:nvSpPr>
          <p:cNvPr id="4832" name="Google Shape;4832;p297"/>
          <p:cNvSpPr txBox="1"/>
          <p:nvPr/>
        </p:nvSpPr>
        <p:spPr>
          <a:xfrm>
            <a:off x="1028258" y="532718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딕셔너리를 데이터프레임으로 변환. 인덱스를 [r0, r1, r2]로 지정</a:t>
            </a:r>
            <a:endParaRPr sz="1300">
              <a:solidFill>
                <a:srgbClr val="262626"/>
              </a:solidFill>
              <a:latin typeface="Arial"/>
              <a:ea typeface="Arial"/>
              <a:cs typeface="Arial"/>
              <a:sym typeface="Arial"/>
            </a:endParaRPr>
          </a:p>
        </p:txBody>
      </p:sp>
      <p:pic>
        <p:nvPicPr>
          <p:cNvPr id="4833" name="Google Shape;4833;p297"/>
          <p:cNvPicPr preferRelativeResize="0"/>
          <p:nvPr/>
        </p:nvPicPr>
        <p:blipFill rotWithShape="1">
          <a:blip r:embed="rId4">
            <a:alphaModFix/>
          </a:blip>
          <a:srcRect b="0" l="0" r="14256" t="0"/>
          <a:stretch/>
        </p:blipFill>
        <p:spPr>
          <a:xfrm>
            <a:off x="708759" y="1909753"/>
            <a:ext cx="8491125" cy="22407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8" name="Shape 4838"/>
        <p:cNvGrpSpPr/>
        <p:nvPr/>
      </p:nvGrpSpPr>
      <p:grpSpPr>
        <a:xfrm>
          <a:off x="0" y="0"/>
          <a:ext cx="0" cy="0"/>
          <a:chOff x="0" y="0"/>
          <a:chExt cx="0" cy="0"/>
        </a:xfrm>
      </p:grpSpPr>
      <p:sp>
        <p:nvSpPr>
          <p:cNvPr id="4839" name="Google Shape;4839;p298"/>
          <p:cNvSpPr/>
          <p:nvPr/>
        </p:nvSpPr>
        <p:spPr>
          <a:xfrm>
            <a:off x="558924" y="1772819"/>
            <a:ext cx="8782050" cy="16561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40" name="Google Shape;4840;p298"/>
          <p:cNvGrpSpPr/>
          <p:nvPr/>
        </p:nvGrpSpPr>
        <p:grpSpPr>
          <a:xfrm>
            <a:off x="559817" y="1428745"/>
            <a:ext cx="8783192" cy="215444"/>
            <a:chOff x="559817" y="2136914"/>
            <a:chExt cx="8783192" cy="215444"/>
          </a:xfrm>
        </p:grpSpPr>
        <p:sp>
          <p:nvSpPr>
            <p:cNvPr id="4841" name="Google Shape;4841;p2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42" name="Google Shape;4842;p29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전치</a:t>
              </a:r>
              <a:endParaRPr sz="1400">
                <a:solidFill>
                  <a:srgbClr val="262626"/>
                </a:solidFill>
                <a:latin typeface="Arial"/>
                <a:ea typeface="Arial"/>
                <a:cs typeface="Arial"/>
                <a:sym typeface="Arial"/>
              </a:endParaRPr>
            </a:p>
          </p:txBody>
        </p:sp>
      </p:grpSp>
      <p:grpSp>
        <p:nvGrpSpPr>
          <p:cNvPr id="4843" name="Google Shape;4843;p298"/>
          <p:cNvGrpSpPr/>
          <p:nvPr/>
        </p:nvGrpSpPr>
        <p:grpSpPr>
          <a:xfrm>
            <a:off x="450000" y="450000"/>
            <a:ext cx="9018000" cy="276999"/>
            <a:chOff x="450000" y="450000"/>
            <a:chExt cx="9018000" cy="276999"/>
          </a:xfrm>
        </p:grpSpPr>
        <p:sp>
          <p:nvSpPr>
            <p:cNvPr id="4844" name="Google Shape;4844;p29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45" name="Google Shape;4845;p29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846" name="Google Shape;4846;p298"/>
          <p:cNvGrpSpPr/>
          <p:nvPr/>
        </p:nvGrpSpPr>
        <p:grpSpPr>
          <a:xfrm>
            <a:off x="561850" y="3509634"/>
            <a:ext cx="8782050" cy="711454"/>
            <a:chOff x="557644" y="5085181"/>
            <a:chExt cx="8782050" cy="711454"/>
          </a:xfrm>
        </p:grpSpPr>
        <p:sp>
          <p:nvSpPr>
            <p:cNvPr id="4847" name="Google Shape;4847;p298"/>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48" name="Google Shape;4848;p29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49" name="Google Shape;4849;p29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148</a:t>
              </a:r>
              <a:endParaRPr b="1" sz="1300">
                <a:solidFill>
                  <a:srgbClr val="262626"/>
                </a:solidFill>
                <a:latin typeface="Arial"/>
                <a:ea typeface="Arial"/>
                <a:cs typeface="Arial"/>
                <a:sym typeface="Arial"/>
              </a:endParaRPr>
            </a:p>
          </p:txBody>
        </p:sp>
        <p:sp>
          <p:nvSpPr>
            <p:cNvPr id="4850" name="Google Shape;4850;p29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c1열을 기준으로 내림차순 정렬 </a:t>
              </a:r>
              <a:endParaRPr sz="1300">
                <a:solidFill>
                  <a:srgbClr val="262626"/>
                </a:solidFill>
                <a:latin typeface="Arial"/>
                <a:ea typeface="Arial"/>
                <a:cs typeface="Arial"/>
                <a:sym typeface="Arial"/>
              </a:endParaRPr>
            </a:p>
          </p:txBody>
        </p:sp>
      </p:grpSp>
      <p:pic>
        <p:nvPicPr>
          <p:cNvPr id="4851" name="Google Shape;4851;p298"/>
          <p:cNvPicPr preferRelativeResize="0"/>
          <p:nvPr/>
        </p:nvPicPr>
        <p:blipFill rotWithShape="1">
          <a:blip r:embed="rId4">
            <a:alphaModFix/>
          </a:blip>
          <a:srcRect b="0" l="0" r="14290" t="0"/>
          <a:stretch/>
        </p:blipFill>
        <p:spPr>
          <a:xfrm>
            <a:off x="712183" y="1913646"/>
            <a:ext cx="8487702" cy="136615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299"/>
          <p:cNvSpPr/>
          <p:nvPr/>
        </p:nvSpPr>
        <p:spPr>
          <a:xfrm>
            <a:off x="558923" y="2708920"/>
            <a:ext cx="8782050" cy="10505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8" name="Google Shape;4858;p299"/>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시리즈 연산</a:t>
            </a:r>
            <a:endParaRPr sz="2400">
              <a:solidFill>
                <a:srgbClr val="0C0C0C"/>
              </a:solidFill>
              <a:latin typeface="Arial"/>
              <a:ea typeface="Arial"/>
              <a:cs typeface="Arial"/>
              <a:sym typeface="Arial"/>
            </a:endParaRPr>
          </a:p>
        </p:txBody>
      </p:sp>
      <p:grpSp>
        <p:nvGrpSpPr>
          <p:cNvPr id="4859" name="Google Shape;4859;p299"/>
          <p:cNvGrpSpPr/>
          <p:nvPr/>
        </p:nvGrpSpPr>
        <p:grpSpPr>
          <a:xfrm>
            <a:off x="450000" y="450000"/>
            <a:ext cx="9018000" cy="276999"/>
            <a:chOff x="450000" y="450000"/>
            <a:chExt cx="9018000" cy="276999"/>
          </a:xfrm>
        </p:grpSpPr>
        <p:sp>
          <p:nvSpPr>
            <p:cNvPr id="4860" name="Google Shape;4860;p29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61" name="Google Shape;4861;p29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4862" name="Google Shape;4862;p299"/>
          <p:cNvSpPr/>
          <p:nvPr/>
        </p:nvSpPr>
        <p:spPr>
          <a:xfrm>
            <a:off x="711200" y="2276872"/>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 객체에 어떤 숫자를 더하면 시리즈 개별 원소에 각각 숫자를 더하고 계산한 결과를 시리즈 객체로 변환한다.</a:t>
            </a:r>
            <a:endParaRPr/>
          </a:p>
        </p:txBody>
      </p:sp>
      <p:sp>
        <p:nvSpPr>
          <p:cNvPr id="4863" name="Google Shape;4863;p299"/>
          <p:cNvSpPr/>
          <p:nvPr/>
        </p:nvSpPr>
        <p:spPr>
          <a:xfrm>
            <a:off x="711200" y="1911316"/>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숫자</a:t>
            </a:r>
            <a:endParaRPr sz="1400">
              <a:solidFill>
                <a:srgbClr val="262626"/>
              </a:solidFill>
              <a:latin typeface="Arial"/>
              <a:ea typeface="Arial"/>
              <a:cs typeface="Arial"/>
              <a:sym typeface="Arial"/>
            </a:endParaRPr>
          </a:p>
        </p:txBody>
      </p:sp>
      <p:sp>
        <p:nvSpPr>
          <p:cNvPr id="4864" name="Google Shape;4864;p299"/>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65" name="Google Shape;4865;p299"/>
          <p:cNvPicPr preferRelativeResize="0"/>
          <p:nvPr/>
        </p:nvPicPr>
        <p:blipFill rotWithShape="1">
          <a:blip r:embed="rId3">
            <a:alphaModFix/>
          </a:blip>
          <a:srcRect b="0" l="0" r="14280" t="0"/>
          <a:stretch/>
        </p:blipFill>
        <p:spPr>
          <a:xfrm>
            <a:off x="711201" y="2837249"/>
            <a:ext cx="8488684" cy="79511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300"/>
          <p:cNvSpPr/>
          <p:nvPr/>
        </p:nvSpPr>
        <p:spPr>
          <a:xfrm>
            <a:off x="558924" y="2118278"/>
            <a:ext cx="8782050" cy="23908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72" name="Google Shape;4872;p300"/>
          <p:cNvGrpSpPr/>
          <p:nvPr/>
        </p:nvGrpSpPr>
        <p:grpSpPr>
          <a:xfrm>
            <a:off x="559817" y="1428745"/>
            <a:ext cx="8783192" cy="215444"/>
            <a:chOff x="559817" y="2136914"/>
            <a:chExt cx="8783192" cy="215444"/>
          </a:xfrm>
        </p:grpSpPr>
        <p:sp>
          <p:nvSpPr>
            <p:cNvPr id="4873" name="Google Shape;4873;p3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74" name="Google Shape;4874;p30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숫자</a:t>
              </a:r>
              <a:endParaRPr sz="1400">
                <a:solidFill>
                  <a:srgbClr val="262626"/>
                </a:solidFill>
                <a:latin typeface="Arial"/>
                <a:ea typeface="Arial"/>
                <a:cs typeface="Arial"/>
                <a:sym typeface="Arial"/>
              </a:endParaRPr>
            </a:p>
          </p:txBody>
        </p:sp>
      </p:grpSp>
      <p:grpSp>
        <p:nvGrpSpPr>
          <p:cNvPr id="4875" name="Google Shape;4875;p300"/>
          <p:cNvGrpSpPr/>
          <p:nvPr/>
        </p:nvGrpSpPr>
        <p:grpSpPr>
          <a:xfrm>
            <a:off x="450000" y="450000"/>
            <a:ext cx="9018000" cy="276999"/>
            <a:chOff x="450000" y="450000"/>
            <a:chExt cx="9018000" cy="276999"/>
          </a:xfrm>
        </p:grpSpPr>
        <p:sp>
          <p:nvSpPr>
            <p:cNvPr id="4876" name="Google Shape;4876;p30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77" name="Google Shape;4877;p30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878" name="Google Shape;4878;p300"/>
          <p:cNvGrpSpPr/>
          <p:nvPr/>
        </p:nvGrpSpPr>
        <p:grpSpPr>
          <a:xfrm>
            <a:off x="561850" y="4589754"/>
            <a:ext cx="8782050" cy="1287518"/>
            <a:chOff x="557644" y="5085181"/>
            <a:chExt cx="8782050" cy="1287518"/>
          </a:xfrm>
        </p:grpSpPr>
        <p:sp>
          <p:nvSpPr>
            <p:cNvPr id="4879" name="Google Shape;4879;p300"/>
            <p:cNvSpPr/>
            <p:nvPr/>
          </p:nvSpPr>
          <p:spPr>
            <a:xfrm>
              <a:off x="557644" y="5085181"/>
              <a:ext cx="8782050" cy="12875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80" name="Google Shape;4880;p30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81" name="Google Shape;4881;p30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sp>
          <p:nvSpPr>
            <p:cNvPr id="4882" name="Google Shape;4882;p30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 데이터로 pandas 시리즈 만들기</a:t>
              </a:r>
              <a:endParaRPr sz="1300">
                <a:solidFill>
                  <a:srgbClr val="262626"/>
                </a:solidFill>
                <a:latin typeface="Arial"/>
                <a:ea typeface="Arial"/>
                <a:cs typeface="Arial"/>
                <a:sym typeface="Arial"/>
              </a:endParaRPr>
            </a:p>
          </p:txBody>
        </p:sp>
      </p:grpSp>
      <p:sp>
        <p:nvSpPr>
          <p:cNvPr id="4883" name="Google Shape;4883;p300"/>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 객체에 어떤 숫자를 더하면 시리즈 개별 원소에 각각 숫자를 더하고 계산한 결과를 시리즈 객체로 변환한다.</a:t>
            </a:r>
            <a:endParaRPr/>
          </a:p>
        </p:txBody>
      </p:sp>
      <p:pic>
        <p:nvPicPr>
          <p:cNvPr descr="Byte - Free electronics icons" id="4884" name="Google Shape;4884;p300"/>
          <p:cNvPicPr preferRelativeResize="0"/>
          <p:nvPr/>
        </p:nvPicPr>
        <p:blipFill rotWithShape="1">
          <a:blip r:embed="rId3">
            <a:alphaModFix/>
          </a:blip>
          <a:srcRect b="-5938" l="13871" r="14480" t="-7084"/>
          <a:stretch/>
        </p:blipFill>
        <p:spPr>
          <a:xfrm>
            <a:off x="660211" y="5221039"/>
            <a:ext cx="295715" cy="236991"/>
          </a:xfrm>
          <a:prstGeom prst="rect">
            <a:avLst/>
          </a:prstGeom>
          <a:noFill/>
          <a:ln>
            <a:noFill/>
          </a:ln>
        </p:spPr>
      </p:pic>
      <p:sp>
        <p:nvSpPr>
          <p:cNvPr id="4885" name="Google Shape;4885;p300"/>
          <p:cNvSpPr txBox="1"/>
          <p:nvPr/>
        </p:nvSpPr>
        <p:spPr>
          <a:xfrm>
            <a:off x="918992" y="519830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sp>
        <p:nvSpPr>
          <p:cNvPr id="4886" name="Google Shape;4886;p300"/>
          <p:cNvSpPr txBox="1"/>
          <p:nvPr/>
        </p:nvSpPr>
        <p:spPr>
          <a:xfrm>
            <a:off x="1019632" y="553320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학생의 과목별 점수를 200으로 나누기</a:t>
            </a:r>
            <a:endParaRPr sz="1300">
              <a:solidFill>
                <a:srgbClr val="262626"/>
              </a:solidFill>
              <a:latin typeface="Arial"/>
              <a:ea typeface="Arial"/>
              <a:cs typeface="Arial"/>
              <a:sym typeface="Arial"/>
            </a:endParaRPr>
          </a:p>
        </p:txBody>
      </p:sp>
      <p:pic>
        <p:nvPicPr>
          <p:cNvPr id="4887" name="Google Shape;4887;p300"/>
          <p:cNvPicPr preferRelativeResize="0"/>
          <p:nvPr/>
        </p:nvPicPr>
        <p:blipFill rotWithShape="1">
          <a:blip r:embed="rId4">
            <a:alphaModFix/>
          </a:blip>
          <a:srcRect b="0" l="0" r="14280" t="0"/>
          <a:stretch/>
        </p:blipFill>
        <p:spPr>
          <a:xfrm>
            <a:off x="711201" y="2198397"/>
            <a:ext cx="8488684" cy="224078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2" name="Shape 4892"/>
        <p:cNvGrpSpPr/>
        <p:nvPr/>
      </p:nvGrpSpPr>
      <p:grpSpPr>
        <a:xfrm>
          <a:off x="0" y="0"/>
          <a:ext cx="0" cy="0"/>
          <a:chOff x="0" y="0"/>
          <a:chExt cx="0" cy="0"/>
        </a:xfrm>
      </p:grpSpPr>
      <p:sp>
        <p:nvSpPr>
          <p:cNvPr id="4893" name="Google Shape;4893;p301"/>
          <p:cNvSpPr/>
          <p:nvPr/>
        </p:nvSpPr>
        <p:spPr>
          <a:xfrm>
            <a:off x="558924" y="2118278"/>
            <a:ext cx="8782050" cy="15756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94" name="Google Shape;4894;p301"/>
          <p:cNvGrpSpPr/>
          <p:nvPr/>
        </p:nvGrpSpPr>
        <p:grpSpPr>
          <a:xfrm>
            <a:off x="559817" y="1428745"/>
            <a:ext cx="8783192" cy="215444"/>
            <a:chOff x="559817" y="2136914"/>
            <a:chExt cx="8783192" cy="215444"/>
          </a:xfrm>
        </p:grpSpPr>
        <p:sp>
          <p:nvSpPr>
            <p:cNvPr id="4895" name="Google Shape;4895;p3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96" name="Google Shape;4896;p30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시리즈</a:t>
              </a:r>
              <a:endParaRPr sz="1400">
                <a:solidFill>
                  <a:srgbClr val="262626"/>
                </a:solidFill>
                <a:latin typeface="Arial"/>
                <a:ea typeface="Arial"/>
                <a:cs typeface="Arial"/>
                <a:sym typeface="Arial"/>
              </a:endParaRPr>
            </a:p>
          </p:txBody>
        </p:sp>
      </p:grpSp>
      <p:grpSp>
        <p:nvGrpSpPr>
          <p:cNvPr id="4897" name="Google Shape;4897;p301"/>
          <p:cNvGrpSpPr/>
          <p:nvPr/>
        </p:nvGrpSpPr>
        <p:grpSpPr>
          <a:xfrm>
            <a:off x="450000" y="450000"/>
            <a:ext cx="9018000" cy="276999"/>
            <a:chOff x="450000" y="450000"/>
            <a:chExt cx="9018000" cy="276999"/>
          </a:xfrm>
        </p:grpSpPr>
        <p:sp>
          <p:nvSpPr>
            <p:cNvPr id="4898" name="Google Shape;4898;p30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899" name="Google Shape;4899;p30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900" name="Google Shape;4900;p301"/>
          <p:cNvGrpSpPr/>
          <p:nvPr/>
        </p:nvGrpSpPr>
        <p:grpSpPr>
          <a:xfrm>
            <a:off x="561850" y="3771788"/>
            <a:ext cx="8782050" cy="1215510"/>
            <a:chOff x="557644" y="5085181"/>
            <a:chExt cx="8782050" cy="1215510"/>
          </a:xfrm>
        </p:grpSpPr>
        <p:sp>
          <p:nvSpPr>
            <p:cNvPr id="4901" name="Google Shape;4901;p301"/>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02" name="Google Shape;4902;p30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03" name="Google Shape;4903;p30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sp>
          <p:nvSpPr>
            <p:cNvPr id="4904" name="Google Shape;4904;p30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 데이터로 pandas 시리즈 만들기</a:t>
              </a:r>
              <a:endParaRPr sz="1300">
                <a:solidFill>
                  <a:srgbClr val="262626"/>
                </a:solidFill>
                <a:latin typeface="Arial"/>
                <a:ea typeface="Arial"/>
                <a:cs typeface="Arial"/>
                <a:sym typeface="Arial"/>
              </a:endParaRPr>
            </a:p>
          </p:txBody>
        </p:sp>
      </p:grpSp>
      <p:sp>
        <p:nvSpPr>
          <p:cNvPr id="4905" name="Google Shape;4905;p301"/>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시리즈의 모든 인덱스에 대하여 같은 인덱스를 가진 원소끼리 계산한다.</a:t>
            </a:r>
            <a:endParaRPr/>
          </a:p>
        </p:txBody>
      </p:sp>
      <p:pic>
        <p:nvPicPr>
          <p:cNvPr descr="Byte - Free electronics icons" id="4906" name="Google Shape;4906;p301"/>
          <p:cNvPicPr preferRelativeResize="0"/>
          <p:nvPr/>
        </p:nvPicPr>
        <p:blipFill rotWithShape="1">
          <a:blip r:embed="rId3">
            <a:alphaModFix/>
          </a:blip>
          <a:srcRect b="-5938" l="13871" r="14480" t="-7084"/>
          <a:stretch/>
        </p:blipFill>
        <p:spPr>
          <a:xfrm>
            <a:off x="660211" y="4403073"/>
            <a:ext cx="295715" cy="236991"/>
          </a:xfrm>
          <a:prstGeom prst="rect">
            <a:avLst/>
          </a:prstGeom>
          <a:noFill/>
          <a:ln>
            <a:noFill/>
          </a:ln>
        </p:spPr>
      </p:pic>
      <p:sp>
        <p:nvSpPr>
          <p:cNvPr id="4907" name="Google Shape;4907;p301"/>
          <p:cNvSpPr txBox="1"/>
          <p:nvPr/>
        </p:nvSpPr>
        <p:spPr>
          <a:xfrm>
            <a:off x="918992" y="438034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5-4 ~ 5-7</a:t>
            </a:r>
            <a:endParaRPr b="1" sz="1300">
              <a:solidFill>
                <a:srgbClr val="262626"/>
              </a:solidFill>
              <a:latin typeface="Arial"/>
              <a:ea typeface="Arial"/>
              <a:cs typeface="Arial"/>
              <a:sym typeface="Arial"/>
            </a:endParaRPr>
          </a:p>
        </p:txBody>
      </p:sp>
      <p:sp>
        <p:nvSpPr>
          <p:cNvPr id="4908" name="Google Shape;4908;p301"/>
          <p:cNvSpPr txBox="1"/>
          <p:nvPr/>
        </p:nvSpPr>
        <p:spPr>
          <a:xfrm>
            <a:off x="1019632" y="471523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두 학생의 과목별 점수로 사칙연산 수행</a:t>
            </a:r>
            <a:endParaRPr sz="1300">
              <a:solidFill>
                <a:srgbClr val="262626"/>
              </a:solidFill>
              <a:latin typeface="Arial"/>
              <a:ea typeface="Arial"/>
              <a:cs typeface="Arial"/>
              <a:sym typeface="Arial"/>
            </a:endParaRPr>
          </a:p>
        </p:txBody>
      </p:sp>
      <p:pic>
        <p:nvPicPr>
          <p:cNvPr id="4909" name="Google Shape;4909;p301"/>
          <p:cNvPicPr preferRelativeResize="0"/>
          <p:nvPr/>
        </p:nvPicPr>
        <p:blipFill rotWithShape="1">
          <a:blip r:embed="rId4">
            <a:alphaModFix/>
          </a:blip>
          <a:srcRect b="0" l="0" r="14280" t="0"/>
          <a:stretch/>
        </p:blipFill>
        <p:spPr>
          <a:xfrm>
            <a:off x="711201" y="2236153"/>
            <a:ext cx="8488684" cy="13372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8"/>
          <p:cNvSpPr/>
          <p:nvPr/>
        </p:nvSpPr>
        <p:spPr>
          <a:xfrm>
            <a:off x="558396" y="1844824"/>
            <a:ext cx="8782050" cy="41044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56" name="Google Shape;956;p68"/>
          <p:cNvPicPr preferRelativeResize="0"/>
          <p:nvPr/>
        </p:nvPicPr>
        <p:blipFill rotWithShape="1">
          <a:blip r:embed="rId3">
            <a:alphaModFix/>
          </a:blip>
          <a:srcRect b="0" l="9341" r="4855" t="0"/>
          <a:stretch/>
        </p:blipFill>
        <p:spPr>
          <a:xfrm>
            <a:off x="702940" y="1988840"/>
            <a:ext cx="8496944" cy="3835497"/>
          </a:xfrm>
          <a:prstGeom prst="rect">
            <a:avLst/>
          </a:prstGeom>
          <a:noFill/>
          <a:ln cap="flat" cmpd="sng" w="9525">
            <a:solidFill>
              <a:srgbClr val="F2F2F2"/>
            </a:solidFill>
            <a:prstDash val="solid"/>
            <a:round/>
            <a:headEnd len="sm" w="sm" type="none"/>
            <a:tailEnd len="sm" w="sm" type="none"/>
          </a:ln>
        </p:spPr>
      </p:pic>
      <p:sp>
        <p:nvSpPr>
          <p:cNvPr id="957" name="Google Shape;957;p68"/>
          <p:cNvSpPr txBox="1"/>
          <p:nvPr/>
        </p:nvSpPr>
        <p:spPr>
          <a:xfrm>
            <a:off x="1121351" y="2911300"/>
            <a:ext cx="18030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58" name="Google Shape;958;p68"/>
          <p:cNvSpPr txBox="1"/>
          <p:nvPr/>
        </p:nvSpPr>
        <p:spPr>
          <a:xfrm>
            <a:off x="1114526" y="3924925"/>
            <a:ext cx="18030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2247660678400</a:t>
            </a:r>
            <a:endParaRPr/>
          </a:p>
        </p:txBody>
      </p:sp>
      <p:sp>
        <p:nvSpPr>
          <p:cNvPr id="959" name="Google Shape;959;p68"/>
          <p:cNvSpPr txBox="1"/>
          <p:nvPr/>
        </p:nvSpPr>
        <p:spPr>
          <a:xfrm>
            <a:off x="1117925" y="5016675"/>
            <a:ext cx="18030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60" name="Google Shape;960;p68"/>
          <p:cNvSpPr/>
          <p:nvPr/>
        </p:nvSpPr>
        <p:spPr>
          <a:xfrm>
            <a:off x="3007196" y="4941168"/>
            <a:ext cx="504056" cy="41405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68"/>
          <p:cNvSpPr txBox="1"/>
          <p:nvPr/>
        </p:nvSpPr>
        <p:spPr>
          <a:xfrm>
            <a:off x="2924289" y="4982545"/>
            <a:ext cx="16445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arr3</a:t>
            </a:r>
            <a:endParaRPr sz="2000">
              <a:solidFill>
                <a:schemeClr val="dk1"/>
              </a:solidFill>
              <a:latin typeface="Calibri"/>
              <a:ea typeface="Calibri"/>
              <a:cs typeface="Calibri"/>
              <a:sym typeface="Calibri"/>
            </a:endParaRPr>
          </a:p>
        </p:txBody>
      </p:sp>
      <p:grpSp>
        <p:nvGrpSpPr>
          <p:cNvPr id="962" name="Google Shape;962;p68"/>
          <p:cNvGrpSpPr/>
          <p:nvPr/>
        </p:nvGrpSpPr>
        <p:grpSpPr>
          <a:xfrm>
            <a:off x="559817" y="1428745"/>
            <a:ext cx="8783192" cy="215444"/>
            <a:chOff x="559817" y="2136914"/>
            <a:chExt cx="8783192" cy="215444"/>
          </a:xfrm>
        </p:grpSpPr>
        <p:sp>
          <p:nvSpPr>
            <p:cNvPr id="963" name="Google Shape;963;p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64" name="Google Shape;964;p6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주소값이 같다는 것을 확인할 수 있다.</a:t>
              </a:r>
              <a:endParaRPr sz="1400">
                <a:solidFill>
                  <a:srgbClr val="262626"/>
                </a:solidFill>
                <a:latin typeface="Arial"/>
                <a:ea typeface="Arial"/>
                <a:cs typeface="Arial"/>
                <a:sym typeface="Arial"/>
              </a:endParaRPr>
            </a:p>
          </p:txBody>
        </p:sp>
      </p:grpSp>
      <p:grpSp>
        <p:nvGrpSpPr>
          <p:cNvPr id="965" name="Google Shape;965;p68"/>
          <p:cNvGrpSpPr/>
          <p:nvPr/>
        </p:nvGrpSpPr>
        <p:grpSpPr>
          <a:xfrm>
            <a:off x="450000" y="450000"/>
            <a:ext cx="9018000" cy="276999"/>
            <a:chOff x="450000" y="450000"/>
            <a:chExt cx="9018000" cy="276999"/>
          </a:xfrm>
        </p:grpSpPr>
        <p:sp>
          <p:nvSpPr>
            <p:cNvPr id="966" name="Google Shape;966;p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967" name="Google Shape;967;p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4" name="Shape 4914"/>
        <p:cNvGrpSpPr/>
        <p:nvPr/>
      </p:nvGrpSpPr>
      <p:grpSpPr>
        <a:xfrm>
          <a:off x="0" y="0"/>
          <a:ext cx="0" cy="0"/>
          <a:chOff x="0" y="0"/>
          <a:chExt cx="0" cy="0"/>
        </a:xfrm>
      </p:grpSpPr>
      <p:sp>
        <p:nvSpPr>
          <p:cNvPr id="4915" name="Google Shape;4915;p302"/>
          <p:cNvSpPr/>
          <p:nvPr/>
        </p:nvSpPr>
        <p:spPr>
          <a:xfrm>
            <a:off x="558924" y="1772815"/>
            <a:ext cx="8782050" cy="26606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16" name="Google Shape;4916;p302"/>
          <p:cNvGrpSpPr/>
          <p:nvPr/>
        </p:nvGrpSpPr>
        <p:grpSpPr>
          <a:xfrm>
            <a:off x="559817" y="1428745"/>
            <a:ext cx="8783192" cy="215444"/>
            <a:chOff x="559817" y="2136914"/>
            <a:chExt cx="8783192" cy="215444"/>
          </a:xfrm>
        </p:grpSpPr>
        <p:sp>
          <p:nvSpPr>
            <p:cNvPr id="4917" name="Google Shape;4917;p3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18" name="Google Shape;4918;p30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시리즈</a:t>
              </a:r>
              <a:endParaRPr sz="1400">
                <a:solidFill>
                  <a:srgbClr val="262626"/>
                </a:solidFill>
                <a:latin typeface="Arial"/>
                <a:ea typeface="Arial"/>
                <a:cs typeface="Arial"/>
                <a:sym typeface="Arial"/>
              </a:endParaRPr>
            </a:p>
          </p:txBody>
        </p:sp>
      </p:grpSp>
      <p:grpSp>
        <p:nvGrpSpPr>
          <p:cNvPr id="4919" name="Google Shape;4919;p302"/>
          <p:cNvGrpSpPr/>
          <p:nvPr/>
        </p:nvGrpSpPr>
        <p:grpSpPr>
          <a:xfrm>
            <a:off x="450000" y="450000"/>
            <a:ext cx="9018000" cy="276999"/>
            <a:chOff x="450000" y="450000"/>
            <a:chExt cx="9018000" cy="276999"/>
          </a:xfrm>
        </p:grpSpPr>
        <p:sp>
          <p:nvSpPr>
            <p:cNvPr id="4920" name="Google Shape;4920;p30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921" name="Google Shape;4921;p30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922" name="Google Shape;4922;p302"/>
          <p:cNvGrpSpPr/>
          <p:nvPr/>
        </p:nvGrpSpPr>
        <p:grpSpPr>
          <a:xfrm>
            <a:off x="561850" y="4563876"/>
            <a:ext cx="8782050" cy="737332"/>
            <a:chOff x="557644" y="5085181"/>
            <a:chExt cx="8782050" cy="737332"/>
          </a:xfrm>
        </p:grpSpPr>
        <p:sp>
          <p:nvSpPr>
            <p:cNvPr id="4923" name="Google Shape;4923;p302"/>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24" name="Google Shape;4924;p30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25" name="Google Shape;4925;p30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sp>
          <p:nvSpPr>
            <p:cNvPr id="4926" name="Google Shape;4926;p30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사칙연산 결과를 데이터프레임으로 합치기 (시리즈 -&gt; 데이터프레임)</a:t>
              </a:r>
              <a:endParaRPr/>
            </a:p>
          </p:txBody>
        </p:sp>
      </p:grpSp>
      <p:pic>
        <p:nvPicPr>
          <p:cNvPr id="4927" name="Google Shape;4927;p302"/>
          <p:cNvPicPr preferRelativeResize="0"/>
          <p:nvPr/>
        </p:nvPicPr>
        <p:blipFill rotWithShape="1">
          <a:blip r:embed="rId4">
            <a:alphaModFix/>
          </a:blip>
          <a:srcRect b="0" l="0" r="14290" t="0"/>
          <a:stretch/>
        </p:blipFill>
        <p:spPr>
          <a:xfrm>
            <a:off x="712183" y="1884959"/>
            <a:ext cx="8487702" cy="2443179"/>
          </a:xfrm>
          <a:prstGeom prst="rect">
            <a:avLst/>
          </a:prstGeom>
          <a:noFill/>
          <a:ln cap="flat" cmpd="sng" w="9525">
            <a:solidFill>
              <a:srgbClr val="F2F2F2"/>
            </a:solidFill>
            <a:prstDash val="solid"/>
            <a:round/>
            <a:headEnd len="sm" w="sm" type="none"/>
            <a:tailEnd len="sm" w="sm" type="none"/>
          </a:ln>
        </p:spPr>
      </p:pic>
      <p:sp>
        <p:nvSpPr>
          <p:cNvPr id="4928" name="Google Shape;4928;p302"/>
          <p:cNvSpPr/>
          <p:nvPr/>
        </p:nvSpPr>
        <p:spPr>
          <a:xfrm>
            <a:off x="711200" y="5387795"/>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위의 예제에서 인덱스로 주어진 과목명의 순서가 다르지만, pandas는 같은 과목명(인덱스)을 찾아 정렬한 후 같은 과목명(인덱스)의 점수끼리 덧셈을 한다.</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sp>
        <p:nvSpPr>
          <p:cNvPr id="4934" name="Google Shape;4934;p303"/>
          <p:cNvSpPr/>
          <p:nvPr/>
        </p:nvSpPr>
        <p:spPr>
          <a:xfrm>
            <a:off x="558924" y="2420888"/>
            <a:ext cx="8782050" cy="15756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35" name="Google Shape;4935;p303"/>
          <p:cNvGrpSpPr/>
          <p:nvPr/>
        </p:nvGrpSpPr>
        <p:grpSpPr>
          <a:xfrm>
            <a:off x="559817" y="1428745"/>
            <a:ext cx="8783192" cy="215444"/>
            <a:chOff x="559817" y="2136914"/>
            <a:chExt cx="8783192" cy="215444"/>
          </a:xfrm>
        </p:grpSpPr>
        <p:sp>
          <p:nvSpPr>
            <p:cNvPr id="4936" name="Google Shape;4936;p3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37" name="Google Shape;4937;p30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시리즈</a:t>
              </a:r>
              <a:endParaRPr sz="1400">
                <a:solidFill>
                  <a:srgbClr val="262626"/>
                </a:solidFill>
                <a:latin typeface="Arial"/>
                <a:ea typeface="Arial"/>
                <a:cs typeface="Arial"/>
                <a:sym typeface="Arial"/>
              </a:endParaRPr>
            </a:p>
          </p:txBody>
        </p:sp>
      </p:grpSp>
      <p:grpSp>
        <p:nvGrpSpPr>
          <p:cNvPr id="4938" name="Google Shape;4938;p303"/>
          <p:cNvGrpSpPr/>
          <p:nvPr/>
        </p:nvGrpSpPr>
        <p:grpSpPr>
          <a:xfrm>
            <a:off x="450000" y="450000"/>
            <a:ext cx="9018000" cy="276999"/>
            <a:chOff x="450000" y="450000"/>
            <a:chExt cx="9018000" cy="276999"/>
          </a:xfrm>
        </p:grpSpPr>
        <p:sp>
          <p:nvSpPr>
            <p:cNvPr id="4939" name="Google Shape;4939;p30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940" name="Google Shape;4940;p30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941" name="Google Shape;4941;p303"/>
          <p:cNvGrpSpPr/>
          <p:nvPr/>
        </p:nvGrpSpPr>
        <p:grpSpPr>
          <a:xfrm>
            <a:off x="561850" y="4074398"/>
            <a:ext cx="8782050" cy="1215510"/>
            <a:chOff x="557644" y="5085181"/>
            <a:chExt cx="8782050" cy="1215510"/>
          </a:xfrm>
        </p:grpSpPr>
        <p:sp>
          <p:nvSpPr>
            <p:cNvPr id="4942" name="Google Shape;4942;p303"/>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43" name="Google Shape;4943;p30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44" name="Google Shape;4944;p30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a:t>
              </a:r>
              <a:endParaRPr b="1" sz="1300">
                <a:solidFill>
                  <a:srgbClr val="262626"/>
                </a:solidFill>
                <a:latin typeface="Arial"/>
                <a:ea typeface="Arial"/>
                <a:cs typeface="Arial"/>
                <a:sym typeface="Arial"/>
              </a:endParaRPr>
            </a:p>
          </p:txBody>
        </p:sp>
        <p:sp>
          <p:nvSpPr>
            <p:cNvPr id="4945" name="Google Shape;4945;p30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 데이터로 pandas 시리즈 만들기</a:t>
              </a:r>
              <a:endParaRPr sz="1300">
                <a:solidFill>
                  <a:srgbClr val="262626"/>
                </a:solidFill>
                <a:latin typeface="Arial"/>
                <a:ea typeface="Arial"/>
                <a:cs typeface="Arial"/>
                <a:sym typeface="Arial"/>
              </a:endParaRPr>
            </a:p>
          </p:txBody>
        </p:sp>
      </p:grpSp>
      <p:sp>
        <p:nvSpPr>
          <p:cNvPr id="4946" name="Google Shape;4946;p303"/>
          <p:cNvSpPr/>
          <p:nvPr/>
        </p:nvSpPr>
        <p:spPr>
          <a:xfrm>
            <a:off x="711200" y="1772816"/>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연산을 하는 두 시리즈의 원소 개수가 다르거나, 시리즈의 크기가 같더라도 인덱스 같이 다를 경우에는 유효한 값이 없다는 의미의 NaN(not a number)으로 처리한다.</a:t>
            </a:r>
            <a:endParaRPr/>
          </a:p>
        </p:txBody>
      </p:sp>
      <p:pic>
        <p:nvPicPr>
          <p:cNvPr descr="Byte - Free electronics icons" id="4947" name="Google Shape;4947;p303"/>
          <p:cNvPicPr preferRelativeResize="0"/>
          <p:nvPr/>
        </p:nvPicPr>
        <p:blipFill rotWithShape="1">
          <a:blip r:embed="rId3">
            <a:alphaModFix/>
          </a:blip>
          <a:srcRect b="-5938" l="13871" r="14480" t="-7084"/>
          <a:stretch/>
        </p:blipFill>
        <p:spPr>
          <a:xfrm>
            <a:off x="660211" y="4705683"/>
            <a:ext cx="295715" cy="236991"/>
          </a:xfrm>
          <a:prstGeom prst="rect">
            <a:avLst/>
          </a:prstGeom>
          <a:noFill/>
          <a:ln>
            <a:noFill/>
          </a:ln>
        </p:spPr>
      </p:pic>
      <p:sp>
        <p:nvSpPr>
          <p:cNvPr id="4948" name="Google Shape;4948;p303"/>
          <p:cNvSpPr txBox="1"/>
          <p:nvPr/>
        </p:nvSpPr>
        <p:spPr>
          <a:xfrm>
            <a:off x="918992" y="468295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7-4 ~ 5-7</a:t>
            </a:r>
            <a:endParaRPr b="1" sz="1300">
              <a:solidFill>
                <a:srgbClr val="262626"/>
              </a:solidFill>
              <a:latin typeface="Arial"/>
              <a:ea typeface="Arial"/>
              <a:cs typeface="Arial"/>
              <a:sym typeface="Arial"/>
            </a:endParaRPr>
          </a:p>
        </p:txBody>
      </p:sp>
      <p:sp>
        <p:nvSpPr>
          <p:cNvPr id="4949" name="Google Shape;4949;p303"/>
          <p:cNvSpPr txBox="1"/>
          <p:nvPr/>
        </p:nvSpPr>
        <p:spPr>
          <a:xfrm>
            <a:off x="1019632" y="501784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두 학생의 과목별 점수로 사칙연산 수행 (시리즈 vs. 시리즈)</a:t>
            </a:r>
            <a:endParaRPr/>
          </a:p>
        </p:txBody>
      </p:sp>
      <p:pic>
        <p:nvPicPr>
          <p:cNvPr id="4950" name="Google Shape;4950;p303"/>
          <p:cNvPicPr preferRelativeResize="0"/>
          <p:nvPr/>
        </p:nvPicPr>
        <p:blipFill rotWithShape="1">
          <a:blip r:embed="rId4">
            <a:alphaModFix/>
          </a:blip>
          <a:srcRect b="0" l="0" r="14280" t="0"/>
          <a:stretch/>
        </p:blipFill>
        <p:spPr>
          <a:xfrm>
            <a:off x="711201" y="2512483"/>
            <a:ext cx="8488683" cy="140229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5" name="Shape 4955"/>
        <p:cNvGrpSpPr/>
        <p:nvPr/>
      </p:nvGrpSpPr>
      <p:grpSpPr>
        <a:xfrm>
          <a:off x="0" y="0"/>
          <a:ext cx="0" cy="0"/>
          <a:chOff x="0" y="0"/>
          <a:chExt cx="0" cy="0"/>
        </a:xfrm>
      </p:grpSpPr>
      <p:sp>
        <p:nvSpPr>
          <p:cNvPr id="4956" name="Google Shape;4956;p304"/>
          <p:cNvSpPr/>
          <p:nvPr/>
        </p:nvSpPr>
        <p:spPr>
          <a:xfrm>
            <a:off x="558924" y="1772815"/>
            <a:ext cx="8782050" cy="29975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57" name="Google Shape;4957;p304"/>
          <p:cNvGrpSpPr/>
          <p:nvPr/>
        </p:nvGrpSpPr>
        <p:grpSpPr>
          <a:xfrm>
            <a:off x="559817" y="1428745"/>
            <a:ext cx="8783192" cy="215444"/>
            <a:chOff x="559817" y="2136914"/>
            <a:chExt cx="8783192" cy="215444"/>
          </a:xfrm>
        </p:grpSpPr>
        <p:sp>
          <p:nvSpPr>
            <p:cNvPr id="4958" name="Google Shape;4958;p3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59" name="Google Shape;4959;p30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시리즈 vs. 시리즈</a:t>
              </a:r>
              <a:endParaRPr sz="1400">
                <a:solidFill>
                  <a:srgbClr val="262626"/>
                </a:solidFill>
                <a:latin typeface="Arial"/>
                <a:ea typeface="Arial"/>
                <a:cs typeface="Arial"/>
                <a:sym typeface="Arial"/>
              </a:endParaRPr>
            </a:p>
          </p:txBody>
        </p:sp>
      </p:grpSp>
      <p:grpSp>
        <p:nvGrpSpPr>
          <p:cNvPr id="4960" name="Google Shape;4960;p304"/>
          <p:cNvGrpSpPr/>
          <p:nvPr/>
        </p:nvGrpSpPr>
        <p:grpSpPr>
          <a:xfrm>
            <a:off x="450000" y="450000"/>
            <a:ext cx="9018000" cy="276999"/>
            <a:chOff x="450000" y="450000"/>
            <a:chExt cx="9018000" cy="276999"/>
          </a:xfrm>
        </p:grpSpPr>
        <p:sp>
          <p:nvSpPr>
            <p:cNvPr id="4961" name="Google Shape;4961;p30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962" name="Google Shape;4962;p30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963" name="Google Shape;4963;p304"/>
          <p:cNvGrpSpPr/>
          <p:nvPr/>
        </p:nvGrpSpPr>
        <p:grpSpPr>
          <a:xfrm>
            <a:off x="561850" y="4851908"/>
            <a:ext cx="8782050" cy="737332"/>
            <a:chOff x="557644" y="5085181"/>
            <a:chExt cx="8782050" cy="737332"/>
          </a:xfrm>
        </p:grpSpPr>
        <p:sp>
          <p:nvSpPr>
            <p:cNvPr id="4964" name="Google Shape;4964;p304"/>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65" name="Google Shape;4965;p30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66" name="Google Shape;4966;p30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a:t>
              </a:r>
              <a:endParaRPr b="1" sz="1300">
                <a:solidFill>
                  <a:srgbClr val="262626"/>
                </a:solidFill>
                <a:latin typeface="Arial"/>
                <a:ea typeface="Arial"/>
                <a:cs typeface="Arial"/>
                <a:sym typeface="Arial"/>
              </a:endParaRPr>
            </a:p>
          </p:txBody>
        </p:sp>
        <p:sp>
          <p:nvSpPr>
            <p:cNvPr id="4967" name="Google Shape;4967;p30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사칙연산 결과를 데이터프레임으로 합치기 (시리즈 -&gt; 데이터프레임)</a:t>
              </a:r>
              <a:endParaRPr/>
            </a:p>
          </p:txBody>
        </p:sp>
      </p:grpSp>
      <p:pic>
        <p:nvPicPr>
          <p:cNvPr id="4968" name="Google Shape;4968;p304"/>
          <p:cNvPicPr preferRelativeResize="0"/>
          <p:nvPr/>
        </p:nvPicPr>
        <p:blipFill rotWithShape="1">
          <a:blip r:embed="rId4">
            <a:alphaModFix/>
          </a:blip>
          <a:srcRect b="0" l="0" r="14290" t="0"/>
          <a:stretch/>
        </p:blipFill>
        <p:spPr>
          <a:xfrm>
            <a:off x="712183" y="1911923"/>
            <a:ext cx="8487702" cy="270339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3" name="Shape 4973"/>
        <p:cNvGrpSpPr/>
        <p:nvPr/>
      </p:nvGrpSpPr>
      <p:grpSpPr>
        <a:xfrm>
          <a:off x="0" y="0"/>
          <a:ext cx="0" cy="0"/>
          <a:chOff x="0" y="0"/>
          <a:chExt cx="0" cy="0"/>
        </a:xfrm>
      </p:grpSpPr>
      <p:sp>
        <p:nvSpPr>
          <p:cNvPr id="4974" name="Google Shape;4974;p305"/>
          <p:cNvSpPr/>
          <p:nvPr/>
        </p:nvSpPr>
        <p:spPr>
          <a:xfrm>
            <a:off x="558924" y="2420888"/>
            <a:ext cx="8782050" cy="15756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75" name="Google Shape;4975;p305"/>
          <p:cNvGrpSpPr/>
          <p:nvPr/>
        </p:nvGrpSpPr>
        <p:grpSpPr>
          <a:xfrm>
            <a:off x="559817" y="1428745"/>
            <a:ext cx="8783192" cy="215444"/>
            <a:chOff x="559817" y="2136914"/>
            <a:chExt cx="8783192" cy="215444"/>
          </a:xfrm>
        </p:grpSpPr>
        <p:sp>
          <p:nvSpPr>
            <p:cNvPr id="4976" name="Google Shape;4976;p3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77" name="Google Shape;4977;p30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연산 메소드</a:t>
              </a:r>
              <a:endParaRPr sz="1400">
                <a:solidFill>
                  <a:srgbClr val="262626"/>
                </a:solidFill>
                <a:latin typeface="Arial"/>
                <a:ea typeface="Arial"/>
                <a:cs typeface="Arial"/>
                <a:sym typeface="Arial"/>
              </a:endParaRPr>
            </a:p>
          </p:txBody>
        </p:sp>
      </p:grpSp>
      <p:grpSp>
        <p:nvGrpSpPr>
          <p:cNvPr id="4978" name="Google Shape;4978;p305"/>
          <p:cNvGrpSpPr/>
          <p:nvPr/>
        </p:nvGrpSpPr>
        <p:grpSpPr>
          <a:xfrm>
            <a:off x="450000" y="450000"/>
            <a:ext cx="9018000" cy="276999"/>
            <a:chOff x="450000" y="450000"/>
            <a:chExt cx="9018000" cy="276999"/>
          </a:xfrm>
        </p:grpSpPr>
        <p:sp>
          <p:nvSpPr>
            <p:cNvPr id="4979" name="Google Shape;4979;p30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4980" name="Google Shape;4980;p30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4981" name="Google Shape;4981;p305"/>
          <p:cNvGrpSpPr/>
          <p:nvPr/>
        </p:nvGrpSpPr>
        <p:grpSpPr>
          <a:xfrm>
            <a:off x="561850" y="4074398"/>
            <a:ext cx="8782050" cy="1215510"/>
            <a:chOff x="557644" y="5085181"/>
            <a:chExt cx="8782050" cy="1215510"/>
          </a:xfrm>
        </p:grpSpPr>
        <p:sp>
          <p:nvSpPr>
            <p:cNvPr id="4982" name="Google Shape;4982;p305"/>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83" name="Google Shape;4983;p30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84" name="Google Shape;4984;p30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sp>
          <p:nvSpPr>
            <p:cNvPr id="4985" name="Google Shape;4985;p30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딕셔너리 데이터로 pandas 시리즈 만들기</a:t>
              </a:r>
              <a:endParaRPr sz="1300">
                <a:solidFill>
                  <a:srgbClr val="262626"/>
                </a:solidFill>
                <a:latin typeface="Arial"/>
                <a:ea typeface="Arial"/>
                <a:cs typeface="Arial"/>
                <a:sym typeface="Arial"/>
              </a:endParaRPr>
            </a:p>
          </p:txBody>
        </p:sp>
      </p:grpSp>
      <p:sp>
        <p:nvSpPr>
          <p:cNvPr id="4986" name="Google Shape;4986;p305"/>
          <p:cNvSpPr/>
          <p:nvPr/>
        </p:nvSpPr>
        <p:spPr>
          <a:xfrm>
            <a:off x="711200" y="1772816"/>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전 슬라이드처럼 객체 사이에 공통 인덱스가 없거나 NaN이 포함될 경우 NaN으로 변환된다. 이렇게 안 되게 하려면 연산 메소드에 fill_value 옵션을 설정하면 된다.</a:t>
            </a:r>
            <a:endParaRPr/>
          </a:p>
        </p:txBody>
      </p:sp>
      <p:pic>
        <p:nvPicPr>
          <p:cNvPr descr="Byte - Free electronics icons" id="4987" name="Google Shape;4987;p305"/>
          <p:cNvPicPr preferRelativeResize="0"/>
          <p:nvPr/>
        </p:nvPicPr>
        <p:blipFill rotWithShape="1">
          <a:blip r:embed="rId3">
            <a:alphaModFix/>
          </a:blip>
          <a:srcRect b="-5938" l="13871" r="14480" t="-7084"/>
          <a:stretch/>
        </p:blipFill>
        <p:spPr>
          <a:xfrm>
            <a:off x="660211" y="4705683"/>
            <a:ext cx="295715" cy="236991"/>
          </a:xfrm>
          <a:prstGeom prst="rect">
            <a:avLst/>
          </a:prstGeom>
          <a:noFill/>
          <a:ln>
            <a:noFill/>
          </a:ln>
        </p:spPr>
      </p:pic>
      <p:sp>
        <p:nvSpPr>
          <p:cNvPr id="4988" name="Google Shape;4988;p305"/>
          <p:cNvSpPr txBox="1"/>
          <p:nvPr/>
        </p:nvSpPr>
        <p:spPr>
          <a:xfrm>
            <a:off x="918992" y="468295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10-4 ~ 5-7</a:t>
            </a:r>
            <a:endParaRPr b="1" sz="1300">
              <a:solidFill>
                <a:srgbClr val="262626"/>
              </a:solidFill>
              <a:latin typeface="Arial"/>
              <a:ea typeface="Arial"/>
              <a:cs typeface="Arial"/>
              <a:sym typeface="Arial"/>
            </a:endParaRPr>
          </a:p>
        </p:txBody>
      </p:sp>
      <p:sp>
        <p:nvSpPr>
          <p:cNvPr id="4989" name="Google Shape;4989;p305"/>
          <p:cNvSpPr txBox="1"/>
          <p:nvPr/>
        </p:nvSpPr>
        <p:spPr>
          <a:xfrm>
            <a:off x="1019632" y="501784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두 학생의 과목별 점수로 사칙연산 수행 (연산 메소드 사용)</a:t>
            </a:r>
            <a:endParaRPr/>
          </a:p>
        </p:txBody>
      </p:sp>
      <p:pic>
        <p:nvPicPr>
          <p:cNvPr id="4990" name="Google Shape;4990;p305"/>
          <p:cNvPicPr preferRelativeResize="0"/>
          <p:nvPr/>
        </p:nvPicPr>
        <p:blipFill rotWithShape="1">
          <a:blip r:embed="rId4">
            <a:alphaModFix/>
          </a:blip>
          <a:srcRect b="0" l="0" r="14280" t="0"/>
          <a:stretch/>
        </p:blipFill>
        <p:spPr>
          <a:xfrm>
            <a:off x="711201" y="2513026"/>
            <a:ext cx="8488684" cy="138061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5" name="Shape 4995"/>
        <p:cNvGrpSpPr/>
        <p:nvPr/>
      </p:nvGrpSpPr>
      <p:grpSpPr>
        <a:xfrm>
          <a:off x="0" y="0"/>
          <a:ext cx="0" cy="0"/>
          <a:chOff x="0" y="0"/>
          <a:chExt cx="0" cy="0"/>
        </a:xfrm>
      </p:grpSpPr>
      <p:sp>
        <p:nvSpPr>
          <p:cNvPr id="4996" name="Google Shape;4996;p306"/>
          <p:cNvSpPr/>
          <p:nvPr/>
        </p:nvSpPr>
        <p:spPr>
          <a:xfrm>
            <a:off x="558924" y="1772816"/>
            <a:ext cx="8782050" cy="27781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97" name="Google Shape;4997;p306"/>
          <p:cNvGrpSpPr/>
          <p:nvPr/>
        </p:nvGrpSpPr>
        <p:grpSpPr>
          <a:xfrm>
            <a:off x="559817" y="1428745"/>
            <a:ext cx="8783192" cy="215444"/>
            <a:chOff x="559817" y="2136914"/>
            <a:chExt cx="8783192" cy="215444"/>
          </a:xfrm>
        </p:grpSpPr>
        <p:sp>
          <p:nvSpPr>
            <p:cNvPr id="4998" name="Google Shape;4998;p3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99" name="Google Shape;4999;p30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연산 메소드</a:t>
              </a:r>
              <a:endParaRPr sz="1400">
                <a:solidFill>
                  <a:srgbClr val="262626"/>
                </a:solidFill>
                <a:latin typeface="Arial"/>
                <a:ea typeface="Arial"/>
                <a:cs typeface="Arial"/>
                <a:sym typeface="Arial"/>
              </a:endParaRPr>
            </a:p>
          </p:txBody>
        </p:sp>
      </p:grpSp>
      <p:grpSp>
        <p:nvGrpSpPr>
          <p:cNvPr id="5000" name="Google Shape;5000;p306"/>
          <p:cNvGrpSpPr/>
          <p:nvPr/>
        </p:nvGrpSpPr>
        <p:grpSpPr>
          <a:xfrm>
            <a:off x="450000" y="450000"/>
            <a:ext cx="9018000" cy="276999"/>
            <a:chOff x="450000" y="450000"/>
            <a:chExt cx="9018000" cy="276999"/>
          </a:xfrm>
        </p:grpSpPr>
        <p:sp>
          <p:nvSpPr>
            <p:cNvPr id="5001" name="Google Shape;5001;p30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02" name="Google Shape;5002;p30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003" name="Google Shape;5003;p306"/>
          <p:cNvGrpSpPr/>
          <p:nvPr/>
        </p:nvGrpSpPr>
        <p:grpSpPr>
          <a:xfrm>
            <a:off x="561850" y="4635884"/>
            <a:ext cx="8782050" cy="737332"/>
            <a:chOff x="557644" y="5085181"/>
            <a:chExt cx="8782050" cy="737332"/>
          </a:xfrm>
        </p:grpSpPr>
        <p:sp>
          <p:nvSpPr>
            <p:cNvPr id="5004" name="Google Shape;5004;p306"/>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05" name="Google Shape;5005;p30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06" name="Google Shape;5006;p30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sp>
          <p:nvSpPr>
            <p:cNvPr id="5007" name="Google Shape;5007;p30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사칙연산 결과를 데이터프레임으로 합치기 (시리즈 -&gt; 데이터프레임)</a:t>
              </a:r>
              <a:endParaRPr/>
            </a:p>
          </p:txBody>
        </p:sp>
      </p:grpSp>
      <p:pic>
        <p:nvPicPr>
          <p:cNvPr id="5008" name="Google Shape;5008;p306"/>
          <p:cNvPicPr preferRelativeResize="0"/>
          <p:nvPr/>
        </p:nvPicPr>
        <p:blipFill rotWithShape="1">
          <a:blip r:embed="rId4">
            <a:alphaModFix/>
          </a:blip>
          <a:srcRect b="0" l="0" r="14290" t="0"/>
          <a:stretch/>
        </p:blipFill>
        <p:spPr>
          <a:xfrm>
            <a:off x="712183" y="1908276"/>
            <a:ext cx="8487702" cy="246486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sp>
        <p:nvSpPr>
          <p:cNvPr id="5014" name="Google Shape;5014;p307"/>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데이터프레임 연산</a:t>
            </a:r>
            <a:endParaRPr sz="2400">
              <a:solidFill>
                <a:srgbClr val="0C0C0C"/>
              </a:solidFill>
              <a:latin typeface="Arial"/>
              <a:ea typeface="Arial"/>
              <a:cs typeface="Arial"/>
              <a:sym typeface="Arial"/>
            </a:endParaRPr>
          </a:p>
        </p:txBody>
      </p:sp>
      <p:grpSp>
        <p:nvGrpSpPr>
          <p:cNvPr id="5015" name="Google Shape;5015;p307"/>
          <p:cNvGrpSpPr/>
          <p:nvPr/>
        </p:nvGrpSpPr>
        <p:grpSpPr>
          <a:xfrm>
            <a:off x="450000" y="450000"/>
            <a:ext cx="9018000" cy="276999"/>
            <a:chOff x="450000" y="450000"/>
            <a:chExt cx="9018000" cy="276999"/>
          </a:xfrm>
        </p:grpSpPr>
        <p:sp>
          <p:nvSpPr>
            <p:cNvPr id="5016" name="Google Shape;5016;p30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17" name="Google Shape;5017;p30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018" name="Google Shape;5018;p307"/>
          <p:cNvSpPr/>
          <p:nvPr/>
        </p:nvSpPr>
        <p:spPr>
          <a:xfrm>
            <a:off x="711200" y="1911316"/>
            <a:ext cx="8632825"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데이터프레임은 시리즈 연산을 확장하는 개념으로 이해하면 된다. 먼저 행/열 인덱스를 기준으로 정렬하고 일대일 대응되는 원소끼리 연산 처리한다.</a:t>
            </a:r>
            <a:endParaRPr/>
          </a:p>
        </p:txBody>
      </p:sp>
      <p:sp>
        <p:nvSpPr>
          <p:cNvPr id="5019" name="Google Shape;5019;p307"/>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4" name="Shape 5024"/>
        <p:cNvGrpSpPr/>
        <p:nvPr/>
      </p:nvGrpSpPr>
      <p:grpSpPr>
        <a:xfrm>
          <a:off x="0" y="0"/>
          <a:ext cx="0" cy="0"/>
          <a:chOff x="0" y="0"/>
          <a:chExt cx="0" cy="0"/>
        </a:xfrm>
      </p:grpSpPr>
      <p:grpSp>
        <p:nvGrpSpPr>
          <p:cNvPr id="5025" name="Google Shape;5025;p308"/>
          <p:cNvGrpSpPr/>
          <p:nvPr/>
        </p:nvGrpSpPr>
        <p:grpSpPr>
          <a:xfrm>
            <a:off x="559817" y="1428745"/>
            <a:ext cx="8783192" cy="215444"/>
            <a:chOff x="559817" y="2136914"/>
            <a:chExt cx="8783192" cy="215444"/>
          </a:xfrm>
        </p:grpSpPr>
        <p:sp>
          <p:nvSpPr>
            <p:cNvPr id="5026" name="Google Shape;5026;p3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27" name="Google Shape;5027;p30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숫자</a:t>
              </a:r>
              <a:endParaRPr sz="1400">
                <a:solidFill>
                  <a:srgbClr val="262626"/>
                </a:solidFill>
                <a:latin typeface="Arial"/>
                <a:ea typeface="Arial"/>
                <a:cs typeface="Arial"/>
                <a:sym typeface="Arial"/>
              </a:endParaRPr>
            </a:p>
          </p:txBody>
        </p:sp>
      </p:grpSp>
      <p:grpSp>
        <p:nvGrpSpPr>
          <p:cNvPr id="5028" name="Google Shape;5028;p308"/>
          <p:cNvGrpSpPr/>
          <p:nvPr/>
        </p:nvGrpSpPr>
        <p:grpSpPr>
          <a:xfrm>
            <a:off x="450000" y="450000"/>
            <a:ext cx="9018000" cy="276999"/>
            <a:chOff x="450000" y="450000"/>
            <a:chExt cx="9018000" cy="276999"/>
          </a:xfrm>
        </p:grpSpPr>
        <p:sp>
          <p:nvSpPr>
            <p:cNvPr id="5029" name="Google Shape;5029;p30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30" name="Google Shape;5030;p30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031" name="Google Shape;5031;p308"/>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seaborn 라이브러리는 뒤의 시각화에서 배울 예정이고 여기서는 데이터를 가져오기 위하여 활용하였다.</a:t>
            </a:r>
            <a:endParaRPr/>
          </a:p>
        </p:txBody>
      </p:sp>
      <p:sp>
        <p:nvSpPr>
          <p:cNvPr id="5032" name="Google Shape;5032;p308"/>
          <p:cNvSpPr/>
          <p:nvPr/>
        </p:nvSpPr>
        <p:spPr>
          <a:xfrm>
            <a:off x="558924" y="2235006"/>
            <a:ext cx="8782050" cy="929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33" name="Google Shape;5033;p308"/>
          <p:cNvGrpSpPr/>
          <p:nvPr/>
        </p:nvGrpSpPr>
        <p:grpSpPr>
          <a:xfrm>
            <a:off x="561850" y="3247481"/>
            <a:ext cx="8782050" cy="737332"/>
            <a:chOff x="557644" y="5085181"/>
            <a:chExt cx="8782050" cy="737332"/>
          </a:xfrm>
        </p:grpSpPr>
        <p:sp>
          <p:nvSpPr>
            <p:cNvPr id="5034" name="Google Shape;5034;p308"/>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35" name="Google Shape;5035;p30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36" name="Google Shape;5036;p30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a:t>
              </a:r>
              <a:endParaRPr b="1" sz="1300">
                <a:solidFill>
                  <a:srgbClr val="262626"/>
                </a:solidFill>
                <a:latin typeface="Arial"/>
                <a:ea typeface="Arial"/>
                <a:cs typeface="Arial"/>
                <a:sym typeface="Arial"/>
              </a:endParaRPr>
            </a:p>
          </p:txBody>
        </p:sp>
        <p:sp>
          <p:nvSpPr>
            <p:cNvPr id="5037" name="Google Shape;5037;p30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titanic 데이터셋에서 age, fare 2개 열을 선택하여 데이터프레임 만들기</a:t>
              </a:r>
              <a:endParaRPr sz="1300">
                <a:solidFill>
                  <a:srgbClr val="262626"/>
                </a:solidFill>
                <a:latin typeface="Arial"/>
                <a:ea typeface="Arial"/>
                <a:cs typeface="Arial"/>
                <a:sym typeface="Arial"/>
              </a:endParaRPr>
            </a:p>
          </p:txBody>
        </p:sp>
      </p:grpSp>
      <p:pic>
        <p:nvPicPr>
          <p:cNvPr id="5038" name="Google Shape;5038;p308"/>
          <p:cNvPicPr preferRelativeResize="0"/>
          <p:nvPr/>
        </p:nvPicPr>
        <p:blipFill rotWithShape="1">
          <a:blip r:embed="rId4">
            <a:alphaModFix/>
          </a:blip>
          <a:srcRect b="0" l="0" r="14280" t="0"/>
          <a:stretch/>
        </p:blipFill>
        <p:spPr>
          <a:xfrm>
            <a:off x="711201" y="2335817"/>
            <a:ext cx="8488684" cy="70837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309"/>
          <p:cNvSpPr/>
          <p:nvPr/>
        </p:nvSpPr>
        <p:spPr>
          <a:xfrm>
            <a:off x="558924" y="1864227"/>
            <a:ext cx="8782050" cy="30817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45" name="Google Shape;5045;p309"/>
          <p:cNvGrpSpPr/>
          <p:nvPr/>
        </p:nvGrpSpPr>
        <p:grpSpPr>
          <a:xfrm>
            <a:off x="559817" y="1428745"/>
            <a:ext cx="8783192" cy="215444"/>
            <a:chOff x="559817" y="2136914"/>
            <a:chExt cx="8783192" cy="215444"/>
          </a:xfrm>
        </p:grpSpPr>
        <p:sp>
          <p:nvSpPr>
            <p:cNvPr id="5046" name="Google Shape;5046;p3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47" name="Google Shape;5047;p30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숫자</a:t>
              </a:r>
              <a:endParaRPr sz="1400">
                <a:solidFill>
                  <a:srgbClr val="262626"/>
                </a:solidFill>
                <a:latin typeface="Arial"/>
                <a:ea typeface="Arial"/>
                <a:cs typeface="Arial"/>
                <a:sym typeface="Arial"/>
              </a:endParaRPr>
            </a:p>
          </p:txBody>
        </p:sp>
      </p:grpSp>
      <p:grpSp>
        <p:nvGrpSpPr>
          <p:cNvPr id="5048" name="Google Shape;5048;p309"/>
          <p:cNvGrpSpPr/>
          <p:nvPr/>
        </p:nvGrpSpPr>
        <p:grpSpPr>
          <a:xfrm>
            <a:off x="450000" y="450000"/>
            <a:ext cx="9018000" cy="276999"/>
            <a:chOff x="450000" y="450000"/>
            <a:chExt cx="9018000" cy="276999"/>
          </a:xfrm>
        </p:grpSpPr>
        <p:sp>
          <p:nvSpPr>
            <p:cNvPr id="5049" name="Google Shape;5049;p30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50" name="Google Shape;5050;p30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051" name="Google Shape;5051;p309"/>
          <p:cNvGrpSpPr/>
          <p:nvPr/>
        </p:nvGrpSpPr>
        <p:grpSpPr>
          <a:xfrm>
            <a:off x="561850" y="5024802"/>
            <a:ext cx="8782050" cy="1215510"/>
            <a:chOff x="557644" y="5085181"/>
            <a:chExt cx="8782050" cy="1215510"/>
          </a:xfrm>
        </p:grpSpPr>
        <p:sp>
          <p:nvSpPr>
            <p:cNvPr id="5052" name="Google Shape;5052;p309"/>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53" name="Google Shape;5053;p30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54" name="Google Shape;5054;p30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a:t>
              </a:r>
              <a:endParaRPr b="1" sz="1300">
                <a:solidFill>
                  <a:srgbClr val="262626"/>
                </a:solidFill>
                <a:latin typeface="Arial"/>
                <a:ea typeface="Arial"/>
                <a:cs typeface="Arial"/>
                <a:sym typeface="Arial"/>
              </a:endParaRPr>
            </a:p>
          </p:txBody>
        </p:sp>
        <p:sp>
          <p:nvSpPr>
            <p:cNvPr id="5055" name="Google Shape;5055;p30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titanic 데이터셋에서 age, fare 2개 열을 선택하여 데이터프레임 만들기</a:t>
              </a:r>
              <a:endParaRPr sz="1300">
                <a:solidFill>
                  <a:srgbClr val="262626"/>
                </a:solidFill>
                <a:latin typeface="Arial"/>
                <a:ea typeface="Arial"/>
                <a:cs typeface="Arial"/>
                <a:sym typeface="Arial"/>
              </a:endParaRPr>
            </a:p>
          </p:txBody>
        </p:sp>
      </p:grpSp>
      <p:pic>
        <p:nvPicPr>
          <p:cNvPr descr="Byte - Free electronics icons" id="5056" name="Google Shape;5056;p309"/>
          <p:cNvPicPr preferRelativeResize="0"/>
          <p:nvPr/>
        </p:nvPicPr>
        <p:blipFill rotWithShape="1">
          <a:blip r:embed="rId3">
            <a:alphaModFix/>
          </a:blip>
          <a:srcRect b="-5938" l="13871" r="14480" t="-7084"/>
          <a:stretch/>
        </p:blipFill>
        <p:spPr>
          <a:xfrm>
            <a:off x="660211" y="5656087"/>
            <a:ext cx="295715" cy="236991"/>
          </a:xfrm>
          <a:prstGeom prst="rect">
            <a:avLst/>
          </a:prstGeom>
          <a:noFill/>
          <a:ln>
            <a:noFill/>
          </a:ln>
        </p:spPr>
      </p:pic>
      <p:sp>
        <p:nvSpPr>
          <p:cNvPr id="5057" name="Google Shape;5057;p309"/>
          <p:cNvSpPr txBox="1"/>
          <p:nvPr/>
        </p:nvSpPr>
        <p:spPr>
          <a:xfrm>
            <a:off x="918992" y="563335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13-3</a:t>
            </a:r>
            <a:endParaRPr b="1" sz="1300">
              <a:solidFill>
                <a:srgbClr val="262626"/>
              </a:solidFill>
              <a:latin typeface="Arial"/>
              <a:ea typeface="Arial"/>
              <a:cs typeface="Arial"/>
              <a:sym typeface="Arial"/>
            </a:endParaRPr>
          </a:p>
        </p:txBody>
      </p:sp>
      <p:sp>
        <p:nvSpPr>
          <p:cNvPr id="5058" name="Google Shape;5058;p309"/>
          <p:cNvSpPr txBox="1"/>
          <p:nvPr/>
        </p:nvSpPr>
        <p:spPr>
          <a:xfrm>
            <a:off x="1019632" y="596824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5행만 표시</a:t>
            </a:r>
            <a:endParaRPr sz="1300">
              <a:solidFill>
                <a:srgbClr val="262626"/>
              </a:solidFill>
              <a:latin typeface="Arial"/>
              <a:ea typeface="Arial"/>
              <a:cs typeface="Arial"/>
              <a:sym typeface="Arial"/>
            </a:endParaRPr>
          </a:p>
        </p:txBody>
      </p:sp>
      <p:pic>
        <p:nvPicPr>
          <p:cNvPr id="5059" name="Google Shape;5059;p309"/>
          <p:cNvPicPr preferRelativeResize="0"/>
          <p:nvPr/>
        </p:nvPicPr>
        <p:blipFill rotWithShape="1">
          <a:blip r:embed="rId4">
            <a:alphaModFix/>
          </a:blip>
          <a:srcRect b="0" l="0" r="14290" t="0"/>
          <a:stretch/>
        </p:blipFill>
        <p:spPr>
          <a:xfrm>
            <a:off x="712183" y="2018078"/>
            <a:ext cx="8487702" cy="274676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4" name="Shape 5064"/>
        <p:cNvGrpSpPr/>
        <p:nvPr/>
      </p:nvGrpSpPr>
      <p:grpSpPr>
        <a:xfrm>
          <a:off x="0" y="0"/>
          <a:ext cx="0" cy="0"/>
          <a:chOff x="0" y="0"/>
          <a:chExt cx="0" cy="0"/>
        </a:xfrm>
      </p:grpSpPr>
      <p:sp>
        <p:nvSpPr>
          <p:cNvPr id="5065" name="Google Shape;5065;p310"/>
          <p:cNvSpPr/>
          <p:nvPr/>
        </p:nvSpPr>
        <p:spPr>
          <a:xfrm>
            <a:off x="558924" y="1772816"/>
            <a:ext cx="8782050" cy="28164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66" name="Google Shape;5066;p310"/>
          <p:cNvGrpSpPr/>
          <p:nvPr/>
        </p:nvGrpSpPr>
        <p:grpSpPr>
          <a:xfrm>
            <a:off x="559817" y="1428745"/>
            <a:ext cx="8783192" cy="215444"/>
            <a:chOff x="559817" y="2136914"/>
            <a:chExt cx="8783192" cy="215444"/>
          </a:xfrm>
        </p:grpSpPr>
        <p:sp>
          <p:nvSpPr>
            <p:cNvPr id="5067" name="Google Shape;5067;p3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68" name="Google Shape;5068;p31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숫자</a:t>
              </a:r>
              <a:endParaRPr sz="1400">
                <a:solidFill>
                  <a:srgbClr val="262626"/>
                </a:solidFill>
                <a:latin typeface="Arial"/>
                <a:ea typeface="Arial"/>
                <a:cs typeface="Arial"/>
                <a:sym typeface="Arial"/>
              </a:endParaRPr>
            </a:p>
          </p:txBody>
        </p:sp>
      </p:grpSp>
      <p:grpSp>
        <p:nvGrpSpPr>
          <p:cNvPr id="5069" name="Google Shape;5069;p310"/>
          <p:cNvGrpSpPr/>
          <p:nvPr/>
        </p:nvGrpSpPr>
        <p:grpSpPr>
          <a:xfrm>
            <a:off x="450000" y="450000"/>
            <a:ext cx="9018000" cy="276999"/>
            <a:chOff x="450000" y="450000"/>
            <a:chExt cx="9018000" cy="276999"/>
          </a:xfrm>
        </p:grpSpPr>
        <p:sp>
          <p:nvSpPr>
            <p:cNvPr id="5070" name="Google Shape;5070;p31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71" name="Google Shape;5071;p31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072" name="Google Shape;5072;p310"/>
          <p:cNvGrpSpPr/>
          <p:nvPr/>
        </p:nvGrpSpPr>
        <p:grpSpPr>
          <a:xfrm>
            <a:off x="561850" y="4670388"/>
            <a:ext cx="8782050" cy="1215510"/>
            <a:chOff x="557644" y="5085181"/>
            <a:chExt cx="8782050" cy="1215510"/>
          </a:xfrm>
        </p:grpSpPr>
        <p:sp>
          <p:nvSpPr>
            <p:cNvPr id="5073" name="Google Shape;5073;p310"/>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74" name="Google Shape;5074;p31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75" name="Google Shape;5075;p31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14-1</a:t>
              </a:r>
              <a:endParaRPr b="1" sz="1300">
                <a:solidFill>
                  <a:srgbClr val="262626"/>
                </a:solidFill>
                <a:latin typeface="Arial"/>
                <a:ea typeface="Arial"/>
                <a:cs typeface="Arial"/>
                <a:sym typeface="Arial"/>
              </a:endParaRPr>
            </a:p>
          </p:txBody>
        </p:sp>
        <p:sp>
          <p:nvSpPr>
            <p:cNvPr id="5076" name="Google Shape;5076;p31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데이터프레임에 숫자 10 더하기</a:t>
              </a:r>
              <a:endParaRPr sz="1300">
                <a:solidFill>
                  <a:srgbClr val="262626"/>
                </a:solidFill>
                <a:latin typeface="Arial"/>
                <a:ea typeface="Arial"/>
                <a:cs typeface="Arial"/>
                <a:sym typeface="Arial"/>
              </a:endParaRPr>
            </a:p>
          </p:txBody>
        </p:sp>
      </p:grpSp>
      <p:pic>
        <p:nvPicPr>
          <p:cNvPr descr="Byte - Free electronics icons" id="5077" name="Google Shape;5077;p310"/>
          <p:cNvPicPr preferRelativeResize="0"/>
          <p:nvPr/>
        </p:nvPicPr>
        <p:blipFill rotWithShape="1">
          <a:blip r:embed="rId3">
            <a:alphaModFix/>
          </a:blip>
          <a:srcRect b="-5938" l="13871" r="14480" t="-7084"/>
          <a:stretch/>
        </p:blipFill>
        <p:spPr>
          <a:xfrm>
            <a:off x="660211" y="5301673"/>
            <a:ext cx="295715" cy="236991"/>
          </a:xfrm>
          <a:prstGeom prst="rect">
            <a:avLst/>
          </a:prstGeom>
          <a:noFill/>
          <a:ln>
            <a:noFill/>
          </a:ln>
        </p:spPr>
      </p:pic>
      <p:sp>
        <p:nvSpPr>
          <p:cNvPr id="5078" name="Google Shape;5078;p310"/>
          <p:cNvSpPr txBox="1"/>
          <p:nvPr/>
        </p:nvSpPr>
        <p:spPr>
          <a:xfrm>
            <a:off x="918992" y="527894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14-2</a:t>
            </a:r>
            <a:endParaRPr b="1" sz="1300">
              <a:solidFill>
                <a:srgbClr val="262626"/>
              </a:solidFill>
              <a:latin typeface="Arial"/>
              <a:ea typeface="Arial"/>
              <a:cs typeface="Arial"/>
              <a:sym typeface="Arial"/>
            </a:endParaRPr>
          </a:p>
        </p:txBody>
      </p:sp>
      <p:sp>
        <p:nvSpPr>
          <p:cNvPr id="5079" name="Google Shape;5079;p310"/>
          <p:cNvSpPr txBox="1"/>
          <p:nvPr/>
        </p:nvSpPr>
        <p:spPr>
          <a:xfrm>
            <a:off x="1019632" y="561383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5행만 표시</a:t>
            </a:r>
            <a:endParaRPr sz="1300">
              <a:solidFill>
                <a:srgbClr val="262626"/>
              </a:solidFill>
              <a:latin typeface="Arial"/>
              <a:ea typeface="Arial"/>
              <a:cs typeface="Arial"/>
              <a:sym typeface="Arial"/>
            </a:endParaRPr>
          </a:p>
        </p:txBody>
      </p:sp>
      <p:pic>
        <p:nvPicPr>
          <p:cNvPr id="5080" name="Google Shape;5080;p310"/>
          <p:cNvPicPr preferRelativeResize="0"/>
          <p:nvPr/>
        </p:nvPicPr>
        <p:blipFill rotWithShape="1">
          <a:blip r:embed="rId4">
            <a:alphaModFix/>
          </a:blip>
          <a:srcRect b="0" l="0" r="14290" t="0"/>
          <a:stretch/>
        </p:blipFill>
        <p:spPr>
          <a:xfrm>
            <a:off x="712183" y="1844824"/>
            <a:ext cx="8487702" cy="2660029"/>
          </a:xfrm>
          <a:prstGeom prst="rect">
            <a:avLst/>
          </a:prstGeom>
          <a:noFill/>
          <a:ln cap="flat" cmpd="sng" w="9525">
            <a:solidFill>
              <a:srgbClr val="F2F2F2"/>
            </a:solidFill>
            <a:prstDash val="solid"/>
            <a:round/>
            <a:headEnd len="sm" w="sm" type="none"/>
            <a:tailEnd len="sm" w="sm" type="none"/>
          </a:ln>
        </p:spPr>
      </p:pic>
      <p:sp>
        <p:nvSpPr>
          <p:cNvPr id="5081" name="Google Shape;5081;p310"/>
          <p:cNvSpPr/>
          <p:nvPr/>
        </p:nvSpPr>
        <p:spPr>
          <a:xfrm>
            <a:off x="711200" y="5899194"/>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기존 데이터프레임의 형태를 유지한 채 원소값만 새로운 계산값으로 대체되고, 새로운 데이터프레임 객체로 반환된다.</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6" name="Shape 5086"/>
        <p:cNvGrpSpPr/>
        <p:nvPr/>
      </p:nvGrpSpPr>
      <p:grpSpPr>
        <a:xfrm>
          <a:off x="0" y="0"/>
          <a:ext cx="0" cy="0"/>
          <a:chOff x="0" y="0"/>
          <a:chExt cx="0" cy="0"/>
        </a:xfrm>
      </p:grpSpPr>
      <p:sp>
        <p:nvSpPr>
          <p:cNvPr id="5087" name="Google Shape;5087;p311"/>
          <p:cNvSpPr/>
          <p:nvPr/>
        </p:nvSpPr>
        <p:spPr>
          <a:xfrm>
            <a:off x="558924" y="2348881"/>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88" name="Google Shape;5088;p311"/>
          <p:cNvGrpSpPr/>
          <p:nvPr/>
        </p:nvGrpSpPr>
        <p:grpSpPr>
          <a:xfrm>
            <a:off x="559817" y="1428745"/>
            <a:ext cx="8783192" cy="215444"/>
            <a:chOff x="559817" y="2136914"/>
            <a:chExt cx="8783192" cy="215444"/>
          </a:xfrm>
        </p:grpSpPr>
        <p:sp>
          <p:nvSpPr>
            <p:cNvPr id="5089" name="Google Shape;5089;p3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90" name="Google Shape;5090;p31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데이터프레임</a:t>
              </a:r>
              <a:endParaRPr sz="1400">
                <a:solidFill>
                  <a:srgbClr val="262626"/>
                </a:solidFill>
                <a:latin typeface="Arial"/>
                <a:ea typeface="Arial"/>
                <a:cs typeface="Arial"/>
                <a:sym typeface="Arial"/>
              </a:endParaRPr>
            </a:p>
          </p:txBody>
        </p:sp>
      </p:grpSp>
      <p:grpSp>
        <p:nvGrpSpPr>
          <p:cNvPr id="5091" name="Google Shape;5091;p311"/>
          <p:cNvGrpSpPr/>
          <p:nvPr/>
        </p:nvGrpSpPr>
        <p:grpSpPr>
          <a:xfrm>
            <a:off x="450000" y="450000"/>
            <a:ext cx="9018000" cy="276999"/>
            <a:chOff x="450000" y="450000"/>
            <a:chExt cx="9018000" cy="276999"/>
          </a:xfrm>
        </p:grpSpPr>
        <p:sp>
          <p:nvSpPr>
            <p:cNvPr id="5092" name="Google Shape;5092;p31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093" name="Google Shape;5093;p31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094" name="Google Shape;5094;p311"/>
          <p:cNvSpPr/>
          <p:nvPr/>
        </p:nvSpPr>
        <p:spPr>
          <a:xfrm>
            <a:off x="711200" y="1731356"/>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각 데이터프레임의 같은 행, 같은 열 위치에 있는 원소끼리 계산되고, 어느 한 쪽에 원소가 존재하지 않거나 NaN이면 연산 결과는 NaN으로 처리 된다.</a:t>
            </a:r>
            <a:endParaRPr/>
          </a:p>
        </p:txBody>
      </p:sp>
      <p:grpSp>
        <p:nvGrpSpPr>
          <p:cNvPr id="5095" name="Google Shape;5095;p311"/>
          <p:cNvGrpSpPr/>
          <p:nvPr/>
        </p:nvGrpSpPr>
        <p:grpSpPr>
          <a:xfrm>
            <a:off x="561850" y="3284984"/>
            <a:ext cx="8782050" cy="737332"/>
            <a:chOff x="557644" y="5085181"/>
            <a:chExt cx="8782050" cy="737332"/>
          </a:xfrm>
        </p:grpSpPr>
        <p:sp>
          <p:nvSpPr>
            <p:cNvPr id="5096" name="Google Shape;5096;p311"/>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97" name="Google Shape;5097;p31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98" name="Google Shape;5098;p31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b="1" sz="1300">
                <a:solidFill>
                  <a:srgbClr val="262626"/>
                </a:solidFill>
                <a:latin typeface="Arial"/>
                <a:ea typeface="Arial"/>
                <a:cs typeface="Arial"/>
                <a:sym typeface="Arial"/>
              </a:endParaRPr>
            </a:p>
          </p:txBody>
        </p:sp>
        <p:sp>
          <p:nvSpPr>
            <p:cNvPr id="5099" name="Google Shape;5099;p31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titanic 데이터셋에서 age, fare 2개 열을 선택하여 데이터프레임 만들기</a:t>
              </a:r>
              <a:endParaRPr sz="1300">
                <a:solidFill>
                  <a:srgbClr val="262626"/>
                </a:solidFill>
                <a:latin typeface="Arial"/>
                <a:ea typeface="Arial"/>
                <a:cs typeface="Arial"/>
                <a:sym typeface="Arial"/>
              </a:endParaRPr>
            </a:p>
          </p:txBody>
        </p:sp>
      </p:grpSp>
      <p:pic>
        <p:nvPicPr>
          <p:cNvPr id="5100" name="Google Shape;5100;p311"/>
          <p:cNvPicPr preferRelativeResize="0"/>
          <p:nvPr/>
        </p:nvPicPr>
        <p:blipFill rotWithShape="1">
          <a:blip r:embed="rId4">
            <a:alphaModFix/>
          </a:blip>
          <a:srcRect b="0" l="0" r="14297" t="0"/>
          <a:stretch/>
        </p:blipFill>
        <p:spPr>
          <a:xfrm>
            <a:off x="713043" y="2497921"/>
            <a:ext cx="8486841" cy="57103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9"/>
          <p:cNvSpPr/>
          <p:nvPr/>
        </p:nvSpPr>
        <p:spPr>
          <a:xfrm>
            <a:off x="558396" y="1844824"/>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74" name="Google Shape;974;p69"/>
          <p:cNvGrpSpPr/>
          <p:nvPr/>
        </p:nvGrpSpPr>
        <p:grpSpPr>
          <a:xfrm>
            <a:off x="559817" y="1428745"/>
            <a:ext cx="8783192" cy="215444"/>
            <a:chOff x="559817" y="2136914"/>
            <a:chExt cx="8783192" cy="215444"/>
          </a:xfrm>
        </p:grpSpPr>
        <p:sp>
          <p:nvSpPr>
            <p:cNvPr id="975" name="Google Shape;975;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6" name="Google Shape;976;p6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만약에 값만 복사하고자 한다면 np.copy()를 이용하면 된다. help(np.copy)를 참고하자.</a:t>
              </a:r>
              <a:endParaRPr sz="1400">
                <a:solidFill>
                  <a:srgbClr val="262626"/>
                </a:solidFill>
                <a:latin typeface="Arial"/>
                <a:ea typeface="Arial"/>
                <a:cs typeface="Arial"/>
                <a:sym typeface="Arial"/>
              </a:endParaRPr>
            </a:p>
          </p:txBody>
        </p:sp>
      </p:grpSp>
      <p:pic>
        <p:nvPicPr>
          <p:cNvPr id="977" name="Google Shape;977;p69"/>
          <p:cNvPicPr preferRelativeResize="0"/>
          <p:nvPr/>
        </p:nvPicPr>
        <p:blipFill rotWithShape="1">
          <a:blip r:embed="rId3">
            <a:alphaModFix/>
          </a:blip>
          <a:srcRect b="0" l="0" r="14290" t="0"/>
          <a:stretch/>
        </p:blipFill>
        <p:spPr>
          <a:xfrm>
            <a:off x="712183" y="1977109"/>
            <a:ext cx="8487702" cy="1019843"/>
          </a:xfrm>
          <a:prstGeom prst="rect">
            <a:avLst/>
          </a:prstGeom>
          <a:noFill/>
          <a:ln cap="flat" cmpd="sng" w="9525">
            <a:solidFill>
              <a:srgbClr val="F2F2F2"/>
            </a:solidFill>
            <a:prstDash val="solid"/>
            <a:round/>
            <a:headEnd len="sm" w="sm" type="none"/>
            <a:tailEnd len="sm" w="sm" type="none"/>
          </a:ln>
        </p:spPr>
      </p:pic>
      <p:grpSp>
        <p:nvGrpSpPr>
          <p:cNvPr id="978" name="Google Shape;978;p69"/>
          <p:cNvGrpSpPr/>
          <p:nvPr/>
        </p:nvGrpSpPr>
        <p:grpSpPr>
          <a:xfrm>
            <a:off x="558396" y="3341394"/>
            <a:ext cx="8783192" cy="215444"/>
            <a:chOff x="559817" y="2136914"/>
            <a:chExt cx="8783192" cy="215444"/>
          </a:xfrm>
        </p:grpSpPr>
        <p:sp>
          <p:nvSpPr>
            <p:cNvPr id="979" name="Google Shape;979;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0" name="Google Shape;980;p6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그럼 주소값은 어떤지 확인해보자.</a:t>
              </a:r>
              <a:endParaRPr sz="1400">
                <a:solidFill>
                  <a:srgbClr val="262626"/>
                </a:solidFill>
                <a:latin typeface="Arial"/>
                <a:ea typeface="Arial"/>
                <a:cs typeface="Arial"/>
                <a:sym typeface="Arial"/>
              </a:endParaRPr>
            </a:p>
          </p:txBody>
        </p:sp>
      </p:grpSp>
      <p:sp>
        <p:nvSpPr>
          <p:cNvPr id="981" name="Google Shape;981;p69"/>
          <p:cNvSpPr/>
          <p:nvPr/>
        </p:nvSpPr>
        <p:spPr>
          <a:xfrm>
            <a:off x="558396" y="3700854"/>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2" name="Google Shape;982;p69"/>
          <p:cNvPicPr preferRelativeResize="0"/>
          <p:nvPr/>
        </p:nvPicPr>
        <p:blipFill rotWithShape="1">
          <a:blip r:embed="rId4">
            <a:alphaModFix/>
          </a:blip>
          <a:srcRect b="0" l="0" r="14280" t="0"/>
          <a:stretch/>
        </p:blipFill>
        <p:spPr>
          <a:xfrm>
            <a:off x="710761" y="3806982"/>
            <a:ext cx="8488595" cy="657725"/>
          </a:xfrm>
          <a:prstGeom prst="rect">
            <a:avLst/>
          </a:prstGeom>
          <a:noFill/>
          <a:ln cap="flat" cmpd="sng" w="9525">
            <a:solidFill>
              <a:srgbClr val="F2F2F2"/>
            </a:solidFill>
            <a:prstDash val="solid"/>
            <a:round/>
            <a:headEnd len="sm" w="sm" type="none"/>
            <a:tailEnd len="sm" w="sm" type="none"/>
          </a:ln>
        </p:spPr>
      </p:pic>
      <p:grpSp>
        <p:nvGrpSpPr>
          <p:cNvPr id="983" name="Google Shape;983;p69"/>
          <p:cNvGrpSpPr/>
          <p:nvPr/>
        </p:nvGrpSpPr>
        <p:grpSpPr>
          <a:xfrm>
            <a:off x="557116" y="4630134"/>
            <a:ext cx="8782050" cy="720080"/>
            <a:chOff x="568325" y="5114924"/>
            <a:chExt cx="8782050" cy="744077"/>
          </a:xfrm>
        </p:grpSpPr>
        <p:sp>
          <p:nvSpPr>
            <p:cNvPr id="984" name="Google Shape;984;p69"/>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85" name="Google Shape;985;p69"/>
            <p:cNvGrpSpPr/>
            <p:nvPr/>
          </p:nvGrpSpPr>
          <p:grpSpPr>
            <a:xfrm>
              <a:off x="675835" y="5210921"/>
              <a:ext cx="2918106" cy="302131"/>
              <a:chOff x="732985" y="5582396"/>
              <a:chExt cx="2918106" cy="302131"/>
            </a:xfrm>
          </p:grpSpPr>
          <p:pic>
            <p:nvPicPr>
              <p:cNvPr descr="Byte - Free electronics icons" id="986" name="Google Shape;986;p69"/>
              <p:cNvPicPr preferRelativeResize="0"/>
              <p:nvPr/>
            </p:nvPicPr>
            <p:blipFill rotWithShape="1">
              <a:blip r:embed="rId5">
                <a:alphaModFix/>
              </a:blip>
              <a:srcRect b="-5938" l="13871" r="14480" t="-7084"/>
              <a:stretch/>
            </p:blipFill>
            <p:spPr>
              <a:xfrm>
                <a:off x="732985" y="5605886"/>
                <a:ext cx="295715" cy="244889"/>
              </a:xfrm>
              <a:prstGeom prst="rect">
                <a:avLst/>
              </a:prstGeom>
              <a:noFill/>
              <a:ln>
                <a:noFill/>
              </a:ln>
            </p:spPr>
          </p:pic>
          <p:sp>
            <p:nvSpPr>
              <p:cNvPr id="987" name="Google Shape;987;p6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a:t>
                </a:r>
                <a:endParaRPr b="1" sz="1300">
                  <a:solidFill>
                    <a:srgbClr val="262626"/>
                  </a:solidFill>
                  <a:latin typeface="Arial"/>
                  <a:ea typeface="Arial"/>
                  <a:cs typeface="Arial"/>
                  <a:sym typeface="Arial"/>
                </a:endParaRPr>
              </a:p>
            </p:txBody>
          </p:sp>
        </p:grpSp>
        <p:sp>
          <p:nvSpPr>
            <p:cNvPr id="988" name="Google Shape;988;p6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값만 복사하였기 때문에 주소값은 다른 것을 확인할 수 있다.</a:t>
              </a:r>
              <a:endParaRPr sz="1300">
                <a:solidFill>
                  <a:srgbClr val="262626"/>
                </a:solidFill>
                <a:latin typeface="Arial"/>
                <a:ea typeface="Arial"/>
                <a:cs typeface="Arial"/>
                <a:sym typeface="Arial"/>
              </a:endParaRPr>
            </a:p>
          </p:txBody>
        </p:sp>
      </p:grpSp>
      <p:grpSp>
        <p:nvGrpSpPr>
          <p:cNvPr id="989" name="Google Shape;989;p69"/>
          <p:cNvGrpSpPr/>
          <p:nvPr/>
        </p:nvGrpSpPr>
        <p:grpSpPr>
          <a:xfrm>
            <a:off x="450000" y="450000"/>
            <a:ext cx="9018000" cy="276999"/>
            <a:chOff x="450000" y="450000"/>
            <a:chExt cx="9018000" cy="276999"/>
          </a:xfrm>
        </p:grpSpPr>
        <p:sp>
          <p:nvSpPr>
            <p:cNvPr id="990" name="Google Shape;990;p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991" name="Google Shape;991;p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992" name="Google Shape;992;p69"/>
          <p:cNvSpPr/>
          <p:nvPr/>
        </p:nvSpPr>
        <p:spPr>
          <a:xfrm>
            <a:off x="719846" y="3869665"/>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312"/>
          <p:cNvSpPr/>
          <p:nvPr/>
        </p:nvSpPr>
        <p:spPr>
          <a:xfrm>
            <a:off x="558924" y="1772816"/>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107" name="Google Shape;5107;p312"/>
          <p:cNvGrpSpPr/>
          <p:nvPr/>
        </p:nvGrpSpPr>
        <p:grpSpPr>
          <a:xfrm>
            <a:off x="559817" y="1428745"/>
            <a:ext cx="8783192" cy="215444"/>
            <a:chOff x="559817" y="2136914"/>
            <a:chExt cx="8783192" cy="215444"/>
          </a:xfrm>
        </p:grpSpPr>
        <p:sp>
          <p:nvSpPr>
            <p:cNvPr id="5108" name="Google Shape;5108;p3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09" name="Google Shape;5109;p31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숫자</a:t>
              </a:r>
              <a:endParaRPr sz="1400">
                <a:solidFill>
                  <a:srgbClr val="262626"/>
                </a:solidFill>
                <a:latin typeface="Arial"/>
                <a:ea typeface="Arial"/>
                <a:cs typeface="Arial"/>
                <a:sym typeface="Arial"/>
              </a:endParaRPr>
            </a:p>
          </p:txBody>
        </p:sp>
      </p:grpSp>
      <p:grpSp>
        <p:nvGrpSpPr>
          <p:cNvPr id="5110" name="Google Shape;5110;p312"/>
          <p:cNvGrpSpPr/>
          <p:nvPr/>
        </p:nvGrpSpPr>
        <p:grpSpPr>
          <a:xfrm>
            <a:off x="450000" y="450000"/>
            <a:ext cx="9018000" cy="276999"/>
            <a:chOff x="450000" y="450000"/>
            <a:chExt cx="9018000" cy="276999"/>
          </a:xfrm>
        </p:grpSpPr>
        <p:sp>
          <p:nvSpPr>
            <p:cNvPr id="5111" name="Google Shape;5111;p31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112" name="Google Shape;5112;p31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113" name="Google Shape;5113;p312"/>
          <p:cNvGrpSpPr/>
          <p:nvPr/>
        </p:nvGrpSpPr>
        <p:grpSpPr>
          <a:xfrm>
            <a:off x="561850" y="5021802"/>
            <a:ext cx="8782050" cy="737332"/>
            <a:chOff x="557644" y="5085181"/>
            <a:chExt cx="8782050" cy="737332"/>
          </a:xfrm>
        </p:grpSpPr>
        <p:sp>
          <p:nvSpPr>
            <p:cNvPr id="5114" name="Google Shape;5114;p312"/>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115" name="Google Shape;5115;p31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116" name="Google Shape;5116;p31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16</a:t>
              </a:r>
              <a:endParaRPr b="1" sz="1300">
                <a:solidFill>
                  <a:srgbClr val="262626"/>
                </a:solidFill>
                <a:latin typeface="Arial"/>
                <a:ea typeface="Arial"/>
                <a:cs typeface="Arial"/>
                <a:sym typeface="Arial"/>
              </a:endParaRPr>
            </a:p>
          </p:txBody>
        </p:sp>
        <p:sp>
          <p:nvSpPr>
            <p:cNvPr id="5117" name="Google Shape;5117;p31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데이터프레임에 숫자 10 더하기</a:t>
              </a:r>
              <a:endParaRPr sz="1300">
                <a:solidFill>
                  <a:srgbClr val="262626"/>
                </a:solidFill>
                <a:latin typeface="Arial"/>
                <a:ea typeface="Arial"/>
                <a:cs typeface="Arial"/>
                <a:sym typeface="Arial"/>
              </a:endParaRPr>
            </a:p>
          </p:txBody>
        </p:sp>
      </p:grpSp>
      <p:pic>
        <p:nvPicPr>
          <p:cNvPr id="5118" name="Google Shape;5118;p312"/>
          <p:cNvPicPr preferRelativeResize="0"/>
          <p:nvPr/>
        </p:nvPicPr>
        <p:blipFill rotWithShape="1">
          <a:blip r:embed="rId4">
            <a:alphaModFix/>
          </a:blip>
          <a:srcRect b="0" l="0" r="14290" t="0"/>
          <a:stretch/>
        </p:blipFill>
        <p:spPr>
          <a:xfrm>
            <a:off x="712183" y="1917478"/>
            <a:ext cx="8487702" cy="286242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3" name="Shape 5123"/>
        <p:cNvGrpSpPr/>
        <p:nvPr/>
      </p:nvGrpSpPr>
      <p:grpSpPr>
        <a:xfrm>
          <a:off x="0" y="0"/>
          <a:ext cx="0" cy="0"/>
          <a:chOff x="0" y="0"/>
          <a:chExt cx="0" cy="0"/>
        </a:xfrm>
      </p:grpSpPr>
      <p:sp>
        <p:nvSpPr>
          <p:cNvPr id="5124" name="Google Shape;5124;p313"/>
          <p:cNvSpPr/>
          <p:nvPr/>
        </p:nvSpPr>
        <p:spPr>
          <a:xfrm>
            <a:off x="558924" y="1772816"/>
            <a:ext cx="8782050" cy="29949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125" name="Google Shape;5125;p313"/>
          <p:cNvGrpSpPr/>
          <p:nvPr/>
        </p:nvGrpSpPr>
        <p:grpSpPr>
          <a:xfrm>
            <a:off x="559817" y="1428745"/>
            <a:ext cx="8783192" cy="215444"/>
            <a:chOff x="559817" y="2136914"/>
            <a:chExt cx="8783192" cy="215444"/>
          </a:xfrm>
        </p:grpSpPr>
        <p:sp>
          <p:nvSpPr>
            <p:cNvPr id="5126" name="Google Shape;5126;p3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27" name="Google Shape;5127;p31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vs. 숫자</a:t>
              </a:r>
              <a:endParaRPr sz="1400">
                <a:solidFill>
                  <a:srgbClr val="262626"/>
                </a:solidFill>
                <a:latin typeface="Arial"/>
                <a:ea typeface="Arial"/>
                <a:cs typeface="Arial"/>
                <a:sym typeface="Arial"/>
              </a:endParaRPr>
            </a:p>
          </p:txBody>
        </p:sp>
      </p:grpSp>
      <p:grpSp>
        <p:nvGrpSpPr>
          <p:cNvPr id="5128" name="Google Shape;5128;p313"/>
          <p:cNvGrpSpPr/>
          <p:nvPr/>
        </p:nvGrpSpPr>
        <p:grpSpPr>
          <a:xfrm>
            <a:off x="450000" y="450000"/>
            <a:ext cx="9018000" cy="276999"/>
            <a:chOff x="450000" y="450000"/>
            <a:chExt cx="9018000" cy="276999"/>
          </a:xfrm>
        </p:grpSpPr>
        <p:sp>
          <p:nvSpPr>
            <p:cNvPr id="5129" name="Google Shape;5129;p31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130" name="Google Shape;5130;p31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131" name="Google Shape;5131;p313"/>
          <p:cNvGrpSpPr/>
          <p:nvPr/>
        </p:nvGrpSpPr>
        <p:grpSpPr>
          <a:xfrm>
            <a:off x="561850" y="4851908"/>
            <a:ext cx="8782050" cy="1215510"/>
            <a:chOff x="557644" y="5085181"/>
            <a:chExt cx="8782050" cy="1215510"/>
          </a:xfrm>
        </p:grpSpPr>
        <p:sp>
          <p:nvSpPr>
            <p:cNvPr id="5132" name="Google Shape;5132;p313"/>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133" name="Google Shape;5133;p31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134" name="Google Shape;5134;p31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17-1</a:t>
              </a:r>
              <a:endParaRPr b="1" sz="1300">
                <a:solidFill>
                  <a:srgbClr val="262626"/>
                </a:solidFill>
                <a:latin typeface="Arial"/>
                <a:ea typeface="Arial"/>
                <a:cs typeface="Arial"/>
                <a:sym typeface="Arial"/>
              </a:endParaRPr>
            </a:p>
          </p:txBody>
        </p:sp>
        <p:sp>
          <p:nvSpPr>
            <p:cNvPr id="5135" name="Google Shape;5135;p31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데이터프레임끼리 연산하기 (additon - df)</a:t>
              </a:r>
              <a:endParaRPr/>
            </a:p>
          </p:txBody>
        </p:sp>
      </p:grpSp>
      <p:pic>
        <p:nvPicPr>
          <p:cNvPr descr="Byte - Free electronics icons" id="5136" name="Google Shape;5136;p313"/>
          <p:cNvPicPr preferRelativeResize="0"/>
          <p:nvPr/>
        </p:nvPicPr>
        <p:blipFill rotWithShape="1">
          <a:blip r:embed="rId3">
            <a:alphaModFix/>
          </a:blip>
          <a:srcRect b="-5938" l="13871" r="14480" t="-7084"/>
          <a:stretch/>
        </p:blipFill>
        <p:spPr>
          <a:xfrm>
            <a:off x="660211" y="5483193"/>
            <a:ext cx="295715" cy="236991"/>
          </a:xfrm>
          <a:prstGeom prst="rect">
            <a:avLst/>
          </a:prstGeom>
          <a:noFill/>
          <a:ln>
            <a:noFill/>
          </a:ln>
        </p:spPr>
      </p:pic>
      <p:sp>
        <p:nvSpPr>
          <p:cNvPr id="5137" name="Google Shape;5137;p313"/>
          <p:cNvSpPr txBox="1"/>
          <p:nvPr/>
        </p:nvSpPr>
        <p:spPr>
          <a:xfrm>
            <a:off x="918992" y="546046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17-2</a:t>
            </a:r>
            <a:endParaRPr b="1" sz="1300">
              <a:solidFill>
                <a:srgbClr val="262626"/>
              </a:solidFill>
              <a:latin typeface="Arial"/>
              <a:ea typeface="Arial"/>
              <a:cs typeface="Arial"/>
              <a:sym typeface="Arial"/>
            </a:endParaRPr>
          </a:p>
        </p:txBody>
      </p:sp>
      <p:sp>
        <p:nvSpPr>
          <p:cNvPr id="5138" name="Google Shape;5138;p313"/>
          <p:cNvSpPr txBox="1"/>
          <p:nvPr/>
        </p:nvSpPr>
        <p:spPr>
          <a:xfrm>
            <a:off x="1019632" y="579535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마지막 5행을 표시</a:t>
            </a:r>
            <a:endParaRPr sz="1300">
              <a:solidFill>
                <a:srgbClr val="262626"/>
              </a:solidFill>
              <a:latin typeface="Arial"/>
              <a:ea typeface="Arial"/>
              <a:cs typeface="Arial"/>
              <a:sym typeface="Arial"/>
            </a:endParaRPr>
          </a:p>
        </p:txBody>
      </p:sp>
      <p:pic>
        <p:nvPicPr>
          <p:cNvPr id="5139" name="Google Shape;5139;p313"/>
          <p:cNvPicPr preferRelativeResize="0"/>
          <p:nvPr/>
        </p:nvPicPr>
        <p:blipFill rotWithShape="1">
          <a:blip r:embed="rId4">
            <a:alphaModFix/>
          </a:blip>
          <a:srcRect b="0" l="0" r="14290" t="0"/>
          <a:stretch/>
        </p:blipFill>
        <p:spPr>
          <a:xfrm>
            <a:off x="712183" y="1916832"/>
            <a:ext cx="8487702" cy="266725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314"/>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#0204</a:t>
            </a:r>
            <a:endParaRPr/>
          </a:p>
        </p:txBody>
      </p:sp>
      <p:grpSp>
        <p:nvGrpSpPr>
          <p:cNvPr id="5146" name="Google Shape;5146;p314"/>
          <p:cNvGrpSpPr/>
          <p:nvPr/>
        </p:nvGrpSpPr>
        <p:grpSpPr>
          <a:xfrm>
            <a:off x="558798" y="2060849"/>
            <a:ext cx="8797129" cy="3960439"/>
            <a:chOff x="558798" y="2060849"/>
            <a:chExt cx="8797129" cy="3960439"/>
          </a:xfrm>
        </p:grpSpPr>
        <p:sp>
          <p:nvSpPr>
            <p:cNvPr id="5147" name="Google Shape;5147;p31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48" name="Google Shape;5148;p314"/>
            <p:cNvGrpSpPr/>
            <p:nvPr/>
          </p:nvGrpSpPr>
          <p:grpSpPr>
            <a:xfrm>
              <a:off x="558798" y="3945816"/>
              <a:ext cx="8797129" cy="576572"/>
              <a:chOff x="4778069" y="4391025"/>
              <a:chExt cx="2349160" cy="431802"/>
            </a:xfrm>
          </p:grpSpPr>
          <p:sp>
            <p:nvSpPr>
              <p:cNvPr id="5149" name="Google Shape;5149;p31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50" name="Google Shape;5150;p314"/>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'ex_0204.ipynb'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5151" name="Google Shape;5151;p31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52" name="Google Shape;5152;p314"/>
          <p:cNvGrpSpPr/>
          <p:nvPr/>
        </p:nvGrpSpPr>
        <p:grpSpPr>
          <a:xfrm>
            <a:off x="450000" y="450000"/>
            <a:ext cx="9018000" cy="276999"/>
            <a:chOff x="450000" y="450000"/>
            <a:chExt cx="9018000" cy="276999"/>
          </a:xfrm>
        </p:grpSpPr>
        <p:sp>
          <p:nvSpPr>
            <p:cNvPr id="5153" name="Google Shape;5153;p31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154" name="Google Shape;5154;p31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9" name="Shape 5159"/>
        <p:cNvGrpSpPr/>
        <p:nvPr/>
      </p:nvGrpSpPr>
      <p:grpSpPr>
        <a:xfrm>
          <a:off x="0" y="0"/>
          <a:ext cx="0" cy="0"/>
          <a:chOff x="0" y="0"/>
          <a:chExt cx="0" cy="0"/>
        </a:xfrm>
      </p:grpSpPr>
      <p:sp>
        <p:nvSpPr>
          <p:cNvPr id="5160" name="Google Shape;5160;p315"/>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#0205_수정</a:t>
            </a:r>
            <a:endParaRPr sz="2400">
              <a:solidFill>
                <a:srgbClr val="0C0C0C"/>
              </a:solidFill>
              <a:latin typeface="Arial"/>
              <a:ea typeface="Arial"/>
              <a:cs typeface="Arial"/>
              <a:sym typeface="Arial"/>
            </a:endParaRPr>
          </a:p>
        </p:txBody>
      </p:sp>
      <p:grpSp>
        <p:nvGrpSpPr>
          <p:cNvPr id="5161" name="Google Shape;5161;p315"/>
          <p:cNvGrpSpPr/>
          <p:nvPr/>
        </p:nvGrpSpPr>
        <p:grpSpPr>
          <a:xfrm>
            <a:off x="558798" y="2060849"/>
            <a:ext cx="8797129" cy="3960439"/>
            <a:chOff x="558798" y="2060849"/>
            <a:chExt cx="8797129" cy="3960439"/>
          </a:xfrm>
        </p:grpSpPr>
        <p:sp>
          <p:nvSpPr>
            <p:cNvPr id="5162" name="Google Shape;5162;p31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63" name="Google Shape;5163;p315"/>
            <p:cNvGrpSpPr/>
            <p:nvPr/>
          </p:nvGrpSpPr>
          <p:grpSpPr>
            <a:xfrm>
              <a:off x="558798" y="3945816"/>
              <a:ext cx="8797129" cy="576572"/>
              <a:chOff x="4778069" y="4391025"/>
              <a:chExt cx="2349160" cy="431802"/>
            </a:xfrm>
          </p:grpSpPr>
          <p:sp>
            <p:nvSpPr>
              <p:cNvPr id="5164" name="Google Shape;5164;p31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65" name="Google Shape;5165;p315"/>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'ex_0205_수정.ipynb'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5166" name="Google Shape;5166;p31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67" name="Google Shape;5167;p315"/>
          <p:cNvGrpSpPr/>
          <p:nvPr/>
        </p:nvGrpSpPr>
        <p:grpSpPr>
          <a:xfrm>
            <a:off x="450000" y="450000"/>
            <a:ext cx="9018000" cy="276999"/>
            <a:chOff x="450000" y="450000"/>
            <a:chExt cx="9018000" cy="276999"/>
          </a:xfrm>
        </p:grpSpPr>
        <p:sp>
          <p:nvSpPr>
            <p:cNvPr id="5168" name="Google Shape;5168;p31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pandas 시리즈와 데이터프레임</a:t>
              </a:r>
              <a:endParaRPr/>
            </a:p>
          </p:txBody>
        </p:sp>
        <p:sp>
          <p:nvSpPr>
            <p:cNvPr id="5169" name="Google Shape;5169;p31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4" name="Shape 5174"/>
        <p:cNvGrpSpPr/>
        <p:nvPr/>
      </p:nvGrpSpPr>
      <p:grpSpPr>
        <a:xfrm>
          <a:off x="0" y="0"/>
          <a:ext cx="0" cy="0"/>
          <a:chOff x="0" y="0"/>
          <a:chExt cx="0" cy="0"/>
        </a:xfrm>
      </p:grpSpPr>
      <p:sp>
        <p:nvSpPr>
          <p:cNvPr id="5175" name="Google Shape;5175;p316"/>
          <p:cNvSpPr/>
          <p:nvPr/>
        </p:nvSpPr>
        <p:spPr>
          <a:xfrm>
            <a:off x="912070" y="3133792"/>
            <a:ext cx="834182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pandas를 통해 살펴보는 최적의 데이터 탐색</a:t>
            </a:r>
            <a:endParaRPr/>
          </a:p>
        </p:txBody>
      </p:sp>
      <p:sp>
        <p:nvSpPr>
          <p:cNvPr id="5176" name="Google Shape;5176;p316"/>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5177" name="Google Shape;5177;p316"/>
          <p:cNvGrpSpPr/>
          <p:nvPr/>
        </p:nvGrpSpPr>
        <p:grpSpPr>
          <a:xfrm>
            <a:off x="1051307" y="3923538"/>
            <a:ext cx="6492393" cy="1996846"/>
            <a:chOff x="1051307" y="4065033"/>
            <a:chExt cx="6492393" cy="1996846"/>
          </a:xfrm>
        </p:grpSpPr>
        <p:sp>
          <p:nvSpPr>
            <p:cNvPr id="5178" name="Google Shape;5178;p316"/>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데이터 형태에 따른 파이썬 자료구조 파이프라인</a:t>
              </a:r>
              <a:endParaRPr sz="1799">
                <a:solidFill>
                  <a:srgbClr val="A5A5A5"/>
                </a:solidFill>
                <a:latin typeface="Arial"/>
                <a:ea typeface="Arial"/>
                <a:cs typeface="Arial"/>
                <a:sym typeface="Arial"/>
              </a:endParaRPr>
            </a:p>
          </p:txBody>
        </p:sp>
        <p:sp>
          <p:nvSpPr>
            <p:cNvPr id="5179" name="Google Shape;5179;p316"/>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180" name="Google Shape;5180;p316"/>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pandas 시리즈와 데이터프레임</a:t>
              </a:r>
              <a:endParaRPr sz="1799">
                <a:solidFill>
                  <a:srgbClr val="A5A5A5"/>
                </a:solidFill>
                <a:latin typeface="Arial"/>
                <a:ea typeface="Arial"/>
                <a:cs typeface="Arial"/>
                <a:sym typeface="Arial"/>
              </a:endParaRPr>
            </a:p>
          </p:txBody>
        </p:sp>
        <p:sp>
          <p:nvSpPr>
            <p:cNvPr id="5181" name="Google Shape;5181;p316"/>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5182" name="Google Shape;5182;p316"/>
            <p:cNvGrpSpPr/>
            <p:nvPr/>
          </p:nvGrpSpPr>
          <p:grpSpPr>
            <a:xfrm>
              <a:off x="1051307" y="4924425"/>
              <a:ext cx="5700472" cy="278081"/>
              <a:chOff x="571500" y="5165783"/>
              <a:chExt cx="5702300" cy="278170"/>
            </a:xfrm>
          </p:grpSpPr>
          <p:sp>
            <p:nvSpPr>
              <p:cNvPr id="5183" name="Google Shape;5183;p316"/>
              <p:cNvSpPr/>
              <p:nvPr/>
            </p:nvSpPr>
            <p:spPr>
              <a:xfrm>
                <a:off x="754380" y="5166954"/>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2.3 데이터프레임 병합과 바인딩</a:t>
                </a:r>
                <a:endParaRPr/>
              </a:p>
            </p:txBody>
          </p:sp>
          <p:sp>
            <p:nvSpPr>
              <p:cNvPr id="5184" name="Google Shape;5184;p316"/>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5185" name="Google Shape;5185;p316"/>
            <p:cNvGrpSpPr/>
            <p:nvPr/>
          </p:nvGrpSpPr>
          <p:grpSpPr>
            <a:xfrm>
              <a:off x="1051307" y="5354121"/>
              <a:ext cx="5700472" cy="278083"/>
              <a:chOff x="571500" y="5165783"/>
              <a:chExt cx="5702300" cy="278172"/>
            </a:xfrm>
          </p:grpSpPr>
          <p:sp>
            <p:nvSpPr>
              <p:cNvPr id="5186" name="Google Shape;5186;p316"/>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데이터프레임 정렬과 멀티 인덱스</a:t>
                </a:r>
                <a:endParaRPr/>
              </a:p>
            </p:txBody>
          </p:sp>
          <p:sp>
            <p:nvSpPr>
              <p:cNvPr id="5187" name="Google Shape;5187;p31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188" name="Google Shape;5188;p316"/>
            <p:cNvGrpSpPr/>
            <p:nvPr/>
          </p:nvGrpSpPr>
          <p:grpSpPr>
            <a:xfrm>
              <a:off x="1051307" y="5783817"/>
              <a:ext cx="6492393" cy="278062"/>
              <a:chOff x="571500" y="5165783"/>
              <a:chExt cx="6494475" cy="278151"/>
            </a:xfrm>
          </p:grpSpPr>
          <p:sp>
            <p:nvSpPr>
              <p:cNvPr id="5189" name="Google Shape;5189;p316"/>
              <p:cNvSpPr/>
              <p:nvPr/>
            </p:nvSpPr>
            <p:spPr>
              <a:xfrm>
                <a:off x="754380" y="5166974"/>
                <a:ext cx="6311595"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기술통계를 통한 데이터 표본으로 살펴보는 데이터의 특징</a:t>
                </a:r>
                <a:endParaRPr/>
              </a:p>
            </p:txBody>
          </p:sp>
          <p:sp>
            <p:nvSpPr>
              <p:cNvPr id="5190" name="Google Shape;5190;p31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5" name="Shape 5195"/>
        <p:cNvGrpSpPr/>
        <p:nvPr/>
      </p:nvGrpSpPr>
      <p:grpSpPr>
        <a:xfrm>
          <a:off x="0" y="0"/>
          <a:ext cx="0" cy="0"/>
          <a:chOff x="0" y="0"/>
          <a:chExt cx="0" cy="0"/>
        </a:xfrm>
      </p:grpSpPr>
      <p:graphicFrame>
        <p:nvGraphicFramePr>
          <p:cNvPr id="5196" name="Google Shape;5196;p317"/>
          <p:cNvGraphicFramePr/>
          <p:nvPr/>
        </p:nvGraphicFramePr>
        <p:xfrm>
          <a:off x="699295" y="4142044"/>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5197" name="Google Shape;5197;p317"/>
          <p:cNvGraphicFramePr/>
          <p:nvPr/>
        </p:nvGraphicFramePr>
        <p:xfrm>
          <a:off x="5579265" y="4142282"/>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5198" name="Google Shape;5198;p317"/>
          <p:cNvGrpSpPr/>
          <p:nvPr/>
        </p:nvGrpSpPr>
        <p:grpSpPr>
          <a:xfrm>
            <a:off x="1945676" y="2564904"/>
            <a:ext cx="1287239" cy="1287239"/>
            <a:chOff x="12525064" y="1807108"/>
            <a:chExt cx="1584176" cy="1584176"/>
          </a:xfrm>
        </p:grpSpPr>
        <p:sp>
          <p:nvSpPr>
            <p:cNvPr id="5199" name="Google Shape;5199;p317"/>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0" name="Google Shape;5200;p317"/>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01" name="Google Shape;5201;p317"/>
          <p:cNvGrpSpPr/>
          <p:nvPr/>
        </p:nvGrpSpPr>
        <p:grpSpPr>
          <a:xfrm>
            <a:off x="6825646" y="2564904"/>
            <a:ext cx="1287239" cy="1287239"/>
            <a:chOff x="18141687" y="1807108"/>
            <a:chExt cx="1584176" cy="1584176"/>
          </a:xfrm>
        </p:grpSpPr>
        <p:sp>
          <p:nvSpPr>
            <p:cNvPr id="5202" name="Google Shape;5202;p317"/>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3" name="Google Shape;5203;p317"/>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sp>
        <p:nvSpPr>
          <p:cNvPr id="5204" name="Google Shape;5204;p317"/>
          <p:cNvSpPr/>
          <p:nvPr/>
        </p:nvSpPr>
        <p:spPr>
          <a:xfrm>
            <a:off x="450378" y="137124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DataFrame Manipulation</a:t>
            </a:r>
            <a:endParaRPr/>
          </a:p>
        </p:txBody>
      </p:sp>
      <p:grpSp>
        <p:nvGrpSpPr>
          <p:cNvPr id="5205" name="Google Shape;5205;p317"/>
          <p:cNvGrpSpPr/>
          <p:nvPr/>
        </p:nvGrpSpPr>
        <p:grpSpPr>
          <a:xfrm>
            <a:off x="558800" y="1908653"/>
            <a:ext cx="8785225" cy="215444"/>
            <a:chOff x="558800" y="1908653"/>
            <a:chExt cx="8785225" cy="215444"/>
          </a:xfrm>
        </p:grpSpPr>
        <p:sp>
          <p:nvSpPr>
            <p:cNvPr id="5206" name="Google Shape;5206;p31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a:t>
              </a:r>
              <a:endParaRPr/>
            </a:p>
          </p:txBody>
        </p:sp>
        <p:sp>
          <p:nvSpPr>
            <p:cNvPr id="5207" name="Google Shape;5207;p31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208" name="Google Shape;5208;p317"/>
          <p:cNvGrpSpPr/>
          <p:nvPr/>
        </p:nvGrpSpPr>
        <p:grpSpPr>
          <a:xfrm>
            <a:off x="450000" y="450000"/>
            <a:ext cx="9018000" cy="276999"/>
            <a:chOff x="450000" y="450000"/>
            <a:chExt cx="9018000" cy="276999"/>
          </a:xfrm>
        </p:grpSpPr>
        <p:sp>
          <p:nvSpPr>
            <p:cNvPr id="5209" name="Google Shape;5209;p31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210" name="Google Shape;5210;p31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5" name="Shape 5215"/>
        <p:cNvGrpSpPr/>
        <p:nvPr/>
      </p:nvGrpSpPr>
      <p:grpSpPr>
        <a:xfrm>
          <a:off x="0" y="0"/>
          <a:ext cx="0" cy="0"/>
          <a:chOff x="0" y="0"/>
          <a:chExt cx="0" cy="0"/>
        </a:xfrm>
      </p:grpSpPr>
      <p:graphicFrame>
        <p:nvGraphicFramePr>
          <p:cNvPr id="5216" name="Google Shape;5216;p318"/>
          <p:cNvGraphicFramePr/>
          <p:nvPr/>
        </p:nvGraphicFramePr>
        <p:xfrm>
          <a:off x="699295" y="3646167"/>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217" name="Google Shape;5217;p318"/>
          <p:cNvGraphicFramePr/>
          <p:nvPr/>
        </p:nvGraphicFramePr>
        <p:xfrm>
          <a:off x="5579265" y="3646405"/>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218" name="Google Shape;5218;p318"/>
          <p:cNvGrpSpPr/>
          <p:nvPr/>
        </p:nvGrpSpPr>
        <p:grpSpPr>
          <a:xfrm>
            <a:off x="1945676" y="2069027"/>
            <a:ext cx="1287239" cy="1287239"/>
            <a:chOff x="12525064" y="1807108"/>
            <a:chExt cx="1584176" cy="1584176"/>
          </a:xfrm>
        </p:grpSpPr>
        <p:sp>
          <p:nvSpPr>
            <p:cNvPr id="5219" name="Google Shape;5219;p318"/>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0" name="Google Shape;5220;p318"/>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21" name="Google Shape;5221;p318"/>
          <p:cNvGrpSpPr/>
          <p:nvPr/>
        </p:nvGrpSpPr>
        <p:grpSpPr>
          <a:xfrm>
            <a:off x="6825646" y="2069027"/>
            <a:ext cx="1287239" cy="1287239"/>
            <a:chOff x="18141687" y="1807108"/>
            <a:chExt cx="1584176" cy="1584176"/>
          </a:xfrm>
        </p:grpSpPr>
        <p:sp>
          <p:nvSpPr>
            <p:cNvPr id="5222" name="Google Shape;5222;p318"/>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3" name="Google Shape;5223;p318"/>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224" name="Google Shape;5224;p318"/>
          <p:cNvGrpSpPr/>
          <p:nvPr/>
        </p:nvGrpSpPr>
        <p:grpSpPr>
          <a:xfrm>
            <a:off x="450000" y="450000"/>
            <a:ext cx="9018000" cy="276999"/>
            <a:chOff x="450000" y="450000"/>
            <a:chExt cx="9018000" cy="276999"/>
          </a:xfrm>
        </p:grpSpPr>
        <p:sp>
          <p:nvSpPr>
            <p:cNvPr id="5225" name="Google Shape;5225;p31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226" name="Google Shape;5226;p31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227" name="Google Shape;5227;p318"/>
          <p:cNvGrpSpPr/>
          <p:nvPr/>
        </p:nvGrpSpPr>
        <p:grpSpPr>
          <a:xfrm>
            <a:off x="559817" y="1428745"/>
            <a:ext cx="8783192" cy="215444"/>
            <a:chOff x="559817" y="2136914"/>
            <a:chExt cx="8783192" cy="215444"/>
          </a:xfrm>
        </p:grpSpPr>
        <p:sp>
          <p:nvSpPr>
            <p:cNvPr id="5228" name="Google Shape;5228;p3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29" name="Google Shape;5229;p31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A.Name and B.Name used as key.</a:t>
              </a:r>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4" name="Shape 5234"/>
        <p:cNvGrpSpPr/>
        <p:nvPr/>
      </p:nvGrpSpPr>
      <p:grpSpPr>
        <a:xfrm>
          <a:off x="0" y="0"/>
          <a:ext cx="0" cy="0"/>
          <a:chOff x="0" y="0"/>
          <a:chExt cx="0" cy="0"/>
        </a:xfrm>
      </p:grpSpPr>
      <p:graphicFrame>
        <p:nvGraphicFramePr>
          <p:cNvPr id="5235" name="Google Shape;5235;p319"/>
          <p:cNvGraphicFramePr/>
          <p:nvPr/>
        </p:nvGraphicFramePr>
        <p:xfrm>
          <a:off x="699295" y="3644473"/>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236" name="Google Shape;5236;p319"/>
          <p:cNvGraphicFramePr/>
          <p:nvPr/>
        </p:nvGraphicFramePr>
        <p:xfrm>
          <a:off x="5579265" y="3644711"/>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cxnSp>
        <p:nvCxnSpPr>
          <p:cNvPr id="5237" name="Google Shape;5237;p319"/>
          <p:cNvCxnSpPr/>
          <p:nvPr/>
        </p:nvCxnSpPr>
        <p:spPr>
          <a:xfrm>
            <a:off x="701040" y="43878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38" name="Google Shape;5238;p319"/>
          <p:cNvCxnSpPr/>
          <p:nvPr/>
        </p:nvCxnSpPr>
        <p:spPr>
          <a:xfrm>
            <a:off x="701040" y="497713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39" name="Google Shape;5239;p319"/>
          <p:cNvCxnSpPr/>
          <p:nvPr/>
        </p:nvCxnSpPr>
        <p:spPr>
          <a:xfrm>
            <a:off x="5562600" y="467774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40" name="Google Shape;5240;p319"/>
          <p:cNvCxnSpPr/>
          <p:nvPr/>
        </p:nvCxnSpPr>
        <p:spPr>
          <a:xfrm>
            <a:off x="5562600" y="4387856"/>
            <a:ext cx="3774440" cy="0"/>
          </a:xfrm>
          <a:prstGeom prst="straightConnector1">
            <a:avLst/>
          </a:prstGeom>
          <a:noFill/>
          <a:ln cap="flat" cmpd="sng" w="19050">
            <a:solidFill>
              <a:srgbClr val="FF0000"/>
            </a:solidFill>
            <a:prstDash val="solid"/>
            <a:miter lim="800000"/>
            <a:headEnd len="sm" w="sm" type="none"/>
            <a:tailEnd len="sm" w="sm" type="none"/>
          </a:ln>
        </p:spPr>
      </p:cxnSp>
      <p:sp>
        <p:nvSpPr>
          <p:cNvPr id="5241" name="Google Shape;5241;p319"/>
          <p:cNvSpPr/>
          <p:nvPr/>
        </p:nvSpPr>
        <p:spPr>
          <a:xfrm>
            <a:off x="4541520" y="5000027"/>
            <a:ext cx="960120" cy="277368"/>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2" name="Google Shape;5242;p319"/>
          <p:cNvSpPr/>
          <p:nvPr/>
        </p:nvSpPr>
        <p:spPr>
          <a:xfrm>
            <a:off x="4541520" y="4111015"/>
            <a:ext cx="960120" cy="576445"/>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243" name="Google Shape;5243;p319"/>
          <p:cNvCxnSpPr/>
          <p:nvPr/>
        </p:nvCxnSpPr>
        <p:spPr>
          <a:xfrm>
            <a:off x="701040" y="4083056"/>
            <a:ext cx="3774440" cy="0"/>
          </a:xfrm>
          <a:prstGeom prst="straightConnector1">
            <a:avLst/>
          </a:prstGeom>
          <a:noFill/>
          <a:ln cap="flat" cmpd="sng" w="19050">
            <a:solidFill>
              <a:srgbClr val="FF0000"/>
            </a:solidFill>
            <a:prstDash val="solid"/>
            <a:miter lim="800000"/>
            <a:headEnd len="sm" w="sm" type="none"/>
            <a:tailEnd len="sm" w="sm" type="none"/>
          </a:ln>
        </p:spPr>
      </p:cxnSp>
      <p:grpSp>
        <p:nvGrpSpPr>
          <p:cNvPr id="5244" name="Google Shape;5244;p319"/>
          <p:cNvGrpSpPr/>
          <p:nvPr/>
        </p:nvGrpSpPr>
        <p:grpSpPr>
          <a:xfrm>
            <a:off x="1945676" y="2067333"/>
            <a:ext cx="1287239" cy="1287239"/>
            <a:chOff x="12525064" y="1807108"/>
            <a:chExt cx="1584176" cy="1584176"/>
          </a:xfrm>
        </p:grpSpPr>
        <p:sp>
          <p:nvSpPr>
            <p:cNvPr id="5245" name="Google Shape;5245;p319"/>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6" name="Google Shape;5246;p319"/>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47" name="Google Shape;5247;p319"/>
          <p:cNvGrpSpPr/>
          <p:nvPr/>
        </p:nvGrpSpPr>
        <p:grpSpPr>
          <a:xfrm>
            <a:off x="6825646" y="2067333"/>
            <a:ext cx="1287239" cy="1287239"/>
            <a:chOff x="18141687" y="1807108"/>
            <a:chExt cx="1584176" cy="1584176"/>
          </a:xfrm>
        </p:grpSpPr>
        <p:sp>
          <p:nvSpPr>
            <p:cNvPr id="5248" name="Google Shape;5248;p319"/>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9" name="Google Shape;5249;p319"/>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250" name="Google Shape;5250;p319"/>
          <p:cNvGrpSpPr/>
          <p:nvPr/>
        </p:nvGrpSpPr>
        <p:grpSpPr>
          <a:xfrm>
            <a:off x="450000" y="450000"/>
            <a:ext cx="9018000" cy="276999"/>
            <a:chOff x="450000" y="450000"/>
            <a:chExt cx="9018000" cy="276999"/>
          </a:xfrm>
        </p:grpSpPr>
        <p:sp>
          <p:nvSpPr>
            <p:cNvPr id="5251" name="Google Shape;5251;p31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252" name="Google Shape;5252;p31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253" name="Google Shape;5253;p319"/>
          <p:cNvGrpSpPr/>
          <p:nvPr/>
        </p:nvGrpSpPr>
        <p:grpSpPr>
          <a:xfrm>
            <a:off x="559817" y="1428745"/>
            <a:ext cx="8783192" cy="215444"/>
            <a:chOff x="559817" y="2136914"/>
            <a:chExt cx="8783192" cy="215444"/>
          </a:xfrm>
        </p:grpSpPr>
        <p:sp>
          <p:nvSpPr>
            <p:cNvPr id="5254" name="Google Shape;5254;p3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55" name="Google Shape;5255;p31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Inner join.</a:t>
              </a:r>
              <a:endParaRPr/>
            </a:p>
          </p:txBody>
        </p:sp>
      </p:gr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graphicFrame>
        <p:nvGraphicFramePr>
          <p:cNvPr id="5261" name="Google Shape;5261;p320"/>
          <p:cNvGraphicFramePr/>
          <p:nvPr/>
        </p:nvGraphicFramePr>
        <p:xfrm>
          <a:off x="699295" y="3782004"/>
          <a:ext cx="3000000" cy="3000000"/>
        </p:xfrm>
        <a:graphic>
          <a:graphicData uri="http://schemas.openxmlformats.org/drawingml/2006/table">
            <a:tbl>
              <a:tblPr bandRow="1" firstRow="1">
                <a:noFill/>
                <a:tableStyleId>{B10AEBBE-A2A1-4DB3-8D53-79E97534AB81}</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B.Name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262" name="Google Shape;5262;p320"/>
          <p:cNvGrpSpPr/>
          <p:nvPr/>
        </p:nvGrpSpPr>
        <p:grpSpPr>
          <a:xfrm>
            <a:off x="3853896" y="2204864"/>
            <a:ext cx="2195033" cy="1287239"/>
            <a:chOff x="3853896" y="2705299"/>
            <a:chExt cx="2195033" cy="1287239"/>
          </a:xfrm>
        </p:grpSpPr>
        <p:grpSp>
          <p:nvGrpSpPr>
            <p:cNvPr id="5263" name="Google Shape;5263;p320"/>
            <p:cNvGrpSpPr/>
            <p:nvPr/>
          </p:nvGrpSpPr>
          <p:grpSpPr>
            <a:xfrm>
              <a:off x="3853896" y="2705299"/>
              <a:ext cx="2195033" cy="1287239"/>
              <a:chOff x="5917852" y="2705299"/>
              <a:chExt cx="2195033" cy="1287239"/>
            </a:xfrm>
          </p:grpSpPr>
          <p:sp>
            <p:nvSpPr>
              <p:cNvPr id="5264" name="Google Shape;5264;p320"/>
              <p:cNvSpPr/>
              <p:nvPr/>
            </p:nvSpPr>
            <p:spPr>
              <a:xfrm>
                <a:off x="5917852"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5" name="Google Shape;5265;p320"/>
              <p:cNvSpPr/>
              <p:nvPr/>
            </p:nvSpPr>
            <p:spPr>
              <a:xfrm>
                <a:off x="6825646"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266" name="Google Shape;5266;p320"/>
            <p:cNvSpPr/>
            <p:nvPr/>
          </p:nvSpPr>
          <p:spPr>
            <a:xfrm>
              <a:off x="4761689" y="2892812"/>
              <a:ext cx="379446" cy="912215"/>
            </a:xfrm>
            <a:custGeom>
              <a:rect b="b" l="l" r="r" t="t"/>
              <a:pathLst>
                <a:path extrusionOk="0" h="912215" w="379446">
                  <a:moveTo>
                    <a:pt x="189723" y="0"/>
                  </a:moveTo>
                  <a:lnTo>
                    <a:pt x="190934" y="999"/>
                  </a:lnTo>
                  <a:cubicBezTo>
                    <a:pt x="307407" y="117471"/>
                    <a:pt x="379446" y="278376"/>
                    <a:pt x="379446" y="456107"/>
                  </a:cubicBezTo>
                  <a:cubicBezTo>
                    <a:pt x="379446" y="633838"/>
                    <a:pt x="307407" y="794743"/>
                    <a:pt x="190934" y="911215"/>
                  </a:cubicBezTo>
                  <a:lnTo>
                    <a:pt x="189723" y="912215"/>
                  </a:lnTo>
                  <a:lnTo>
                    <a:pt x="188512" y="911215"/>
                  </a:lnTo>
                  <a:cubicBezTo>
                    <a:pt x="72040" y="794743"/>
                    <a:pt x="0" y="633838"/>
                    <a:pt x="0" y="456107"/>
                  </a:cubicBezTo>
                  <a:cubicBezTo>
                    <a:pt x="0" y="278376"/>
                    <a:pt x="72040" y="117471"/>
                    <a:pt x="188512" y="999"/>
                  </a:cubicBez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267" name="Google Shape;5267;p320"/>
          <p:cNvGrpSpPr/>
          <p:nvPr/>
        </p:nvGrpSpPr>
        <p:grpSpPr>
          <a:xfrm>
            <a:off x="450000" y="450000"/>
            <a:ext cx="9018000" cy="276999"/>
            <a:chOff x="450000" y="450000"/>
            <a:chExt cx="9018000" cy="276999"/>
          </a:xfrm>
        </p:grpSpPr>
        <p:sp>
          <p:nvSpPr>
            <p:cNvPr id="5268" name="Google Shape;5268;p32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269" name="Google Shape;5269;p32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270" name="Google Shape;5270;p320"/>
          <p:cNvGrpSpPr/>
          <p:nvPr/>
        </p:nvGrpSpPr>
        <p:grpSpPr>
          <a:xfrm>
            <a:off x="559817" y="1428745"/>
            <a:ext cx="8783192" cy="215444"/>
            <a:chOff x="559817" y="2136914"/>
            <a:chExt cx="8783192" cy="215444"/>
          </a:xfrm>
        </p:grpSpPr>
        <p:sp>
          <p:nvSpPr>
            <p:cNvPr id="5271" name="Google Shape;5271;p3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72" name="Google Shape;5272;p32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Inner join.</a:t>
              </a:r>
              <a:endParaRPr/>
            </a:p>
          </p:txBody>
        </p:sp>
      </p:gr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7" name="Shape 5277"/>
        <p:cNvGrpSpPr/>
        <p:nvPr/>
      </p:nvGrpSpPr>
      <p:grpSpPr>
        <a:xfrm>
          <a:off x="0" y="0"/>
          <a:ext cx="0" cy="0"/>
          <a:chOff x="0" y="0"/>
          <a:chExt cx="0" cy="0"/>
        </a:xfrm>
      </p:grpSpPr>
      <p:graphicFrame>
        <p:nvGraphicFramePr>
          <p:cNvPr id="5278" name="Google Shape;5278;p321"/>
          <p:cNvGraphicFramePr/>
          <p:nvPr/>
        </p:nvGraphicFramePr>
        <p:xfrm>
          <a:off x="699295" y="3645146"/>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279" name="Google Shape;5279;p321"/>
          <p:cNvGraphicFramePr/>
          <p:nvPr/>
        </p:nvGraphicFramePr>
        <p:xfrm>
          <a:off x="5579265" y="3645384"/>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cxnSp>
        <p:nvCxnSpPr>
          <p:cNvPr id="5280" name="Google Shape;5280;p321"/>
          <p:cNvCxnSpPr/>
          <p:nvPr/>
        </p:nvCxnSpPr>
        <p:spPr>
          <a:xfrm>
            <a:off x="5562600" y="4678419"/>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81" name="Google Shape;5281;p321"/>
          <p:cNvCxnSpPr/>
          <p:nvPr/>
        </p:nvCxnSpPr>
        <p:spPr>
          <a:xfrm>
            <a:off x="5562600" y="4388529"/>
            <a:ext cx="3774440" cy="0"/>
          </a:xfrm>
          <a:prstGeom prst="straightConnector1">
            <a:avLst/>
          </a:prstGeom>
          <a:noFill/>
          <a:ln cap="flat" cmpd="sng" w="19050">
            <a:solidFill>
              <a:srgbClr val="FF0000"/>
            </a:solidFill>
            <a:prstDash val="solid"/>
            <a:miter lim="800000"/>
            <a:headEnd len="sm" w="sm" type="none"/>
            <a:tailEnd len="sm" w="sm" type="none"/>
          </a:ln>
        </p:spPr>
      </p:cxnSp>
      <p:sp>
        <p:nvSpPr>
          <p:cNvPr id="5282" name="Google Shape;5282;p321"/>
          <p:cNvSpPr/>
          <p:nvPr/>
        </p:nvSpPr>
        <p:spPr>
          <a:xfrm>
            <a:off x="4541520" y="4087108"/>
            <a:ext cx="1036320" cy="591312"/>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83" name="Google Shape;5283;p321"/>
          <p:cNvSpPr/>
          <p:nvPr/>
        </p:nvSpPr>
        <p:spPr>
          <a:xfrm>
            <a:off x="4541520" y="4995410"/>
            <a:ext cx="1036320" cy="274321"/>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84" name="Google Shape;5284;p321"/>
          <p:cNvGrpSpPr/>
          <p:nvPr/>
        </p:nvGrpSpPr>
        <p:grpSpPr>
          <a:xfrm>
            <a:off x="1945676" y="2068006"/>
            <a:ext cx="1287239" cy="1287239"/>
            <a:chOff x="12525064" y="1807108"/>
            <a:chExt cx="1584176" cy="1584176"/>
          </a:xfrm>
        </p:grpSpPr>
        <p:sp>
          <p:nvSpPr>
            <p:cNvPr id="5285" name="Google Shape;5285;p321"/>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86" name="Google Shape;5286;p321"/>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87" name="Google Shape;5287;p321"/>
          <p:cNvGrpSpPr/>
          <p:nvPr/>
        </p:nvGrpSpPr>
        <p:grpSpPr>
          <a:xfrm>
            <a:off x="6825646" y="2068006"/>
            <a:ext cx="1287239" cy="1287239"/>
            <a:chOff x="18141687" y="1807108"/>
            <a:chExt cx="1584176" cy="1584176"/>
          </a:xfrm>
        </p:grpSpPr>
        <p:sp>
          <p:nvSpPr>
            <p:cNvPr id="5288" name="Google Shape;5288;p321"/>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89" name="Google Shape;5289;p321"/>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290" name="Google Shape;5290;p321"/>
          <p:cNvGrpSpPr/>
          <p:nvPr/>
        </p:nvGrpSpPr>
        <p:grpSpPr>
          <a:xfrm>
            <a:off x="450000" y="450000"/>
            <a:ext cx="9018000" cy="276999"/>
            <a:chOff x="450000" y="450000"/>
            <a:chExt cx="9018000" cy="276999"/>
          </a:xfrm>
        </p:grpSpPr>
        <p:sp>
          <p:nvSpPr>
            <p:cNvPr id="5291" name="Google Shape;5291;p32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292" name="Google Shape;5292;p32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293" name="Google Shape;5293;p321"/>
          <p:cNvGrpSpPr/>
          <p:nvPr/>
        </p:nvGrpSpPr>
        <p:grpSpPr>
          <a:xfrm>
            <a:off x="559817" y="1428745"/>
            <a:ext cx="8783192" cy="215444"/>
            <a:chOff x="559817" y="2136914"/>
            <a:chExt cx="8783192" cy="215444"/>
          </a:xfrm>
        </p:grpSpPr>
        <p:sp>
          <p:nvSpPr>
            <p:cNvPr id="5294" name="Google Shape;5294;p3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95" name="Google Shape;5295;p32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Left join.</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0"/>
          <p:cNvSpPr/>
          <p:nvPr/>
        </p:nvSpPr>
        <p:spPr>
          <a:xfrm>
            <a:off x="558396" y="1844824"/>
            <a:ext cx="8782050" cy="17281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99" name="Google Shape;999;p70"/>
          <p:cNvGrpSpPr/>
          <p:nvPr/>
        </p:nvGrpSpPr>
        <p:grpSpPr>
          <a:xfrm>
            <a:off x="559817" y="1428745"/>
            <a:ext cx="8783192" cy="215444"/>
            <a:chOff x="559817" y="2136914"/>
            <a:chExt cx="8783192" cy="215444"/>
          </a:xfrm>
        </p:grpSpPr>
        <p:sp>
          <p:nvSpPr>
            <p:cNvPr id="1000" name="Google Shape;1000;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01" name="Google Shape;1001;p7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튜플로 배열 만들기</a:t>
              </a:r>
              <a:endParaRPr/>
            </a:p>
          </p:txBody>
        </p:sp>
      </p:grpSp>
      <p:pic>
        <p:nvPicPr>
          <p:cNvPr id="1002" name="Google Shape;1002;p70"/>
          <p:cNvPicPr preferRelativeResize="0"/>
          <p:nvPr/>
        </p:nvPicPr>
        <p:blipFill rotWithShape="1">
          <a:blip r:embed="rId3">
            <a:alphaModFix/>
          </a:blip>
          <a:srcRect b="0" l="0" r="14290" t="0"/>
          <a:stretch/>
        </p:blipFill>
        <p:spPr>
          <a:xfrm>
            <a:off x="712183" y="1963882"/>
            <a:ext cx="8487702" cy="1463253"/>
          </a:xfrm>
          <a:prstGeom prst="rect">
            <a:avLst/>
          </a:prstGeom>
          <a:noFill/>
          <a:ln cap="flat" cmpd="sng" w="9525">
            <a:solidFill>
              <a:srgbClr val="F2F2F2"/>
            </a:solidFill>
            <a:prstDash val="solid"/>
            <a:round/>
            <a:headEnd len="sm" w="sm" type="none"/>
            <a:tailEnd len="sm" w="sm" type="none"/>
          </a:ln>
        </p:spPr>
      </p:pic>
      <p:sp>
        <p:nvSpPr>
          <p:cNvPr id="1003" name="Google Shape;1003;p70"/>
          <p:cNvSpPr/>
          <p:nvPr/>
        </p:nvSpPr>
        <p:spPr>
          <a:xfrm>
            <a:off x="558924" y="4205119"/>
            <a:ext cx="8782050" cy="16001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04" name="Google Shape;1004;p70"/>
          <p:cNvGrpSpPr/>
          <p:nvPr/>
        </p:nvGrpSpPr>
        <p:grpSpPr>
          <a:xfrm>
            <a:off x="560345" y="3789040"/>
            <a:ext cx="8783192" cy="215444"/>
            <a:chOff x="559817" y="2136914"/>
            <a:chExt cx="8783192" cy="215444"/>
          </a:xfrm>
        </p:grpSpPr>
        <p:sp>
          <p:nvSpPr>
            <p:cNvPr id="1005" name="Google Shape;1005;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06" name="Google Shape;1006;p7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딕셔너리로 배열 만들기</a:t>
              </a:r>
              <a:endParaRPr/>
            </a:p>
          </p:txBody>
        </p:sp>
      </p:grpSp>
      <p:pic>
        <p:nvPicPr>
          <p:cNvPr id="1007" name="Google Shape;1007;p70"/>
          <p:cNvPicPr preferRelativeResize="0"/>
          <p:nvPr/>
        </p:nvPicPr>
        <p:blipFill rotWithShape="1">
          <a:blip r:embed="rId4">
            <a:alphaModFix/>
          </a:blip>
          <a:srcRect b="0" l="0" r="14290" t="0"/>
          <a:stretch/>
        </p:blipFill>
        <p:spPr>
          <a:xfrm>
            <a:off x="712183" y="4327216"/>
            <a:ext cx="8487702" cy="1352401"/>
          </a:xfrm>
          <a:prstGeom prst="rect">
            <a:avLst/>
          </a:prstGeom>
          <a:noFill/>
          <a:ln cap="flat" cmpd="sng" w="9525">
            <a:solidFill>
              <a:srgbClr val="F2F2F2"/>
            </a:solidFill>
            <a:prstDash val="solid"/>
            <a:round/>
            <a:headEnd len="sm" w="sm" type="none"/>
            <a:tailEnd len="sm" w="sm" type="none"/>
          </a:ln>
        </p:spPr>
      </p:pic>
      <p:grpSp>
        <p:nvGrpSpPr>
          <p:cNvPr id="1008" name="Google Shape;1008;p70"/>
          <p:cNvGrpSpPr/>
          <p:nvPr/>
        </p:nvGrpSpPr>
        <p:grpSpPr>
          <a:xfrm>
            <a:off x="450000" y="450000"/>
            <a:ext cx="9018000" cy="276999"/>
            <a:chOff x="450000" y="450000"/>
            <a:chExt cx="9018000" cy="276999"/>
          </a:xfrm>
        </p:grpSpPr>
        <p:sp>
          <p:nvSpPr>
            <p:cNvPr id="1009" name="Google Shape;1009;p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10" name="Google Shape;1010;p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0" name="Shape 5300"/>
        <p:cNvGrpSpPr/>
        <p:nvPr/>
      </p:nvGrpSpPr>
      <p:grpSpPr>
        <a:xfrm>
          <a:off x="0" y="0"/>
          <a:ext cx="0" cy="0"/>
          <a:chOff x="0" y="0"/>
          <a:chExt cx="0" cy="0"/>
        </a:xfrm>
      </p:grpSpPr>
      <p:graphicFrame>
        <p:nvGraphicFramePr>
          <p:cNvPr id="5301" name="Google Shape;5301;p322"/>
          <p:cNvGraphicFramePr/>
          <p:nvPr/>
        </p:nvGraphicFramePr>
        <p:xfrm>
          <a:off x="699295" y="3580416"/>
          <a:ext cx="3000000" cy="3000000"/>
        </p:xfrm>
        <a:graphic>
          <a:graphicData uri="http://schemas.openxmlformats.org/drawingml/2006/table">
            <a:tbl>
              <a:tblPr bandRow="1" firstRow="1">
                <a:noFill/>
                <a:tableStyleId>{B10AEBBE-A2A1-4DB3-8D53-79E97534AB81}</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A.Name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B.Name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302" name="Google Shape;5302;p322"/>
          <p:cNvGrpSpPr/>
          <p:nvPr/>
        </p:nvGrpSpPr>
        <p:grpSpPr>
          <a:xfrm>
            <a:off x="3853896" y="2003276"/>
            <a:ext cx="2195033" cy="1287239"/>
            <a:chOff x="5917852" y="2705299"/>
            <a:chExt cx="2195033" cy="1287239"/>
          </a:xfrm>
        </p:grpSpPr>
        <p:sp>
          <p:nvSpPr>
            <p:cNvPr id="5303" name="Google Shape;5303;p322"/>
            <p:cNvSpPr/>
            <p:nvPr/>
          </p:nvSpPr>
          <p:spPr>
            <a:xfrm>
              <a:off x="5917852"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4" name="Google Shape;5304;p322"/>
            <p:cNvSpPr/>
            <p:nvPr/>
          </p:nvSpPr>
          <p:spPr>
            <a:xfrm>
              <a:off x="6825646"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305" name="Google Shape;5305;p322"/>
          <p:cNvGrpSpPr/>
          <p:nvPr/>
        </p:nvGrpSpPr>
        <p:grpSpPr>
          <a:xfrm>
            <a:off x="450000" y="450000"/>
            <a:ext cx="9018000" cy="276999"/>
            <a:chOff x="450000" y="450000"/>
            <a:chExt cx="9018000" cy="276999"/>
          </a:xfrm>
        </p:grpSpPr>
        <p:sp>
          <p:nvSpPr>
            <p:cNvPr id="5306" name="Google Shape;5306;p32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07" name="Google Shape;5307;p32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08" name="Google Shape;5308;p322"/>
          <p:cNvGrpSpPr/>
          <p:nvPr/>
        </p:nvGrpSpPr>
        <p:grpSpPr>
          <a:xfrm>
            <a:off x="559817" y="1428745"/>
            <a:ext cx="8783192" cy="215444"/>
            <a:chOff x="559817" y="2136914"/>
            <a:chExt cx="8783192" cy="215444"/>
          </a:xfrm>
        </p:grpSpPr>
        <p:sp>
          <p:nvSpPr>
            <p:cNvPr id="5309" name="Google Shape;5309;p3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10" name="Google Shape;5310;p32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Left join.</a:t>
              </a:r>
              <a:endParaRPr/>
            </a:p>
          </p:txBody>
        </p:sp>
      </p:gr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5" name="Shape 5315"/>
        <p:cNvGrpSpPr/>
        <p:nvPr/>
      </p:nvGrpSpPr>
      <p:grpSpPr>
        <a:xfrm>
          <a:off x="0" y="0"/>
          <a:ext cx="0" cy="0"/>
          <a:chOff x="0" y="0"/>
          <a:chExt cx="0" cy="0"/>
        </a:xfrm>
      </p:grpSpPr>
      <p:graphicFrame>
        <p:nvGraphicFramePr>
          <p:cNvPr id="5316" name="Google Shape;5316;p323"/>
          <p:cNvGraphicFramePr/>
          <p:nvPr/>
        </p:nvGraphicFramePr>
        <p:xfrm>
          <a:off x="699295" y="3644473"/>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317" name="Google Shape;5317;p323"/>
          <p:cNvGraphicFramePr/>
          <p:nvPr/>
        </p:nvGraphicFramePr>
        <p:xfrm>
          <a:off x="5579265" y="3644711"/>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sp>
        <p:nvSpPr>
          <p:cNvPr id="5318" name="Google Shape;5318;p323"/>
          <p:cNvSpPr/>
          <p:nvPr/>
        </p:nvSpPr>
        <p:spPr>
          <a:xfrm rot="10800000">
            <a:off x="4482269" y="4086435"/>
            <a:ext cx="1036320" cy="591312"/>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19" name="Google Shape;5319;p323"/>
          <p:cNvSpPr/>
          <p:nvPr/>
        </p:nvSpPr>
        <p:spPr>
          <a:xfrm rot="10800000">
            <a:off x="4482269" y="4994737"/>
            <a:ext cx="1036320" cy="274321"/>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320" name="Google Shape;5320;p323"/>
          <p:cNvCxnSpPr/>
          <p:nvPr/>
        </p:nvCxnSpPr>
        <p:spPr>
          <a:xfrm>
            <a:off x="701040" y="43878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321" name="Google Shape;5321;p323"/>
          <p:cNvCxnSpPr/>
          <p:nvPr/>
        </p:nvCxnSpPr>
        <p:spPr>
          <a:xfrm>
            <a:off x="701040" y="40830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322" name="Google Shape;5322;p323"/>
          <p:cNvCxnSpPr/>
          <p:nvPr/>
        </p:nvCxnSpPr>
        <p:spPr>
          <a:xfrm>
            <a:off x="701040" y="4977136"/>
            <a:ext cx="3774440" cy="0"/>
          </a:xfrm>
          <a:prstGeom prst="straightConnector1">
            <a:avLst/>
          </a:prstGeom>
          <a:noFill/>
          <a:ln cap="flat" cmpd="sng" w="19050">
            <a:solidFill>
              <a:srgbClr val="FF0000"/>
            </a:solidFill>
            <a:prstDash val="solid"/>
            <a:miter lim="800000"/>
            <a:headEnd len="sm" w="sm" type="none"/>
            <a:tailEnd len="sm" w="sm" type="none"/>
          </a:ln>
        </p:spPr>
      </p:cxnSp>
      <p:grpSp>
        <p:nvGrpSpPr>
          <p:cNvPr id="5323" name="Google Shape;5323;p323"/>
          <p:cNvGrpSpPr/>
          <p:nvPr/>
        </p:nvGrpSpPr>
        <p:grpSpPr>
          <a:xfrm>
            <a:off x="1945676" y="2067333"/>
            <a:ext cx="1287239" cy="1287239"/>
            <a:chOff x="12525064" y="1807108"/>
            <a:chExt cx="1584176" cy="1584176"/>
          </a:xfrm>
        </p:grpSpPr>
        <p:sp>
          <p:nvSpPr>
            <p:cNvPr id="5324" name="Google Shape;5324;p323"/>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25" name="Google Shape;5325;p323"/>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326" name="Google Shape;5326;p323"/>
          <p:cNvGrpSpPr/>
          <p:nvPr/>
        </p:nvGrpSpPr>
        <p:grpSpPr>
          <a:xfrm>
            <a:off x="6825646" y="2067333"/>
            <a:ext cx="1287239" cy="1287239"/>
            <a:chOff x="18141687" y="1807108"/>
            <a:chExt cx="1584176" cy="1584176"/>
          </a:xfrm>
        </p:grpSpPr>
        <p:sp>
          <p:nvSpPr>
            <p:cNvPr id="5327" name="Google Shape;5327;p323"/>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28" name="Google Shape;5328;p323"/>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329" name="Google Shape;5329;p323"/>
          <p:cNvGrpSpPr/>
          <p:nvPr/>
        </p:nvGrpSpPr>
        <p:grpSpPr>
          <a:xfrm>
            <a:off x="450000" y="450000"/>
            <a:ext cx="9018000" cy="276999"/>
            <a:chOff x="450000" y="450000"/>
            <a:chExt cx="9018000" cy="276999"/>
          </a:xfrm>
        </p:grpSpPr>
        <p:sp>
          <p:nvSpPr>
            <p:cNvPr id="5330" name="Google Shape;5330;p32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31" name="Google Shape;5331;p32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32" name="Google Shape;5332;p323"/>
          <p:cNvGrpSpPr/>
          <p:nvPr/>
        </p:nvGrpSpPr>
        <p:grpSpPr>
          <a:xfrm>
            <a:off x="559817" y="1428745"/>
            <a:ext cx="8783192" cy="215444"/>
            <a:chOff x="559817" y="2136914"/>
            <a:chExt cx="8783192" cy="215444"/>
          </a:xfrm>
        </p:grpSpPr>
        <p:sp>
          <p:nvSpPr>
            <p:cNvPr id="5333" name="Google Shape;5333;p3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34" name="Google Shape;5334;p32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Right join.</a:t>
              </a:r>
              <a:endParaRPr/>
            </a:p>
          </p:txBody>
        </p:sp>
      </p:gr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9" name="Shape 5339"/>
        <p:cNvGrpSpPr/>
        <p:nvPr/>
      </p:nvGrpSpPr>
      <p:grpSpPr>
        <a:xfrm>
          <a:off x="0" y="0"/>
          <a:ext cx="0" cy="0"/>
          <a:chOff x="0" y="0"/>
          <a:chExt cx="0" cy="0"/>
        </a:xfrm>
      </p:grpSpPr>
      <p:graphicFrame>
        <p:nvGraphicFramePr>
          <p:cNvPr id="5340" name="Google Shape;5340;p324"/>
          <p:cNvGraphicFramePr/>
          <p:nvPr/>
        </p:nvGraphicFramePr>
        <p:xfrm>
          <a:off x="699295" y="3709996"/>
          <a:ext cx="3000000" cy="3000000"/>
        </p:xfrm>
        <a:graphic>
          <a:graphicData uri="http://schemas.openxmlformats.org/drawingml/2006/table">
            <a:tbl>
              <a:tblPr bandRow="1" firstRow="1">
                <a:noFill/>
                <a:tableStyleId>{B10AEBBE-A2A1-4DB3-8D53-79E97534AB81}</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A.Name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B.Name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341" name="Google Shape;5341;p324"/>
          <p:cNvGrpSpPr/>
          <p:nvPr/>
        </p:nvGrpSpPr>
        <p:grpSpPr>
          <a:xfrm>
            <a:off x="3853896" y="2132856"/>
            <a:ext cx="2195033" cy="1287239"/>
            <a:chOff x="5917852" y="2705299"/>
            <a:chExt cx="2195033" cy="1287239"/>
          </a:xfrm>
        </p:grpSpPr>
        <p:sp>
          <p:nvSpPr>
            <p:cNvPr id="5342" name="Google Shape;5342;p324"/>
            <p:cNvSpPr/>
            <p:nvPr/>
          </p:nvSpPr>
          <p:spPr>
            <a:xfrm>
              <a:off x="5917852"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3" name="Google Shape;5343;p324"/>
            <p:cNvSpPr/>
            <p:nvPr/>
          </p:nvSpPr>
          <p:spPr>
            <a:xfrm>
              <a:off x="6825646"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344" name="Google Shape;5344;p324"/>
          <p:cNvGrpSpPr/>
          <p:nvPr/>
        </p:nvGrpSpPr>
        <p:grpSpPr>
          <a:xfrm>
            <a:off x="450000" y="450000"/>
            <a:ext cx="9018000" cy="276999"/>
            <a:chOff x="450000" y="450000"/>
            <a:chExt cx="9018000" cy="276999"/>
          </a:xfrm>
        </p:grpSpPr>
        <p:sp>
          <p:nvSpPr>
            <p:cNvPr id="5345" name="Google Shape;5345;p32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46" name="Google Shape;5346;p32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47" name="Google Shape;5347;p324"/>
          <p:cNvGrpSpPr/>
          <p:nvPr/>
        </p:nvGrpSpPr>
        <p:grpSpPr>
          <a:xfrm>
            <a:off x="559817" y="1428745"/>
            <a:ext cx="8783192" cy="215444"/>
            <a:chOff x="559817" y="2136914"/>
            <a:chExt cx="8783192" cy="215444"/>
          </a:xfrm>
        </p:grpSpPr>
        <p:sp>
          <p:nvSpPr>
            <p:cNvPr id="5348" name="Google Shape;5348;p3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49" name="Google Shape;5349;p32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Right join.</a:t>
              </a:r>
              <a:endParaRPr/>
            </a:p>
          </p:txBody>
        </p:sp>
      </p:gr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4" name="Shape 5354"/>
        <p:cNvGrpSpPr/>
        <p:nvPr/>
      </p:nvGrpSpPr>
      <p:grpSpPr>
        <a:xfrm>
          <a:off x="0" y="0"/>
          <a:ext cx="0" cy="0"/>
          <a:chOff x="0" y="0"/>
          <a:chExt cx="0" cy="0"/>
        </a:xfrm>
      </p:grpSpPr>
      <p:graphicFrame>
        <p:nvGraphicFramePr>
          <p:cNvPr id="5355" name="Google Shape;5355;p325"/>
          <p:cNvGraphicFramePr/>
          <p:nvPr/>
        </p:nvGraphicFramePr>
        <p:xfrm>
          <a:off x="699295" y="3644473"/>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356" name="Google Shape;5356;p325"/>
          <p:cNvGraphicFramePr/>
          <p:nvPr/>
        </p:nvGraphicFramePr>
        <p:xfrm>
          <a:off x="5579265" y="3644711"/>
          <a:ext cx="3000000" cy="3000000"/>
        </p:xfrm>
        <a:graphic>
          <a:graphicData uri="http://schemas.openxmlformats.org/drawingml/2006/table">
            <a:tbl>
              <a:tblPr bandRow="1" firstRow="1">
                <a:noFill/>
                <a:tableStyleId>{B10AEBBE-A2A1-4DB3-8D53-79E97534AB81}</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sp>
        <p:nvSpPr>
          <p:cNvPr id="5357" name="Google Shape;5357;p325"/>
          <p:cNvSpPr/>
          <p:nvPr/>
        </p:nvSpPr>
        <p:spPr>
          <a:xfrm>
            <a:off x="4541520" y="5000027"/>
            <a:ext cx="960120" cy="277368"/>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58" name="Google Shape;5358;p325"/>
          <p:cNvSpPr/>
          <p:nvPr/>
        </p:nvSpPr>
        <p:spPr>
          <a:xfrm>
            <a:off x="4541520" y="4111015"/>
            <a:ext cx="960120" cy="576445"/>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59" name="Google Shape;5359;p325"/>
          <p:cNvGrpSpPr/>
          <p:nvPr/>
        </p:nvGrpSpPr>
        <p:grpSpPr>
          <a:xfrm>
            <a:off x="1945676" y="2067333"/>
            <a:ext cx="1287239" cy="1287239"/>
            <a:chOff x="12525064" y="1807108"/>
            <a:chExt cx="1584176" cy="1584176"/>
          </a:xfrm>
        </p:grpSpPr>
        <p:sp>
          <p:nvSpPr>
            <p:cNvPr id="5360" name="Google Shape;5360;p325"/>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1" name="Google Shape;5361;p325"/>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362" name="Google Shape;5362;p325"/>
          <p:cNvGrpSpPr/>
          <p:nvPr/>
        </p:nvGrpSpPr>
        <p:grpSpPr>
          <a:xfrm>
            <a:off x="6825646" y="2067333"/>
            <a:ext cx="1287239" cy="1287239"/>
            <a:chOff x="18141687" y="1807108"/>
            <a:chExt cx="1584176" cy="1584176"/>
          </a:xfrm>
        </p:grpSpPr>
        <p:sp>
          <p:nvSpPr>
            <p:cNvPr id="5363" name="Google Shape;5363;p325"/>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4" name="Google Shape;5364;p325"/>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365" name="Google Shape;5365;p325"/>
          <p:cNvGrpSpPr/>
          <p:nvPr/>
        </p:nvGrpSpPr>
        <p:grpSpPr>
          <a:xfrm>
            <a:off x="450000" y="450000"/>
            <a:ext cx="9018000" cy="276999"/>
            <a:chOff x="450000" y="450000"/>
            <a:chExt cx="9018000" cy="276999"/>
          </a:xfrm>
        </p:grpSpPr>
        <p:sp>
          <p:nvSpPr>
            <p:cNvPr id="5366" name="Google Shape;5366;p32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67" name="Google Shape;5367;p32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68" name="Google Shape;5368;p325"/>
          <p:cNvGrpSpPr/>
          <p:nvPr/>
        </p:nvGrpSpPr>
        <p:grpSpPr>
          <a:xfrm>
            <a:off x="559817" y="1428745"/>
            <a:ext cx="8783192" cy="215444"/>
            <a:chOff x="559817" y="2136914"/>
            <a:chExt cx="8783192" cy="215444"/>
          </a:xfrm>
        </p:grpSpPr>
        <p:sp>
          <p:nvSpPr>
            <p:cNvPr id="5369" name="Google Shape;5369;p3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70" name="Google Shape;5370;p32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Full outer join.</a:t>
              </a:r>
              <a:endParaRPr/>
            </a:p>
          </p:txBody>
        </p:sp>
      </p:gr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graphicFrame>
        <p:nvGraphicFramePr>
          <p:cNvPr id="5376" name="Google Shape;5376;p326"/>
          <p:cNvGraphicFramePr/>
          <p:nvPr/>
        </p:nvGraphicFramePr>
        <p:xfrm>
          <a:off x="699295" y="3488033"/>
          <a:ext cx="3000000" cy="3000000"/>
        </p:xfrm>
        <a:graphic>
          <a:graphicData uri="http://schemas.openxmlformats.org/drawingml/2006/table">
            <a:tbl>
              <a:tblPr bandRow="1" firstRow="1">
                <a:noFill/>
                <a:tableStyleId>{B10AEBBE-A2A1-4DB3-8D53-79E97534AB81}</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A.Name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Gender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B.Name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Position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Wage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Intern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Team Lead</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NA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Manager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5377" name="Google Shape;5377;p326"/>
          <p:cNvGrpSpPr/>
          <p:nvPr/>
        </p:nvGrpSpPr>
        <p:grpSpPr>
          <a:xfrm>
            <a:off x="3853896" y="2060848"/>
            <a:ext cx="2195033" cy="1287239"/>
            <a:chOff x="5917852" y="2705299"/>
            <a:chExt cx="2195033" cy="1287239"/>
          </a:xfrm>
        </p:grpSpPr>
        <p:sp>
          <p:nvSpPr>
            <p:cNvPr id="5378" name="Google Shape;5378;p326"/>
            <p:cNvSpPr/>
            <p:nvPr/>
          </p:nvSpPr>
          <p:spPr>
            <a:xfrm>
              <a:off x="5917852"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9" name="Google Shape;5379;p326"/>
            <p:cNvSpPr/>
            <p:nvPr/>
          </p:nvSpPr>
          <p:spPr>
            <a:xfrm>
              <a:off x="6825646"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380" name="Google Shape;5380;p326"/>
          <p:cNvGrpSpPr/>
          <p:nvPr/>
        </p:nvGrpSpPr>
        <p:grpSpPr>
          <a:xfrm>
            <a:off x="450000" y="450000"/>
            <a:ext cx="9018000" cy="276999"/>
            <a:chOff x="450000" y="450000"/>
            <a:chExt cx="9018000" cy="276999"/>
          </a:xfrm>
        </p:grpSpPr>
        <p:sp>
          <p:nvSpPr>
            <p:cNvPr id="5381" name="Google Shape;5381;p32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82" name="Google Shape;5382;p32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83" name="Google Shape;5383;p326"/>
          <p:cNvGrpSpPr/>
          <p:nvPr/>
        </p:nvGrpSpPr>
        <p:grpSpPr>
          <a:xfrm>
            <a:off x="559817" y="1428745"/>
            <a:ext cx="8783192" cy="215444"/>
            <a:chOff x="559817" y="2136914"/>
            <a:chExt cx="8783192" cy="215444"/>
          </a:xfrm>
        </p:grpSpPr>
        <p:sp>
          <p:nvSpPr>
            <p:cNvPr id="5384" name="Google Shape;5384;p3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85" name="Google Shape;5385;p32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DataFrames: Full outer join.</a:t>
              </a:r>
              <a:endParaRPr/>
            </a:p>
          </p:txBody>
        </p:sp>
      </p:gr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0" name="Shape 5390"/>
        <p:cNvGrpSpPr/>
        <p:nvPr/>
      </p:nvGrpSpPr>
      <p:grpSpPr>
        <a:xfrm>
          <a:off x="0" y="0"/>
          <a:ext cx="0" cy="0"/>
          <a:chOff x="0" y="0"/>
          <a:chExt cx="0" cy="0"/>
        </a:xfrm>
      </p:grpSpPr>
      <p:sp>
        <p:nvSpPr>
          <p:cNvPr id="5391" name="Google Shape;5391;p327"/>
          <p:cNvSpPr/>
          <p:nvPr/>
        </p:nvSpPr>
        <p:spPr>
          <a:xfrm>
            <a:off x="558396" y="1844824"/>
            <a:ext cx="8782050" cy="13098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92" name="Google Shape;5392;p327"/>
          <p:cNvPicPr preferRelativeResize="0"/>
          <p:nvPr/>
        </p:nvPicPr>
        <p:blipFill rotWithShape="1">
          <a:blip r:embed="rId3">
            <a:alphaModFix/>
          </a:blip>
          <a:srcRect b="0" l="0" r="14280" t="0"/>
          <a:stretch/>
        </p:blipFill>
        <p:spPr>
          <a:xfrm>
            <a:off x="711201" y="1969879"/>
            <a:ext cx="8488684" cy="1056794"/>
          </a:xfrm>
          <a:prstGeom prst="rect">
            <a:avLst/>
          </a:prstGeom>
          <a:noFill/>
          <a:ln cap="flat" cmpd="sng" w="9525">
            <a:solidFill>
              <a:srgbClr val="F2F2F2"/>
            </a:solidFill>
            <a:prstDash val="solid"/>
            <a:round/>
            <a:headEnd len="sm" w="sm" type="none"/>
            <a:tailEnd len="sm" w="sm" type="none"/>
          </a:ln>
        </p:spPr>
      </p:pic>
      <p:grpSp>
        <p:nvGrpSpPr>
          <p:cNvPr id="5393" name="Google Shape;5393;p327"/>
          <p:cNvGrpSpPr/>
          <p:nvPr/>
        </p:nvGrpSpPr>
        <p:grpSpPr>
          <a:xfrm>
            <a:off x="450000" y="450000"/>
            <a:ext cx="9018000" cy="276999"/>
            <a:chOff x="450000" y="450000"/>
            <a:chExt cx="9018000" cy="276999"/>
          </a:xfrm>
        </p:grpSpPr>
        <p:sp>
          <p:nvSpPr>
            <p:cNvPr id="5394" name="Google Shape;5394;p32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395" name="Google Shape;5395;p32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396" name="Google Shape;5396;p327"/>
          <p:cNvGrpSpPr/>
          <p:nvPr/>
        </p:nvGrpSpPr>
        <p:grpSpPr>
          <a:xfrm>
            <a:off x="559817" y="1428745"/>
            <a:ext cx="8783192" cy="215444"/>
            <a:chOff x="559817" y="2136914"/>
            <a:chExt cx="8783192" cy="215444"/>
          </a:xfrm>
        </p:grpSpPr>
        <p:sp>
          <p:nvSpPr>
            <p:cNvPr id="5397" name="Google Shape;5397;p3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98" name="Google Shape;5398;p32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and binding DataFrames:</a:t>
              </a:r>
              <a:endParaRPr/>
            </a:p>
          </p:txBody>
        </p:sp>
      </p:grpSp>
      <p:grpSp>
        <p:nvGrpSpPr>
          <p:cNvPr id="5399" name="Google Shape;5399;p327"/>
          <p:cNvGrpSpPr/>
          <p:nvPr/>
        </p:nvGrpSpPr>
        <p:grpSpPr>
          <a:xfrm>
            <a:off x="557644" y="3215346"/>
            <a:ext cx="8782050" cy="2594904"/>
            <a:chOff x="557644" y="3215346"/>
            <a:chExt cx="8782050" cy="2594904"/>
          </a:xfrm>
        </p:grpSpPr>
        <p:grpSp>
          <p:nvGrpSpPr>
            <p:cNvPr id="5400" name="Google Shape;5400;p327"/>
            <p:cNvGrpSpPr/>
            <p:nvPr/>
          </p:nvGrpSpPr>
          <p:grpSpPr>
            <a:xfrm>
              <a:off x="557644" y="3215346"/>
              <a:ext cx="8782050" cy="2594904"/>
              <a:chOff x="568325" y="5114924"/>
              <a:chExt cx="8782050" cy="2681380"/>
            </a:xfrm>
          </p:grpSpPr>
          <p:sp>
            <p:nvSpPr>
              <p:cNvPr id="5401" name="Google Shape;5401;p327"/>
              <p:cNvSpPr/>
              <p:nvPr/>
            </p:nvSpPr>
            <p:spPr>
              <a:xfrm>
                <a:off x="568325" y="5114924"/>
                <a:ext cx="8782050" cy="26813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02" name="Google Shape;5402;p327"/>
              <p:cNvGrpSpPr/>
              <p:nvPr/>
            </p:nvGrpSpPr>
            <p:grpSpPr>
              <a:xfrm>
                <a:off x="675835" y="5210921"/>
                <a:ext cx="1477946" cy="302132"/>
                <a:chOff x="732985" y="5582396"/>
                <a:chExt cx="1477946" cy="302132"/>
              </a:xfrm>
            </p:grpSpPr>
            <p:pic>
              <p:nvPicPr>
                <p:cNvPr descr="Byte - Free electronics icons" id="5403" name="Google Shape;5403;p32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04" name="Google Shape;5404;p32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 2</a:t>
                  </a:r>
                  <a:endParaRPr b="1" sz="1300">
                    <a:solidFill>
                      <a:srgbClr val="262626"/>
                    </a:solidFill>
                    <a:latin typeface="Arial"/>
                    <a:ea typeface="Arial"/>
                    <a:cs typeface="Arial"/>
                    <a:sym typeface="Arial"/>
                  </a:endParaRPr>
                </a:p>
              </p:txBody>
            </p:sp>
          </p:grpSp>
          <p:sp>
            <p:nvSpPr>
              <p:cNvPr id="5405" name="Google Shape;5405;p327"/>
              <p:cNvSpPr txBox="1"/>
              <p:nvPr/>
            </p:nvSpPr>
            <p:spPr>
              <a:xfrm>
                <a:off x="1035256" y="5556976"/>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Inner join.</a:t>
                </a:r>
                <a:endParaRPr/>
              </a:p>
            </p:txBody>
          </p:sp>
        </p:grpSp>
        <p:grpSp>
          <p:nvGrpSpPr>
            <p:cNvPr id="5406" name="Google Shape;5406;p327"/>
            <p:cNvGrpSpPr/>
            <p:nvPr/>
          </p:nvGrpSpPr>
          <p:grpSpPr>
            <a:xfrm>
              <a:off x="665154" y="3938835"/>
              <a:ext cx="8640559" cy="534950"/>
              <a:chOff x="665154" y="3305875"/>
              <a:chExt cx="8640559" cy="534950"/>
            </a:xfrm>
          </p:grpSpPr>
          <p:grpSp>
            <p:nvGrpSpPr>
              <p:cNvPr id="5407" name="Google Shape;5407;p327"/>
              <p:cNvGrpSpPr/>
              <p:nvPr/>
            </p:nvGrpSpPr>
            <p:grpSpPr>
              <a:xfrm>
                <a:off x="665154" y="3305875"/>
                <a:ext cx="1477946" cy="292388"/>
                <a:chOff x="732985" y="5582396"/>
                <a:chExt cx="1477946" cy="302132"/>
              </a:xfrm>
            </p:grpSpPr>
            <p:pic>
              <p:nvPicPr>
                <p:cNvPr descr="Byte - Free electronics icons" id="5408" name="Google Shape;5408;p32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09" name="Google Shape;5409;p32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grpSp>
          <p:sp>
            <p:nvSpPr>
              <p:cNvPr id="5410" name="Google Shape;5410;p327"/>
              <p:cNvSpPr txBox="1"/>
              <p:nvPr/>
            </p:nvSpPr>
            <p:spPr>
              <a:xfrm>
                <a:off x="1024575" y="364077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Left join.</a:t>
                </a:r>
                <a:endParaRPr/>
              </a:p>
            </p:txBody>
          </p:sp>
        </p:grpSp>
        <p:grpSp>
          <p:nvGrpSpPr>
            <p:cNvPr id="5411" name="Google Shape;5411;p327"/>
            <p:cNvGrpSpPr/>
            <p:nvPr/>
          </p:nvGrpSpPr>
          <p:grpSpPr>
            <a:xfrm>
              <a:off x="665154" y="4559490"/>
              <a:ext cx="8640559" cy="534950"/>
              <a:chOff x="665154" y="3327085"/>
              <a:chExt cx="8640559" cy="534950"/>
            </a:xfrm>
          </p:grpSpPr>
          <p:grpSp>
            <p:nvGrpSpPr>
              <p:cNvPr id="5412" name="Google Shape;5412;p327"/>
              <p:cNvGrpSpPr/>
              <p:nvPr/>
            </p:nvGrpSpPr>
            <p:grpSpPr>
              <a:xfrm>
                <a:off x="665154" y="3327085"/>
                <a:ext cx="1477946" cy="292388"/>
                <a:chOff x="732985" y="5582396"/>
                <a:chExt cx="1477946" cy="302132"/>
              </a:xfrm>
            </p:grpSpPr>
            <p:pic>
              <p:nvPicPr>
                <p:cNvPr descr="Byte - Free electronics icons" id="5413" name="Google Shape;5413;p32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14" name="Google Shape;5414;p32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grpSp>
          <p:sp>
            <p:nvSpPr>
              <p:cNvPr id="5415" name="Google Shape;5415;p327"/>
              <p:cNvSpPr txBox="1"/>
              <p:nvPr/>
            </p:nvSpPr>
            <p:spPr>
              <a:xfrm>
                <a:off x="1024575" y="36619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Right join.</a:t>
                </a:r>
                <a:endParaRPr/>
              </a:p>
            </p:txBody>
          </p:sp>
        </p:grpSp>
        <p:grpSp>
          <p:nvGrpSpPr>
            <p:cNvPr id="5416" name="Google Shape;5416;p327"/>
            <p:cNvGrpSpPr/>
            <p:nvPr/>
          </p:nvGrpSpPr>
          <p:grpSpPr>
            <a:xfrm>
              <a:off x="665154" y="5155997"/>
              <a:ext cx="8640559" cy="534950"/>
              <a:chOff x="665154" y="3327085"/>
              <a:chExt cx="8640559" cy="534950"/>
            </a:xfrm>
          </p:grpSpPr>
          <p:grpSp>
            <p:nvGrpSpPr>
              <p:cNvPr id="5417" name="Google Shape;5417;p327"/>
              <p:cNvGrpSpPr/>
              <p:nvPr/>
            </p:nvGrpSpPr>
            <p:grpSpPr>
              <a:xfrm>
                <a:off x="665154" y="3327085"/>
                <a:ext cx="1477946" cy="292388"/>
                <a:chOff x="732985" y="5582396"/>
                <a:chExt cx="1477946" cy="302132"/>
              </a:xfrm>
            </p:grpSpPr>
            <p:pic>
              <p:nvPicPr>
                <p:cNvPr descr="Byte - Free electronics icons" id="5418" name="Google Shape;5418;p32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19" name="Google Shape;5419;p32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grpSp>
          <p:sp>
            <p:nvSpPr>
              <p:cNvPr id="5420" name="Google Shape;5420;p327"/>
              <p:cNvSpPr txBox="1"/>
              <p:nvPr/>
            </p:nvSpPr>
            <p:spPr>
              <a:xfrm>
                <a:off x="1024575" y="36619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Full outer join.</a:t>
                </a:r>
                <a:endParaRPr/>
              </a:p>
            </p:txBody>
          </p:sp>
        </p:grpSp>
      </p:gr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5" name="Shape 5425"/>
        <p:cNvGrpSpPr/>
        <p:nvPr/>
      </p:nvGrpSpPr>
      <p:grpSpPr>
        <a:xfrm>
          <a:off x="0" y="0"/>
          <a:ext cx="0" cy="0"/>
          <a:chOff x="0" y="0"/>
          <a:chExt cx="0" cy="0"/>
        </a:xfrm>
      </p:grpSpPr>
      <p:sp>
        <p:nvSpPr>
          <p:cNvPr id="5426" name="Google Shape;5426;p328"/>
          <p:cNvSpPr/>
          <p:nvPr/>
        </p:nvSpPr>
        <p:spPr>
          <a:xfrm>
            <a:off x="558396" y="1844824"/>
            <a:ext cx="8782050" cy="8097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27" name="Google Shape;5427;p328"/>
          <p:cNvPicPr preferRelativeResize="0"/>
          <p:nvPr/>
        </p:nvPicPr>
        <p:blipFill rotWithShape="1">
          <a:blip r:embed="rId3">
            <a:alphaModFix/>
          </a:blip>
          <a:srcRect b="0" l="0" r="14280" t="0"/>
          <a:stretch/>
        </p:blipFill>
        <p:spPr>
          <a:xfrm>
            <a:off x="711200" y="1963568"/>
            <a:ext cx="8488683" cy="583823"/>
          </a:xfrm>
          <a:prstGeom prst="rect">
            <a:avLst/>
          </a:prstGeom>
          <a:noFill/>
          <a:ln cap="flat" cmpd="sng" w="9525">
            <a:solidFill>
              <a:srgbClr val="F2F2F2"/>
            </a:solidFill>
            <a:prstDash val="solid"/>
            <a:round/>
            <a:headEnd len="sm" w="sm" type="none"/>
            <a:tailEnd len="sm" w="sm" type="none"/>
          </a:ln>
        </p:spPr>
      </p:pic>
      <p:grpSp>
        <p:nvGrpSpPr>
          <p:cNvPr id="5428" name="Google Shape;5428;p328"/>
          <p:cNvGrpSpPr/>
          <p:nvPr/>
        </p:nvGrpSpPr>
        <p:grpSpPr>
          <a:xfrm>
            <a:off x="450000" y="450000"/>
            <a:ext cx="9018000" cy="276999"/>
            <a:chOff x="450000" y="450000"/>
            <a:chExt cx="9018000" cy="276999"/>
          </a:xfrm>
        </p:grpSpPr>
        <p:sp>
          <p:nvSpPr>
            <p:cNvPr id="5429" name="Google Shape;5429;p32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430" name="Google Shape;5430;p32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431" name="Google Shape;5431;p328"/>
          <p:cNvGrpSpPr/>
          <p:nvPr/>
        </p:nvGrpSpPr>
        <p:grpSpPr>
          <a:xfrm>
            <a:off x="559817" y="1428745"/>
            <a:ext cx="8783192" cy="215444"/>
            <a:chOff x="559817" y="2136914"/>
            <a:chExt cx="8783192" cy="215444"/>
          </a:xfrm>
        </p:grpSpPr>
        <p:sp>
          <p:nvSpPr>
            <p:cNvPr id="5432" name="Google Shape;5432;p3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33" name="Google Shape;5433;p32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Merging and binding DataFrames:</a:t>
              </a:r>
              <a:endParaRPr/>
            </a:p>
          </p:txBody>
        </p:sp>
      </p:grpSp>
      <p:grpSp>
        <p:nvGrpSpPr>
          <p:cNvPr id="5434" name="Google Shape;5434;p328"/>
          <p:cNvGrpSpPr/>
          <p:nvPr/>
        </p:nvGrpSpPr>
        <p:grpSpPr>
          <a:xfrm>
            <a:off x="557644" y="2737898"/>
            <a:ext cx="8782050" cy="1360161"/>
            <a:chOff x="557644" y="2621289"/>
            <a:chExt cx="8782050" cy="1360161"/>
          </a:xfrm>
        </p:grpSpPr>
        <p:grpSp>
          <p:nvGrpSpPr>
            <p:cNvPr id="5435" name="Google Shape;5435;p328"/>
            <p:cNvGrpSpPr/>
            <p:nvPr/>
          </p:nvGrpSpPr>
          <p:grpSpPr>
            <a:xfrm>
              <a:off x="557644" y="2621289"/>
              <a:ext cx="8782050" cy="1360161"/>
              <a:chOff x="568325" y="5114924"/>
              <a:chExt cx="8782050" cy="1405487"/>
            </a:xfrm>
          </p:grpSpPr>
          <p:sp>
            <p:nvSpPr>
              <p:cNvPr id="5436" name="Google Shape;5436;p328"/>
              <p:cNvSpPr/>
              <p:nvPr/>
            </p:nvSpPr>
            <p:spPr>
              <a:xfrm>
                <a:off x="568325" y="5114924"/>
                <a:ext cx="8782050" cy="1405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37" name="Google Shape;5437;p328"/>
              <p:cNvGrpSpPr/>
              <p:nvPr/>
            </p:nvGrpSpPr>
            <p:grpSpPr>
              <a:xfrm>
                <a:off x="675835" y="5210921"/>
                <a:ext cx="1477946" cy="302132"/>
                <a:chOff x="732985" y="5582396"/>
                <a:chExt cx="1477946" cy="302132"/>
              </a:xfrm>
            </p:grpSpPr>
            <p:pic>
              <p:nvPicPr>
                <p:cNvPr descr="Byte - Free electronics icons" id="5438" name="Google Shape;5438;p32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39" name="Google Shape;5439;p328"/>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grpSp>
          <p:sp>
            <p:nvSpPr>
              <p:cNvPr id="5440" name="Google Shape;5440;p32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Bind vertically by matching the column names.</a:t>
                </a:r>
                <a:endParaRPr/>
              </a:p>
            </p:txBody>
          </p:sp>
        </p:grpSp>
        <p:grpSp>
          <p:nvGrpSpPr>
            <p:cNvPr id="5441" name="Google Shape;5441;p328"/>
            <p:cNvGrpSpPr/>
            <p:nvPr/>
          </p:nvGrpSpPr>
          <p:grpSpPr>
            <a:xfrm>
              <a:off x="665154" y="3330859"/>
              <a:ext cx="8640559" cy="534949"/>
              <a:chOff x="665154" y="2842461"/>
              <a:chExt cx="8640559" cy="534949"/>
            </a:xfrm>
          </p:grpSpPr>
          <p:grpSp>
            <p:nvGrpSpPr>
              <p:cNvPr id="5442" name="Google Shape;5442;p328"/>
              <p:cNvGrpSpPr/>
              <p:nvPr/>
            </p:nvGrpSpPr>
            <p:grpSpPr>
              <a:xfrm>
                <a:off x="665154" y="2842461"/>
                <a:ext cx="1477946" cy="292388"/>
                <a:chOff x="732985" y="5582396"/>
                <a:chExt cx="1477946" cy="302132"/>
              </a:xfrm>
            </p:grpSpPr>
            <p:pic>
              <p:nvPicPr>
                <p:cNvPr descr="Byte - Free electronics icons" id="5443" name="Google Shape;5443;p32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444" name="Google Shape;5444;p328"/>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5445" name="Google Shape;5445;p328"/>
              <p:cNvSpPr txBox="1"/>
              <p:nvPr/>
            </p:nvSpPr>
            <p:spPr>
              <a:xfrm>
                <a:off x="1024575" y="317735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Bind horizontally by matching the indices.</a:t>
                </a:r>
                <a:endParaRPr/>
              </a:p>
            </p:txBody>
          </p:sp>
        </p:grpSp>
      </p:gr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0" name="Shape 5450"/>
        <p:cNvGrpSpPr/>
        <p:nvPr/>
      </p:nvGrpSpPr>
      <p:grpSpPr>
        <a:xfrm>
          <a:off x="0" y="0"/>
          <a:ext cx="0" cy="0"/>
          <a:chOff x="0" y="0"/>
          <a:chExt cx="0" cy="0"/>
        </a:xfrm>
      </p:grpSpPr>
      <p:sp>
        <p:nvSpPr>
          <p:cNvPr id="5451" name="Google Shape;5451;p329"/>
          <p:cNvSpPr/>
          <p:nvPr/>
        </p:nvSpPr>
        <p:spPr>
          <a:xfrm>
            <a:off x="559817" y="2749026"/>
            <a:ext cx="8782050" cy="36323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52" name="Google Shape;5452;p329"/>
          <p:cNvGrpSpPr/>
          <p:nvPr/>
        </p:nvGrpSpPr>
        <p:grpSpPr>
          <a:xfrm>
            <a:off x="450000" y="450000"/>
            <a:ext cx="9018000" cy="276999"/>
            <a:chOff x="450000" y="450000"/>
            <a:chExt cx="9018000" cy="276999"/>
          </a:xfrm>
        </p:grpSpPr>
        <p:sp>
          <p:nvSpPr>
            <p:cNvPr id="5453" name="Google Shape;5453;p32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454" name="Google Shape;5454;p32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455" name="Google Shape;5455;p329"/>
          <p:cNvGrpSpPr/>
          <p:nvPr/>
        </p:nvGrpSpPr>
        <p:grpSpPr>
          <a:xfrm>
            <a:off x="559817" y="1428745"/>
            <a:ext cx="8783192" cy="215444"/>
            <a:chOff x="559817" y="2136914"/>
            <a:chExt cx="8783192" cy="215444"/>
          </a:xfrm>
        </p:grpSpPr>
        <p:sp>
          <p:nvSpPr>
            <p:cNvPr id="5456" name="Google Shape;5456;p3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57" name="Google Shape;5457;p32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연결</a:t>
              </a:r>
              <a:endParaRPr sz="1400">
                <a:solidFill>
                  <a:srgbClr val="262626"/>
                </a:solidFill>
                <a:latin typeface="Arial"/>
                <a:ea typeface="Arial"/>
                <a:cs typeface="Arial"/>
                <a:sym typeface="Arial"/>
              </a:endParaRPr>
            </a:p>
          </p:txBody>
        </p:sp>
      </p:grpSp>
      <p:sp>
        <p:nvSpPr>
          <p:cNvPr id="5458" name="Google Shape;5458;p329"/>
          <p:cNvSpPr/>
          <p:nvPr/>
        </p:nvSpPr>
        <p:spPr>
          <a:xfrm>
            <a:off x="711200" y="1700808"/>
            <a:ext cx="8632825" cy="104821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데이터가 여러 군데 나누어져 있을 때 하나로 합치거나 데이터를 연결해야 하는 경우가 있다. pandas에서는 데이터프레임을 합치거나 연결할 때 사용하는 함수가 concat(), merge(), join이 있다.</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pandas.concat(데이터프레임의 리스트)</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축 방향을 지정하지 않으면 기본 옵션 axis=0이 적용되어 위 아래 행 방향으로 연결된다.</a:t>
            </a:r>
            <a:endParaRPr/>
          </a:p>
        </p:txBody>
      </p:sp>
      <p:pic>
        <p:nvPicPr>
          <p:cNvPr id="5459" name="Google Shape;5459;p329"/>
          <p:cNvPicPr preferRelativeResize="0"/>
          <p:nvPr/>
        </p:nvPicPr>
        <p:blipFill rotWithShape="1">
          <a:blip r:embed="rId3">
            <a:alphaModFix/>
          </a:blip>
          <a:srcRect b="0" l="0" r="14280" t="0"/>
          <a:stretch/>
        </p:blipFill>
        <p:spPr>
          <a:xfrm>
            <a:off x="711201" y="2805645"/>
            <a:ext cx="8488684" cy="3527430"/>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4" name="Shape 5464"/>
        <p:cNvGrpSpPr/>
        <p:nvPr/>
      </p:nvGrpSpPr>
      <p:grpSpPr>
        <a:xfrm>
          <a:off x="0" y="0"/>
          <a:ext cx="0" cy="0"/>
          <a:chOff x="0" y="0"/>
          <a:chExt cx="0" cy="0"/>
        </a:xfrm>
      </p:grpSpPr>
      <p:sp>
        <p:nvSpPr>
          <p:cNvPr id="5465" name="Google Shape;5465;p330"/>
          <p:cNvSpPr/>
          <p:nvPr/>
        </p:nvSpPr>
        <p:spPr>
          <a:xfrm>
            <a:off x="559817" y="1812922"/>
            <a:ext cx="8782050" cy="34882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66" name="Google Shape;5466;p330"/>
          <p:cNvGrpSpPr/>
          <p:nvPr/>
        </p:nvGrpSpPr>
        <p:grpSpPr>
          <a:xfrm>
            <a:off x="450000" y="450000"/>
            <a:ext cx="9018000" cy="276999"/>
            <a:chOff x="450000" y="450000"/>
            <a:chExt cx="9018000" cy="276999"/>
          </a:xfrm>
        </p:grpSpPr>
        <p:sp>
          <p:nvSpPr>
            <p:cNvPr id="5467" name="Google Shape;5467;p33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468" name="Google Shape;5468;p33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469" name="Google Shape;5469;p330"/>
          <p:cNvGrpSpPr/>
          <p:nvPr/>
        </p:nvGrpSpPr>
        <p:grpSpPr>
          <a:xfrm>
            <a:off x="559817" y="1428745"/>
            <a:ext cx="8783192" cy="215444"/>
            <a:chOff x="559817" y="2136914"/>
            <a:chExt cx="8783192" cy="215444"/>
          </a:xfrm>
        </p:grpSpPr>
        <p:sp>
          <p:nvSpPr>
            <p:cNvPr id="5470" name="Google Shape;5470;p3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71" name="Google Shape;5471;p33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연결</a:t>
              </a:r>
              <a:endParaRPr sz="1400">
                <a:solidFill>
                  <a:srgbClr val="262626"/>
                </a:solidFill>
                <a:latin typeface="Arial"/>
                <a:ea typeface="Arial"/>
                <a:cs typeface="Arial"/>
                <a:sym typeface="Arial"/>
              </a:endParaRPr>
            </a:p>
          </p:txBody>
        </p:sp>
      </p:grpSp>
      <p:pic>
        <p:nvPicPr>
          <p:cNvPr id="5472" name="Google Shape;5472;p330"/>
          <p:cNvPicPr preferRelativeResize="0"/>
          <p:nvPr/>
        </p:nvPicPr>
        <p:blipFill rotWithShape="1">
          <a:blip r:embed="rId3">
            <a:alphaModFix/>
          </a:blip>
          <a:srcRect b="0" l="0" r="14290" t="0"/>
          <a:stretch/>
        </p:blipFill>
        <p:spPr>
          <a:xfrm>
            <a:off x="712183" y="1916832"/>
            <a:ext cx="8487702" cy="3281666"/>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7" name="Shape 5477"/>
        <p:cNvGrpSpPr/>
        <p:nvPr/>
      </p:nvGrpSpPr>
      <p:grpSpPr>
        <a:xfrm>
          <a:off x="0" y="0"/>
          <a:ext cx="0" cy="0"/>
          <a:chOff x="0" y="0"/>
          <a:chExt cx="0" cy="0"/>
        </a:xfrm>
      </p:grpSpPr>
      <p:sp>
        <p:nvSpPr>
          <p:cNvPr id="5478" name="Google Shape;5478;p331"/>
          <p:cNvSpPr/>
          <p:nvPr/>
        </p:nvSpPr>
        <p:spPr>
          <a:xfrm>
            <a:off x="559817" y="2100954"/>
            <a:ext cx="8782050" cy="35602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79" name="Google Shape;5479;p331"/>
          <p:cNvGrpSpPr/>
          <p:nvPr/>
        </p:nvGrpSpPr>
        <p:grpSpPr>
          <a:xfrm>
            <a:off x="450000" y="450000"/>
            <a:ext cx="9018000" cy="276999"/>
            <a:chOff x="450000" y="450000"/>
            <a:chExt cx="9018000" cy="276999"/>
          </a:xfrm>
        </p:grpSpPr>
        <p:sp>
          <p:nvSpPr>
            <p:cNvPr id="5480" name="Google Shape;5480;p33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481" name="Google Shape;5481;p33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482" name="Google Shape;5482;p331"/>
          <p:cNvGrpSpPr/>
          <p:nvPr/>
        </p:nvGrpSpPr>
        <p:grpSpPr>
          <a:xfrm>
            <a:off x="559817" y="1428745"/>
            <a:ext cx="8783192" cy="215444"/>
            <a:chOff x="559817" y="2136914"/>
            <a:chExt cx="8783192" cy="215444"/>
          </a:xfrm>
        </p:grpSpPr>
        <p:sp>
          <p:nvSpPr>
            <p:cNvPr id="5483" name="Google Shape;5483;p3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84" name="Google Shape;5484;p33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연결</a:t>
              </a:r>
              <a:endParaRPr sz="1400">
                <a:solidFill>
                  <a:srgbClr val="262626"/>
                </a:solidFill>
                <a:latin typeface="Arial"/>
                <a:ea typeface="Arial"/>
                <a:cs typeface="Arial"/>
                <a:sym typeface="Arial"/>
              </a:endParaRPr>
            </a:p>
          </p:txBody>
        </p:sp>
      </p:grpSp>
      <p:sp>
        <p:nvSpPr>
          <p:cNvPr id="5485" name="Google Shape;5485;p331"/>
          <p:cNvSpPr/>
          <p:nvPr/>
        </p:nvSpPr>
        <p:spPr>
          <a:xfrm>
            <a:off x="711200" y="1694323"/>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df1에서 유래한 0, 1, 2, 3행에는 'd'열이 없기 때문에 NaN으로 입력된다.</a:t>
            </a:r>
            <a:endParaRPr/>
          </a:p>
        </p:txBody>
      </p:sp>
      <p:pic>
        <p:nvPicPr>
          <p:cNvPr id="5486" name="Google Shape;5486;p331"/>
          <p:cNvPicPr preferRelativeResize="0"/>
          <p:nvPr/>
        </p:nvPicPr>
        <p:blipFill rotWithShape="1">
          <a:blip r:embed="rId3">
            <a:alphaModFix/>
          </a:blip>
          <a:srcRect b="0" l="0" r="14280" t="0"/>
          <a:stretch/>
        </p:blipFill>
        <p:spPr>
          <a:xfrm>
            <a:off x="711201" y="2186055"/>
            <a:ext cx="8488684" cy="3390091"/>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71"/>
          <p:cNvSpPr/>
          <p:nvPr/>
        </p:nvSpPr>
        <p:spPr>
          <a:xfrm>
            <a:off x="558396" y="1844824"/>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17" name="Google Shape;1017;p71"/>
          <p:cNvGrpSpPr/>
          <p:nvPr/>
        </p:nvGrpSpPr>
        <p:grpSpPr>
          <a:xfrm>
            <a:off x="559817" y="1428745"/>
            <a:ext cx="8783192" cy="215444"/>
            <a:chOff x="559817" y="2136914"/>
            <a:chExt cx="8783192" cy="215444"/>
          </a:xfrm>
        </p:grpSpPr>
        <p:sp>
          <p:nvSpPr>
            <p:cNvPr id="1018" name="Google Shape;1018;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9" name="Google Shape;1019;p7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집합 (set)으로 배열 만들기</a:t>
              </a:r>
              <a:endParaRPr/>
            </a:p>
          </p:txBody>
        </p:sp>
      </p:grpSp>
      <p:pic>
        <p:nvPicPr>
          <p:cNvPr id="1020" name="Google Shape;1020;p71"/>
          <p:cNvPicPr preferRelativeResize="0"/>
          <p:nvPr/>
        </p:nvPicPr>
        <p:blipFill rotWithShape="1">
          <a:blip r:embed="rId3">
            <a:alphaModFix/>
          </a:blip>
          <a:srcRect b="0" l="0" r="14290" t="0"/>
          <a:stretch/>
        </p:blipFill>
        <p:spPr>
          <a:xfrm>
            <a:off x="712183" y="1946604"/>
            <a:ext cx="8487702" cy="2017516"/>
          </a:xfrm>
          <a:prstGeom prst="rect">
            <a:avLst/>
          </a:prstGeom>
          <a:noFill/>
          <a:ln cap="flat" cmpd="sng" w="9525">
            <a:solidFill>
              <a:srgbClr val="F2F2F2"/>
            </a:solidFill>
            <a:prstDash val="solid"/>
            <a:round/>
            <a:headEnd len="sm" w="sm" type="none"/>
            <a:tailEnd len="sm" w="sm" type="none"/>
          </a:ln>
        </p:spPr>
      </p:pic>
      <p:sp>
        <p:nvSpPr>
          <p:cNvPr id="1021" name="Google Shape;1021;p71"/>
          <p:cNvSpPr/>
          <p:nvPr/>
        </p:nvSpPr>
        <p:spPr>
          <a:xfrm>
            <a:off x="711201" y="4149080"/>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주로 리스트를 이용해서 배열을 만든다.</a:t>
            </a:r>
            <a:endParaRPr/>
          </a:p>
        </p:txBody>
      </p:sp>
      <p:grpSp>
        <p:nvGrpSpPr>
          <p:cNvPr id="1022" name="Google Shape;1022;p71"/>
          <p:cNvGrpSpPr/>
          <p:nvPr/>
        </p:nvGrpSpPr>
        <p:grpSpPr>
          <a:xfrm>
            <a:off x="450000" y="450000"/>
            <a:ext cx="9018000" cy="276999"/>
            <a:chOff x="450000" y="450000"/>
            <a:chExt cx="9018000" cy="276999"/>
          </a:xfrm>
        </p:grpSpPr>
        <p:sp>
          <p:nvSpPr>
            <p:cNvPr id="1023" name="Google Shape;1023;p7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24" name="Google Shape;1024;p7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1" name="Shape 5491"/>
        <p:cNvGrpSpPr/>
        <p:nvPr/>
      </p:nvGrpSpPr>
      <p:grpSpPr>
        <a:xfrm>
          <a:off x="0" y="0"/>
          <a:ext cx="0" cy="0"/>
          <a:chOff x="0" y="0"/>
          <a:chExt cx="0" cy="0"/>
        </a:xfrm>
      </p:grpSpPr>
      <p:sp>
        <p:nvSpPr>
          <p:cNvPr id="5492" name="Google Shape;5492;p332"/>
          <p:cNvSpPr/>
          <p:nvPr/>
        </p:nvSpPr>
        <p:spPr>
          <a:xfrm>
            <a:off x="559817" y="2100954"/>
            <a:ext cx="8782050" cy="36323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93" name="Google Shape;5493;p332"/>
          <p:cNvGrpSpPr/>
          <p:nvPr/>
        </p:nvGrpSpPr>
        <p:grpSpPr>
          <a:xfrm>
            <a:off x="450000" y="450000"/>
            <a:ext cx="9018000" cy="276999"/>
            <a:chOff x="450000" y="450000"/>
            <a:chExt cx="9018000" cy="276999"/>
          </a:xfrm>
        </p:grpSpPr>
        <p:sp>
          <p:nvSpPr>
            <p:cNvPr id="5494" name="Google Shape;5494;p33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495" name="Google Shape;5495;p33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496" name="Google Shape;5496;p332"/>
          <p:cNvGrpSpPr/>
          <p:nvPr/>
        </p:nvGrpSpPr>
        <p:grpSpPr>
          <a:xfrm>
            <a:off x="559817" y="1428745"/>
            <a:ext cx="8783192" cy="215444"/>
            <a:chOff x="559817" y="2136914"/>
            <a:chExt cx="8783192" cy="215444"/>
          </a:xfrm>
        </p:grpSpPr>
        <p:sp>
          <p:nvSpPr>
            <p:cNvPr id="5497" name="Google Shape;5497;p3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98" name="Google Shape;5498;p33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연결</a:t>
              </a:r>
              <a:endParaRPr sz="1400">
                <a:solidFill>
                  <a:srgbClr val="262626"/>
                </a:solidFill>
                <a:latin typeface="Arial"/>
                <a:ea typeface="Arial"/>
                <a:cs typeface="Arial"/>
                <a:sym typeface="Arial"/>
              </a:endParaRPr>
            </a:p>
          </p:txBody>
        </p:sp>
      </p:grpSp>
      <p:sp>
        <p:nvSpPr>
          <p:cNvPr id="5499" name="Google Shape;5499;p332"/>
          <p:cNvSpPr/>
          <p:nvPr/>
        </p:nvSpPr>
        <p:spPr>
          <a:xfrm>
            <a:off x="711200" y="1694323"/>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help(pd.concat). ignore_index</a:t>
            </a:r>
            <a:endParaRPr/>
          </a:p>
        </p:txBody>
      </p:sp>
      <p:pic>
        <p:nvPicPr>
          <p:cNvPr id="5500" name="Google Shape;5500;p332"/>
          <p:cNvPicPr preferRelativeResize="0"/>
          <p:nvPr/>
        </p:nvPicPr>
        <p:blipFill rotWithShape="1">
          <a:blip r:embed="rId3">
            <a:alphaModFix/>
          </a:blip>
          <a:srcRect b="0" l="0" r="14280" t="0"/>
          <a:stretch/>
        </p:blipFill>
        <p:spPr>
          <a:xfrm>
            <a:off x="711201" y="2209075"/>
            <a:ext cx="8488684" cy="3426233"/>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5" name="Shape 5505"/>
        <p:cNvGrpSpPr/>
        <p:nvPr/>
      </p:nvGrpSpPr>
      <p:grpSpPr>
        <a:xfrm>
          <a:off x="0" y="0"/>
          <a:ext cx="0" cy="0"/>
          <a:chOff x="0" y="0"/>
          <a:chExt cx="0" cy="0"/>
        </a:xfrm>
      </p:grpSpPr>
      <p:sp>
        <p:nvSpPr>
          <p:cNvPr id="5506" name="Google Shape;5506;p333"/>
          <p:cNvSpPr/>
          <p:nvPr/>
        </p:nvSpPr>
        <p:spPr>
          <a:xfrm>
            <a:off x="559817" y="2100954"/>
            <a:ext cx="8782050" cy="29842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07" name="Google Shape;5507;p333"/>
          <p:cNvGrpSpPr/>
          <p:nvPr/>
        </p:nvGrpSpPr>
        <p:grpSpPr>
          <a:xfrm>
            <a:off x="450000" y="450000"/>
            <a:ext cx="9018000" cy="276999"/>
            <a:chOff x="450000" y="450000"/>
            <a:chExt cx="9018000" cy="276999"/>
          </a:xfrm>
        </p:grpSpPr>
        <p:sp>
          <p:nvSpPr>
            <p:cNvPr id="5508" name="Google Shape;5508;p33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09" name="Google Shape;5509;p33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10" name="Google Shape;5510;p333"/>
          <p:cNvGrpSpPr/>
          <p:nvPr/>
        </p:nvGrpSpPr>
        <p:grpSpPr>
          <a:xfrm>
            <a:off x="559817" y="1428745"/>
            <a:ext cx="8783192" cy="215444"/>
            <a:chOff x="559817" y="2136914"/>
            <a:chExt cx="8783192" cy="215444"/>
          </a:xfrm>
        </p:grpSpPr>
        <p:sp>
          <p:nvSpPr>
            <p:cNvPr id="5511" name="Google Shape;5511;p3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12" name="Google Shape;5512;p33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연결</a:t>
              </a:r>
              <a:endParaRPr sz="1400">
                <a:solidFill>
                  <a:srgbClr val="262626"/>
                </a:solidFill>
                <a:latin typeface="Arial"/>
                <a:ea typeface="Arial"/>
                <a:cs typeface="Arial"/>
                <a:sym typeface="Arial"/>
              </a:endParaRPr>
            </a:p>
          </p:txBody>
        </p:sp>
      </p:grpSp>
      <p:sp>
        <p:nvSpPr>
          <p:cNvPr id="5513" name="Google Shape;5513;p333"/>
          <p:cNvSpPr/>
          <p:nvPr/>
        </p:nvSpPr>
        <p:spPr>
          <a:xfrm>
            <a:off x="711200" y="1694323"/>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axis=1 옵션을 사용하면 데이터프레임을 좌우 열 방향으로 연결된다.</a:t>
            </a:r>
            <a:endParaRPr/>
          </a:p>
        </p:txBody>
      </p:sp>
      <p:pic>
        <p:nvPicPr>
          <p:cNvPr id="5514" name="Google Shape;5514;p333"/>
          <p:cNvPicPr preferRelativeResize="0"/>
          <p:nvPr/>
        </p:nvPicPr>
        <p:blipFill rotWithShape="1">
          <a:blip r:embed="rId3">
            <a:alphaModFix/>
          </a:blip>
          <a:srcRect b="0" l="0" r="14280" t="0"/>
          <a:stretch/>
        </p:blipFill>
        <p:spPr>
          <a:xfrm>
            <a:off x="711201" y="2204864"/>
            <a:ext cx="8488684" cy="2761226"/>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9" name="Shape 5519"/>
        <p:cNvGrpSpPr/>
        <p:nvPr/>
      </p:nvGrpSpPr>
      <p:grpSpPr>
        <a:xfrm>
          <a:off x="0" y="0"/>
          <a:ext cx="0" cy="0"/>
          <a:chOff x="0" y="0"/>
          <a:chExt cx="0" cy="0"/>
        </a:xfrm>
      </p:grpSpPr>
      <p:sp>
        <p:nvSpPr>
          <p:cNvPr id="5520" name="Google Shape;5520;p334"/>
          <p:cNvSpPr/>
          <p:nvPr/>
        </p:nvSpPr>
        <p:spPr>
          <a:xfrm>
            <a:off x="559817" y="2533002"/>
            <a:ext cx="8782050" cy="33442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21" name="Google Shape;5521;p334"/>
          <p:cNvGrpSpPr/>
          <p:nvPr/>
        </p:nvGrpSpPr>
        <p:grpSpPr>
          <a:xfrm>
            <a:off x="450000" y="450000"/>
            <a:ext cx="9018000" cy="276999"/>
            <a:chOff x="450000" y="450000"/>
            <a:chExt cx="9018000" cy="276999"/>
          </a:xfrm>
        </p:grpSpPr>
        <p:sp>
          <p:nvSpPr>
            <p:cNvPr id="5522" name="Google Shape;5522;p33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23" name="Google Shape;5523;p33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24" name="Google Shape;5524;p334"/>
          <p:cNvGrpSpPr/>
          <p:nvPr/>
        </p:nvGrpSpPr>
        <p:grpSpPr>
          <a:xfrm>
            <a:off x="559817" y="1428745"/>
            <a:ext cx="8783192" cy="215444"/>
            <a:chOff x="559817" y="2136914"/>
            <a:chExt cx="8783192" cy="215444"/>
          </a:xfrm>
        </p:grpSpPr>
        <p:sp>
          <p:nvSpPr>
            <p:cNvPr id="5525" name="Google Shape;5525;p3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26" name="Google Shape;5526;p33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527" name="Google Shape;5527;p334"/>
          <p:cNvSpPr/>
          <p:nvPr/>
        </p:nvSpPr>
        <p:spPr>
          <a:xfrm>
            <a:off x="711200" y="1694323"/>
            <a:ext cx="8632825" cy="74557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앞에서 본 concat() 함수가 여러 데이터프레임을 이어 붙이듯 연결한 것이라면, merge() 함수는 SQL의 join 명령과 비슷한 방식으로 어떤 기준에 의해 두 데이터프레임을 병합하는 개념이다. 이 때 기준이 되는 열이나 인덱스를 키(key)라고 한다. 키는 반드시 양쪽 데이터프레임에 모두 존재해야 한다.</a:t>
            </a:r>
            <a:endParaRPr/>
          </a:p>
        </p:txBody>
      </p:sp>
      <p:pic>
        <p:nvPicPr>
          <p:cNvPr id="5528" name="Google Shape;5528;p334"/>
          <p:cNvPicPr preferRelativeResize="0"/>
          <p:nvPr/>
        </p:nvPicPr>
        <p:blipFill rotWithShape="1">
          <a:blip r:embed="rId3">
            <a:alphaModFix/>
          </a:blip>
          <a:srcRect b="0" l="0" r="14280" t="0"/>
          <a:stretch/>
        </p:blipFill>
        <p:spPr>
          <a:xfrm>
            <a:off x="711201" y="2656367"/>
            <a:ext cx="8488683" cy="3086501"/>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3" name="Shape 5533"/>
        <p:cNvGrpSpPr/>
        <p:nvPr/>
      </p:nvGrpSpPr>
      <p:grpSpPr>
        <a:xfrm>
          <a:off x="0" y="0"/>
          <a:ext cx="0" cy="0"/>
          <a:chOff x="0" y="0"/>
          <a:chExt cx="0" cy="0"/>
        </a:xfrm>
      </p:grpSpPr>
      <p:sp>
        <p:nvSpPr>
          <p:cNvPr id="5534" name="Google Shape;5534;p335"/>
          <p:cNvSpPr/>
          <p:nvPr/>
        </p:nvSpPr>
        <p:spPr>
          <a:xfrm>
            <a:off x="559817" y="1844824"/>
            <a:ext cx="8782050" cy="28083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35" name="Google Shape;5535;p335"/>
          <p:cNvGrpSpPr/>
          <p:nvPr/>
        </p:nvGrpSpPr>
        <p:grpSpPr>
          <a:xfrm>
            <a:off x="450000" y="450000"/>
            <a:ext cx="9018000" cy="276999"/>
            <a:chOff x="450000" y="450000"/>
            <a:chExt cx="9018000" cy="276999"/>
          </a:xfrm>
        </p:grpSpPr>
        <p:sp>
          <p:nvSpPr>
            <p:cNvPr id="5536" name="Google Shape;5536;p33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37" name="Google Shape;5537;p33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38" name="Google Shape;5538;p335"/>
          <p:cNvGrpSpPr/>
          <p:nvPr/>
        </p:nvGrpSpPr>
        <p:grpSpPr>
          <a:xfrm>
            <a:off x="559817" y="1428745"/>
            <a:ext cx="8783192" cy="215444"/>
            <a:chOff x="559817" y="2136914"/>
            <a:chExt cx="8783192" cy="215444"/>
          </a:xfrm>
        </p:grpSpPr>
        <p:sp>
          <p:nvSpPr>
            <p:cNvPr id="5539" name="Google Shape;5539;p3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40" name="Google Shape;5540;p33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pic>
        <p:nvPicPr>
          <p:cNvPr id="5541" name="Google Shape;5541;p335"/>
          <p:cNvPicPr preferRelativeResize="0"/>
          <p:nvPr/>
        </p:nvPicPr>
        <p:blipFill rotWithShape="1">
          <a:blip r:embed="rId3">
            <a:alphaModFix/>
          </a:blip>
          <a:srcRect b="0" l="0" r="14290" t="0"/>
          <a:stretch/>
        </p:blipFill>
        <p:spPr>
          <a:xfrm>
            <a:off x="712183" y="1982355"/>
            <a:ext cx="8487702" cy="2544375"/>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6" name="Shape 5546"/>
        <p:cNvGrpSpPr/>
        <p:nvPr/>
      </p:nvGrpSpPr>
      <p:grpSpPr>
        <a:xfrm>
          <a:off x="0" y="0"/>
          <a:ext cx="0" cy="0"/>
          <a:chOff x="0" y="0"/>
          <a:chExt cx="0" cy="0"/>
        </a:xfrm>
      </p:grpSpPr>
      <p:sp>
        <p:nvSpPr>
          <p:cNvPr id="5547" name="Google Shape;5547;p336"/>
          <p:cNvSpPr/>
          <p:nvPr/>
        </p:nvSpPr>
        <p:spPr>
          <a:xfrm>
            <a:off x="559817" y="1844824"/>
            <a:ext cx="8782050" cy="28083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48" name="Google Shape;5548;p336"/>
          <p:cNvGrpSpPr/>
          <p:nvPr/>
        </p:nvGrpSpPr>
        <p:grpSpPr>
          <a:xfrm>
            <a:off x="450000" y="450000"/>
            <a:ext cx="9018000" cy="276999"/>
            <a:chOff x="450000" y="450000"/>
            <a:chExt cx="9018000" cy="276999"/>
          </a:xfrm>
        </p:grpSpPr>
        <p:sp>
          <p:nvSpPr>
            <p:cNvPr id="5549" name="Google Shape;5549;p33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50" name="Google Shape;5550;p33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51" name="Google Shape;5551;p336"/>
          <p:cNvGrpSpPr/>
          <p:nvPr/>
        </p:nvGrpSpPr>
        <p:grpSpPr>
          <a:xfrm>
            <a:off x="559817" y="1428745"/>
            <a:ext cx="8783192" cy="215444"/>
            <a:chOff x="559817" y="2136914"/>
            <a:chExt cx="8783192" cy="215444"/>
          </a:xfrm>
        </p:grpSpPr>
        <p:sp>
          <p:nvSpPr>
            <p:cNvPr id="5552" name="Google Shape;5552;p3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53" name="Google Shape;5553;p33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pic>
        <p:nvPicPr>
          <p:cNvPr id="5554" name="Google Shape;5554;p336"/>
          <p:cNvPicPr preferRelativeResize="0"/>
          <p:nvPr/>
        </p:nvPicPr>
        <p:blipFill rotWithShape="1">
          <a:blip r:embed="rId3">
            <a:alphaModFix/>
          </a:blip>
          <a:srcRect b="0" l="0" r="14290" t="0"/>
          <a:stretch/>
        </p:blipFill>
        <p:spPr>
          <a:xfrm>
            <a:off x="712183" y="1962335"/>
            <a:ext cx="8487702" cy="2573289"/>
          </a:xfrm>
          <a:prstGeom prst="rect">
            <a:avLst/>
          </a:prstGeom>
          <a:noFill/>
          <a:ln cap="flat" cmpd="sng" w="9525">
            <a:solidFill>
              <a:srgbClr val="D8D8D8"/>
            </a:solidFill>
            <a:prstDash val="solid"/>
            <a:round/>
            <a:headEnd len="sm" w="sm" type="none"/>
            <a:tailEnd len="sm" w="sm" type="none"/>
          </a:ln>
        </p:spPr>
      </p:pic>
      <p:sp>
        <p:nvSpPr>
          <p:cNvPr id="5555" name="Google Shape;5555;p336"/>
          <p:cNvSpPr/>
          <p:nvPr/>
        </p:nvSpPr>
        <p:spPr>
          <a:xfrm>
            <a:off x="711200" y="4725144"/>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여기에서 키는 중복되지 않는 값을 지니고 있는 id로 해야 한다.</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0" name="Shape 5560"/>
        <p:cNvGrpSpPr/>
        <p:nvPr/>
      </p:nvGrpSpPr>
      <p:grpSpPr>
        <a:xfrm>
          <a:off x="0" y="0"/>
          <a:ext cx="0" cy="0"/>
          <a:chOff x="0" y="0"/>
          <a:chExt cx="0" cy="0"/>
        </a:xfrm>
      </p:grpSpPr>
      <p:sp>
        <p:nvSpPr>
          <p:cNvPr id="5561" name="Google Shape;5561;p337"/>
          <p:cNvSpPr/>
          <p:nvPr/>
        </p:nvSpPr>
        <p:spPr>
          <a:xfrm>
            <a:off x="559817" y="2060848"/>
            <a:ext cx="8782050" cy="28083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62" name="Google Shape;5562;p337"/>
          <p:cNvGrpSpPr/>
          <p:nvPr/>
        </p:nvGrpSpPr>
        <p:grpSpPr>
          <a:xfrm>
            <a:off x="450000" y="450000"/>
            <a:ext cx="9018000" cy="276999"/>
            <a:chOff x="450000" y="450000"/>
            <a:chExt cx="9018000" cy="276999"/>
          </a:xfrm>
        </p:grpSpPr>
        <p:sp>
          <p:nvSpPr>
            <p:cNvPr id="5563" name="Google Shape;5563;p33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64" name="Google Shape;5564;p33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65" name="Google Shape;5565;p337"/>
          <p:cNvGrpSpPr/>
          <p:nvPr/>
        </p:nvGrpSpPr>
        <p:grpSpPr>
          <a:xfrm>
            <a:off x="559817" y="1428745"/>
            <a:ext cx="8783192" cy="215444"/>
            <a:chOff x="559817" y="2136914"/>
            <a:chExt cx="8783192" cy="215444"/>
          </a:xfrm>
        </p:grpSpPr>
        <p:sp>
          <p:nvSpPr>
            <p:cNvPr id="5566" name="Google Shape;5566;p3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67" name="Google Shape;5567;p33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568" name="Google Shape;5568;p337"/>
          <p:cNvSpPr/>
          <p:nvPr/>
        </p:nvSpPr>
        <p:spPr>
          <a:xfrm>
            <a:off x="71120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help(pd.merge). 두 개의 데이터프레임을 매개변수로 넣어서 그냥 병합해 보자.</a:t>
            </a:r>
            <a:endParaRPr/>
          </a:p>
        </p:txBody>
      </p:sp>
      <p:pic>
        <p:nvPicPr>
          <p:cNvPr id="5569" name="Google Shape;5569;p337"/>
          <p:cNvPicPr preferRelativeResize="0"/>
          <p:nvPr/>
        </p:nvPicPr>
        <p:blipFill rotWithShape="1">
          <a:blip r:embed="rId3">
            <a:alphaModFix/>
          </a:blip>
          <a:srcRect b="0" l="0" r="14280" t="0"/>
          <a:stretch/>
        </p:blipFill>
        <p:spPr>
          <a:xfrm>
            <a:off x="711201" y="2207273"/>
            <a:ext cx="8488684" cy="2515462"/>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4" name="Shape 5574"/>
        <p:cNvGrpSpPr/>
        <p:nvPr/>
      </p:nvGrpSpPr>
      <p:grpSpPr>
        <a:xfrm>
          <a:off x="0" y="0"/>
          <a:ext cx="0" cy="0"/>
          <a:chOff x="0" y="0"/>
          <a:chExt cx="0" cy="0"/>
        </a:xfrm>
      </p:grpSpPr>
      <p:sp>
        <p:nvSpPr>
          <p:cNvPr id="5575" name="Google Shape;5575;p338"/>
          <p:cNvSpPr/>
          <p:nvPr/>
        </p:nvSpPr>
        <p:spPr>
          <a:xfrm>
            <a:off x="559817" y="1844824"/>
            <a:ext cx="8782050" cy="33843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76" name="Google Shape;5576;p338"/>
          <p:cNvGrpSpPr/>
          <p:nvPr/>
        </p:nvGrpSpPr>
        <p:grpSpPr>
          <a:xfrm>
            <a:off x="450000" y="450000"/>
            <a:ext cx="9018000" cy="276999"/>
            <a:chOff x="450000" y="450000"/>
            <a:chExt cx="9018000" cy="276999"/>
          </a:xfrm>
        </p:grpSpPr>
        <p:sp>
          <p:nvSpPr>
            <p:cNvPr id="5577" name="Google Shape;5577;p33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78" name="Google Shape;5578;p33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79" name="Google Shape;5579;p338"/>
          <p:cNvGrpSpPr/>
          <p:nvPr/>
        </p:nvGrpSpPr>
        <p:grpSpPr>
          <a:xfrm>
            <a:off x="559817" y="1428745"/>
            <a:ext cx="8783192" cy="215444"/>
            <a:chOff x="559817" y="2136914"/>
            <a:chExt cx="8783192" cy="215444"/>
          </a:xfrm>
        </p:grpSpPr>
        <p:sp>
          <p:nvSpPr>
            <p:cNvPr id="5580" name="Google Shape;5580;p3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81" name="Google Shape;5581;p33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pic>
        <p:nvPicPr>
          <p:cNvPr id="5582" name="Google Shape;5582;p338"/>
          <p:cNvPicPr preferRelativeResize="0"/>
          <p:nvPr/>
        </p:nvPicPr>
        <p:blipFill rotWithShape="1">
          <a:blip r:embed="rId3">
            <a:alphaModFix/>
          </a:blip>
          <a:srcRect b="0" l="0" r="14290" t="0"/>
          <a:stretch/>
        </p:blipFill>
        <p:spPr>
          <a:xfrm>
            <a:off x="712183" y="1942772"/>
            <a:ext cx="8487702" cy="3158784"/>
          </a:xfrm>
          <a:prstGeom prst="rect">
            <a:avLst/>
          </a:prstGeom>
          <a:noFill/>
          <a:ln cap="flat" cmpd="sng" w="9525">
            <a:solidFill>
              <a:srgbClr val="D8D8D8"/>
            </a:solidFill>
            <a:prstDash val="solid"/>
            <a:round/>
            <a:headEnd len="sm" w="sm" type="none"/>
            <a:tailEnd len="sm" w="sm" type="none"/>
          </a:ln>
        </p:spPr>
      </p:pic>
      <p:sp>
        <p:nvSpPr>
          <p:cNvPr id="5583" name="Google Shape;5583;p338"/>
          <p:cNvSpPr/>
          <p:nvPr/>
        </p:nvSpPr>
        <p:spPr>
          <a:xfrm>
            <a:off x="711200" y="5387795"/>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만일 공통된 칼럼명이 없을 경우에는 에러가 난다.</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sp>
        <p:nvSpPr>
          <p:cNvPr id="5589" name="Google Shape;5589;p339"/>
          <p:cNvSpPr/>
          <p:nvPr/>
        </p:nvSpPr>
        <p:spPr>
          <a:xfrm>
            <a:off x="559817" y="2420888"/>
            <a:ext cx="8782050" cy="30243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90" name="Google Shape;5590;p339"/>
          <p:cNvGrpSpPr/>
          <p:nvPr/>
        </p:nvGrpSpPr>
        <p:grpSpPr>
          <a:xfrm>
            <a:off x="450000" y="450000"/>
            <a:ext cx="9018000" cy="276999"/>
            <a:chOff x="450000" y="450000"/>
            <a:chExt cx="9018000" cy="276999"/>
          </a:xfrm>
        </p:grpSpPr>
        <p:sp>
          <p:nvSpPr>
            <p:cNvPr id="5591" name="Google Shape;5591;p33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592" name="Google Shape;5592;p33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593" name="Google Shape;5593;p339"/>
          <p:cNvGrpSpPr/>
          <p:nvPr/>
        </p:nvGrpSpPr>
        <p:grpSpPr>
          <a:xfrm>
            <a:off x="559817" y="1428745"/>
            <a:ext cx="8783192" cy="215444"/>
            <a:chOff x="559817" y="2136914"/>
            <a:chExt cx="8783192" cy="215444"/>
          </a:xfrm>
        </p:grpSpPr>
        <p:sp>
          <p:nvSpPr>
            <p:cNvPr id="5594" name="Google Shape;5594;p3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95" name="Google Shape;5595;p33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596" name="Google Shape;5596;p339"/>
          <p:cNvSpPr/>
          <p:nvPr/>
        </p:nvSpPr>
        <p:spPr>
          <a:xfrm>
            <a:off x="711200" y="1772816"/>
            <a:ext cx="8632825" cy="596812"/>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그래서 에러가 나오는 경우를 대비해서 방법을 알려드리고자 한다.</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다시 파일을 읽어 온다.</a:t>
            </a:r>
            <a:endParaRPr/>
          </a:p>
        </p:txBody>
      </p:sp>
      <p:pic>
        <p:nvPicPr>
          <p:cNvPr id="5597" name="Google Shape;5597;p339"/>
          <p:cNvPicPr preferRelativeResize="0"/>
          <p:nvPr/>
        </p:nvPicPr>
        <p:blipFill rotWithShape="1">
          <a:blip r:embed="rId3">
            <a:alphaModFix/>
          </a:blip>
          <a:srcRect b="0" l="0" r="3282" t="0"/>
          <a:stretch/>
        </p:blipFill>
        <p:spPr>
          <a:xfrm>
            <a:off x="715353" y="2533684"/>
            <a:ext cx="8484531" cy="2798255"/>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2" name="Shape 5602"/>
        <p:cNvGrpSpPr/>
        <p:nvPr/>
      </p:nvGrpSpPr>
      <p:grpSpPr>
        <a:xfrm>
          <a:off x="0" y="0"/>
          <a:ext cx="0" cy="0"/>
          <a:chOff x="0" y="0"/>
          <a:chExt cx="0" cy="0"/>
        </a:xfrm>
      </p:grpSpPr>
      <p:sp>
        <p:nvSpPr>
          <p:cNvPr id="5603" name="Google Shape;5603;p340"/>
          <p:cNvSpPr/>
          <p:nvPr/>
        </p:nvSpPr>
        <p:spPr>
          <a:xfrm>
            <a:off x="559817" y="2204864"/>
            <a:ext cx="8782050" cy="27363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04" name="Google Shape;5604;p340"/>
          <p:cNvGrpSpPr/>
          <p:nvPr/>
        </p:nvGrpSpPr>
        <p:grpSpPr>
          <a:xfrm>
            <a:off x="450000" y="450000"/>
            <a:ext cx="9018000" cy="276999"/>
            <a:chOff x="450000" y="450000"/>
            <a:chExt cx="9018000" cy="276999"/>
          </a:xfrm>
        </p:grpSpPr>
        <p:sp>
          <p:nvSpPr>
            <p:cNvPr id="5605" name="Google Shape;5605;p34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06" name="Google Shape;5606;p34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07" name="Google Shape;5607;p340"/>
          <p:cNvGrpSpPr/>
          <p:nvPr/>
        </p:nvGrpSpPr>
        <p:grpSpPr>
          <a:xfrm>
            <a:off x="559817" y="1428745"/>
            <a:ext cx="8783192" cy="215444"/>
            <a:chOff x="559817" y="2136914"/>
            <a:chExt cx="8783192" cy="215444"/>
          </a:xfrm>
        </p:grpSpPr>
        <p:sp>
          <p:nvSpPr>
            <p:cNvPr id="5608" name="Google Shape;5608;p3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09" name="Google Shape;5609;p34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10" name="Google Shape;5610;p340"/>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그래서 에러가 나오는 경우를 대비해서 방법을 알려드리고자 한다.</a:t>
            </a:r>
            <a:endParaRPr/>
          </a:p>
        </p:txBody>
      </p:sp>
      <p:pic>
        <p:nvPicPr>
          <p:cNvPr id="5611" name="Google Shape;5611;p340"/>
          <p:cNvPicPr preferRelativeResize="0"/>
          <p:nvPr/>
        </p:nvPicPr>
        <p:blipFill rotWithShape="1">
          <a:blip r:embed="rId3">
            <a:alphaModFix/>
          </a:blip>
          <a:srcRect b="0" l="0" r="14280" t="0"/>
          <a:stretch/>
        </p:blipFill>
        <p:spPr>
          <a:xfrm>
            <a:off x="711201" y="2326480"/>
            <a:ext cx="8488683" cy="2493777"/>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6" name="Shape 5616"/>
        <p:cNvGrpSpPr/>
        <p:nvPr/>
      </p:nvGrpSpPr>
      <p:grpSpPr>
        <a:xfrm>
          <a:off x="0" y="0"/>
          <a:ext cx="0" cy="0"/>
          <a:chOff x="0" y="0"/>
          <a:chExt cx="0" cy="0"/>
        </a:xfrm>
      </p:grpSpPr>
      <p:grpSp>
        <p:nvGrpSpPr>
          <p:cNvPr id="5617" name="Google Shape;5617;p341"/>
          <p:cNvGrpSpPr/>
          <p:nvPr/>
        </p:nvGrpSpPr>
        <p:grpSpPr>
          <a:xfrm>
            <a:off x="450000" y="450000"/>
            <a:ext cx="9018000" cy="276999"/>
            <a:chOff x="450000" y="450000"/>
            <a:chExt cx="9018000" cy="276999"/>
          </a:xfrm>
        </p:grpSpPr>
        <p:sp>
          <p:nvSpPr>
            <p:cNvPr id="5618" name="Google Shape;5618;p34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19" name="Google Shape;5619;p34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20" name="Google Shape;5620;p341"/>
          <p:cNvGrpSpPr/>
          <p:nvPr/>
        </p:nvGrpSpPr>
        <p:grpSpPr>
          <a:xfrm>
            <a:off x="559817" y="1428745"/>
            <a:ext cx="8783192" cy="215444"/>
            <a:chOff x="559817" y="2136914"/>
            <a:chExt cx="8783192" cy="215444"/>
          </a:xfrm>
        </p:grpSpPr>
        <p:sp>
          <p:nvSpPr>
            <p:cNvPr id="5621" name="Google Shape;5621;p3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22" name="Google Shape;5622;p34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23" name="Google Shape;5623;p341"/>
          <p:cNvSpPr/>
          <p:nvPr/>
        </p:nvSpPr>
        <p:spPr>
          <a:xfrm>
            <a:off x="711200" y="1772816"/>
            <a:ext cx="8632825"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on=None 옵션과 how='inner' 옵션이 기본값으로 적용된다. on=None 옵션은 두 데이터프레임에 공통으로 속하는 모든 열을 기준(키)으로 병합한다는 뜻이다.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how='inner' 옵션은 기준이 되는 열의 데이터가 양쪽 데이터프레임에 공통으로 존재하는 교집합일 경우에만 추출한다는 뜻이다.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우리는 'id'열을 기준으로 공통으로 존재하는 5개 종목에 대해 병합되어 출력되었다.</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45"/>
          <p:cNvGrpSpPr/>
          <p:nvPr/>
        </p:nvGrpSpPr>
        <p:grpSpPr>
          <a:xfrm>
            <a:off x="450000" y="450000"/>
            <a:ext cx="9018000" cy="276999"/>
            <a:chOff x="450000" y="450000"/>
            <a:chExt cx="9018000" cy="276999"/>
          </a:xfrm>
        </p:grpSpPr>
        <p:sp>
          <p:nvSpPr>
            <p:cNvPr id="304" name="Google Shape;304;p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305" name="Google Shape;305;p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306" name="Google Shape;306;p45"/>
          <p:cNvGrpSpPr/>
          <p:nvPr/>
        </p:nvGrpSpPr>
        <p:grpSpPr>
          <a:xfrm>
            <a:off x="559817" y="1428745"/>
            <a:ext cx="8783192" cy="215444"/>
            <a:chOff x="559817" y="2136914"/>
            <a:chExt cx="8783192" cy="215444"/>
          </a:xfrm>
        </p:grpSpPr>
        <p:sp>
          <p:nvSpPr>
            <p:cNvPr id="307" name="Google Shape;307;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8" name="Google Shape;308;p4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자료구조별 메모리에 저장되는 방식</a:t>
              </a:r>
              <a:endParaRPr/>
            </a:p>
          </p:txBody>
        </p:sp>
      </p:grpSp>
      <p:sp>
        <p:nvSpPr>
          <p:cNvPr id="309" name="Google Shape;309;p45"/>
          <p:cNvSpPr/>
          <p:nvPr/>
        </p:nvSpPr>
        <p:spPr>
          <a:xfrm>
            <a:off x="702940" y="1700808"/>
            <a:ext cx="8632825" cy="245373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왜 배열 자료구조가 그런 빠른 연산을 가능하게 하는지를 이해하기 위해 먼저 자료구조별 메모리에 저장되는 방식을 알아야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일반적으로 대부분의 언어에서 배열(array)은 같은 자료형을 가진 자료들을 나열하여 메모리에 연속으로 저장하여 만든 자료들의 그룹이라고 언급되어진다.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 안에 있는 각각의 값들은 배열의 요소라고 불리며, 배열의 요소를 간단히 구별하기 위해 사용하는 인덱스라는 번호를 사용하고 인덱스는 항상 0부터 시작한다. 대부분의 자료형은 배열로 구성이 가능하고 구성 형태에 따라 1차원 배열, 2차원 배열, 3차원 배열로 구성된다.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전에 자료구조는 자료를 효과적으로 저장하는 것에 가장 초점이 맞추어진 개념이라고 설명하였다. 이에 자료가 배열과 리스트에서 각각 어떻게 저장이 되는지를 알아보는 것이 배열의 장단점을 이해하고 배열을 사용하여야만 하는 이유를 명확하게 아는 방법이다.</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2"/>
          <p:cNvSpPr/>
          <p:nvPr/>
        </p:nvSpPr>
        <p:spPr>
          <a:xfrm>
            <a:off x="558924" y="3284984"/>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 name="Google Shape;1031;p72"/>
          <p:cNvSpPr/>
          <p:nvPr/>
        </p:nvSpPr>
        <p:spPr>
          <a:xfrm>
            <a:off x="558396" y="2047200"/>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32" name="Google Shape;1032;p72"/>
          <p:cNvGrpSpPr/>
          <p:nvPr/>
        </p:nvGrpSpPr>
        <p:grpSpPr>
          <a:xfrm>
            <a:off x="559817" y="1428745"/>
            <a:ext cx="8783192" cy="215444"/>
            <a:chOff x="559817" y="2136914"/>
            <a:chExt cx="8783192" cy="215444"/>
          </a:xfrm>
        </p:grpSpPr>
        <p:sp>
          <p:nvSpPr>
            <p:cNvPr id="1033" name="Google Shape;1033;p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4" name="Google Shape;1034;p7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arange로 배열을 만들기</a:t>
              </a:r>
              <a:endParaRPr/>
            </a:p>
          </p:txBody>
        </p:sp>
      </p:grpSp>
      <p:sp>
        <p:nvSpPr>
          <p:cNvPr id="1035" name="Google Shape;1035;p72"/>
          <p:cNvSpPr/>
          <p:nvPr/>
        </p:nvSpPr>
        <p:spPr>
          <a:xfrm>
            <a:off x="711201" y="1715387"/>
            <a:ext cx="8632824" cy="1556049"/>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기본 파이썬에서 range와 같은 개념이다.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배열에서는 np.arange로 사용하면 된다.</a:t>
            </a:r>
            <a:endParaRPr/>
          </a:p>
        </p:txBody>
      </p:sp>
      <p:pic>
        <p:nvPicPr>
          <p:cNvPr id="1036" name="Google Shape;1036;p72"/>
          <p:cNvPicPr preferRelativeResize="0"/>
          <p:nvPr/>
        </p:nvPicPr>
        <p:blipFill rotWithShape="1">
          <a:blip r:embed="rId3">
            <a:alphaModFix/>
          </a:blip>
          <a:srcRect b="0" l="0" r="14280" t="0"/>
          <a:stretch/>
        </p:blipFill>
        <p:spPr>
          <a:xfrm>
            <a:off x="711201" y="2155399"/>
            <a:ext cx="8488683" cy="642945"/>
          </a:xfrm>
          <a:prstGeom prst="rect">
            <a:avLst/>
          </a:prstGeom>
          <a:noFill/>
          <a:ln cap="flat" cmpd="sng" w="9525">
            <a:solidFill>
              <a:srgbClr val="F2F2F2"/>
            </a:solidFill>
            <a:prstDash val="solid"/>
            <a:round/>
            <a:headEnd len="sm" w="sm" type="none"/>
            <a:tailEnd len="sm" w="sm" type="none"/>
          </a:ln>
        </p:spPr>
      </p:pic>
      <p:pic>
        <p:nvPicPr>
          <p:cNvPr id="1037" name="Google Shape;1037;p72"/>
          <p:cNvPicPr preferRelativeResize="0"/>
          <p:nvPr/>
        </p:nvPicPr>
        <p:blipFill rotWithShape="1">
          <a:blip r:embed="rId4">
            <a:alphaModFix/>
          </a:blip>
          <a:srcRect b="0" l="0" r="14280" t="0"/>
          <a:stretch/>
        </p:blipFill>
        <p:spPr>
          <a:xfrm>
            <a:off x="711201" y="3397730"/>
            <a:ext cx="8488683" cy="2667851"/>
          </a:xfrm>
          <a:prstGeom prst="rect">
            <a:avLst/>
          </a:prstGeom>
          <a:noFill/>
          <a:ln cap="flat" cmpd="sng" w="9525">
            <a:solidFill>
              <a:srgbClr val="F2F2F2"/>
            </a:solidFill>
            <a:prstDash val="solid"/>
            <a:round/>
            <a:headEnd len="sm" w="sm" type="none"/>
            <a:tailEnd len="sm" w="sm" type="none"/>
          </a:ln>
        </p:spPr>
      </p:pic>
      <p:grpSp>
        <p:nvGrpSpPr>
          <p:cNvPr id="1038" name="Google Shape;1038;p72"/>
          <p:cNvGrpSpPr/>
          <p:nvPr/>
        </p:nvGrpSpPr>
        <p:grpSpPr>
          <a:xfrm>
            <a:off x="450000" y="450000"/>
            <a:ext cx="9018000" cy="276999"/>
            <a:chOff x="450000" y="450000"/>
            <a:chExt cx="9018000" cy="276999"/>
          </a:xfrm>
        </p:grpSpPr>
        <p:sp>
          <p:nvSpPr>
            <p:cNvPr id="1039" name="Google Shape;1039;p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40" name="Google Shape;1040;p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8" name="Shape 5628"/>
        <p:cNvGrpSpPr/>
        <p:nvPr/>
      </p:nvGrpSpPr>
      <p:grpSpPr>
        <a:xfrm>
          <a:off x="0" y="0"/>
          <a:ext cx="0" cy="0"/>
          <a:chOff x="0" y="0"/>
          <a:chExt cx="0" cy="0"/>
        </a:xfrm>
      </p:grpSpPr>
      <p:sp>
        <p:nvSpPr>
          <p:cNvPr id="5629" name="Google Shape;5629;p342"/>
          <p:cNvSpPr/>
          <p:nvPr/>
        </p:nvSpPr>
        <p:spPr>
          <a:xfrm>
            <a:off x="559817" y="2420888"/>
            <a:ext cx="8782050" cy="32403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30" name="Google Shape;5630;p342"/>
          <p:cNvGrpSpPr/>
          <p:nvPr/>
        </p:nvGrpSpPr>
        <p:grpSpPr>
          <a:xfrm>
            <a:off x="450000" y="450000"/>
            <a:ext cx="9018000" cy="276999"/>
            <a:chOff x="450000" y="450000"/>
            <a:chExt cx="9018000" cy="276999"/>
          </a:xfrm>
        </p:grpSpPr>
        <p:sp>
          <p:nvSpPr>
            <p:cNvPr id="5631" name="Google Shape;5631;p34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32" name="Google Shape;5632;p34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33" name="Google Shape;5633;p342"/>
          <p:cNvGrpSpPr/>
          <p:nvPr/>
        </p:nvGrpSpPr>
        <p:grpSpPr>
          <a:xfrm>
            <a:off x="559817" y="1428745"/>
            <a:ext cx="8783192" cy="215444"/>
            <a:chOff x="559817" y="2136914"/>
            <a:chExt cx="8783192" cy="215444"/>
          </a:xfrm>
        </p:grpSpPr>
        <p:sp>
          <p:nvSpPr>
            <p:cNvPr id="5634" name="Google Shape;5634;p3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35" name="Google Shape;5635;p34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36" name="Google Shape;5636;p342"/>
          <p:cNvSpPr/>
          <p:nvPr/>
        </p:nvSpPr>
        <p:spPr>
          <a:xfrm>
            <a:off x="711200" y="1772816"/>
            <a:ext cx="8632825" cy="54551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만일 왼쪽의 데이터프레임에도 'id_1', 'name_1' 칼럼명이 있고, 오른쪽 데이터프레임도 'id_1', 'name_1' 칼럼명이 있을 경우 어떻게 되는지 일부러 바꾸어서 확인해 보도록 하자.</a:t>
            </a:r>
            <a:endParaRPr/>
          </a:p>
        </p:txBody>
      </p:sp>
      <p:pic>
        <p:nvPicPr>
          <p:cNvPr id="5637" name="Google Shape;5637;p342"/>
          <p:cNvPicPr preferRelativeResize="0"/>
          <p:nvPr/>
        </p:nvPicPr>
        <p:blipFill rotWithShape="1">
          <a:blip r:embed="rId3">
            <a:alphaModFix/>
          </a:blip>
          <a:srcRect b="0" l="0" r="14280" t="0"/>
          <a:stretch/>
        </p:blipFill>
        <p:spPr>
          <a:xfrm>
            <a:off x="711201" y="2525994"/>
            <a:ext cx="8488684" cy="3028674"/>
          </a:xfrm>
          <a:prstGeom prst="rect">
            <a:avLst/>
          </a:prstGeom>
          <a:noFill/>
          <a:ln cap="flat" cmpd="sng" w="9525">
            <a:solidFill>
              <a:srgbClr val="D8D8D8"/>
            </a:solidFill>
            <a:prstDash val="solid"/>
            <a:round/>
            <a:headEnd len="sm" w="sm" type="none"/>
            <a:tailEnd len="sm" w="sm" type="none"/>
          </a:ln>
        </p:spPr>
      </p:pic>
      <p:sp>
        <p:nvSpPr>
          <p:cNvPr id="5638" name="Google Shape;5638;p342"/>
          <p:cNvSpPr/>
          <p:nvPr/>
        </p:nvSpPr>
        <p:spPr>
          <a:xfrm>
            <a:off x="711200" y="5805264"/>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결과는 두 개의 칼럼명이 같을 경우에는 공통된 칼럼명에 다 같이 있는 값을 기준으로 합쳐진다.</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3" name="Shape 5643"/>
        <p:cNvGrpSpPr/>
        <p:nvPr/>
      </p:nvGrpSpPr>
      <p:grpSpPr>
        <a:xfrm>
          <a:off x="0" y="0"/>
          <a:ext cx="0" cy="0"/>
          <a:chOff x="0" y="0"/>
          <a:chExt cx="0" cy="0"/>
        </a:xfrm>
      </p:grpSpPr>
      <p:sp>
        <p:nvSpPr>
          <p:cNvPr id="5644" name="Google Shape;5644;p343"/>
          <p:cNvSpPr/>
          <p:nvPr/>
        </p:nvSpPr>
        <p:spPr>
          <a:xfrm>
            <a:off x="559817" y="2204864"/>
            <a:ext cx="8782050" cy="41044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45" name="Google Shape;5645;p343"/>
          <p:cNvGrpSpPr/>
          <p:nvPr/>
        </p:nvGrpSpPr>
        <p:grpSpPr>
          <a:xfrm>
            <a:off x="450000" y="450000"/>
            <a:ext cx="9018000" cy="276999"/>
            <a:chOff x="450000" y="450000"/>
            <a:chExt cx="9018000" cy="276999"/>
          </a:xfrm>
        </p:grpSpPr>
        <p:sp>
          <p:nvSpPr>
            <p:cNvPr id="5646" name="Google Shape;5646;p34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47" name="Google Shape;5647;p34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48" name="Google Shape;5648;p343"/>
          <p:cNvGrpSpPr/>
          <p:nvPr/>
        </p:nvGrpSpPr>
        <p:grpSpPr>
          <a:xfrm>
            <a:off x="559817" y="1428745"/>
            <a:ext cx="8783192" cy="215444"/>
            <a:chOff x="559817" y="2136914"/>
            <a:chExt cx="8783192" cy="215444"/>
          </a:xfrm>
        </p:grpSpPr>
        <p:sp>
          <p:nvSpPr>
            <p:cNvPr id="5649" name="Google Shape;5649;p3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50" name="Google Shape;5650;p34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51" name="Google Shape;5651;p343"/>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how='left'을 사용하게 되면 왼쪽 데이터프레임에 있는 회사는 다 나오고, 오른쪽에 없는 회사는 NaN으로 처리된다.</a:t>
            </a:r>
            <a:endParaRPr/>
          </a:p>
        </p:txBody>
      </p:sp>
      <p:pic>
        <p:nvPicPr>
          <p:cNvPr id="5652" name="Google Shape;5652;p343"/>
          <p:cNvPicPr preferRelativeResize="0"/>
          <p:nvPr/>
        </p:nvPicPr>
        <p:blipFill rotWithShape="1">
          <a:blip r:embed="rId3">
            <a:alphaModFix/>
          </a:blip>
          <a:srcRect b="0" l="0" r="413" t="0"/>
          <a:stretch/>
        </p:blipFill>
        <p:spPr>
          <a:xfrm>
            <a:off x="711201" y="2289107"/>
            <a:ext cx="8488683" cy="3938473"/>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7" name="Shape 5657"/>
        <p:cNvGrpSpPr/>
        <p:nvPr/>
      </p:nvGrpSpPr>
      <p:grpSpPr>
        <a:xfrm>
          <a:off x="0" y="0"/>
          <a:ext cx="0" cy="0"/>
          <a:chOff x="0" y="0"/>
          <a:chExt cx="0" cy="0"/>
        </a:xfrm>
      </p:grpSpPr>
      <p:sp>
        <p:nvSpPr>
          <p:cNvPr id="5658" name="Google Shape;5658;p344"/>
          <p:cNvSpPr/>
          <p:nvPr/>
        </p:nvSpPr>
        <p:spPr>
          <a:xfrm>
            <a:off x="559817" y="2204864"/>
            <a:ext cx="8782050" cy="40324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59" name="Google Shape;5659;p344"/>
          <p:cNvGrpSpPr/>
          <p:nvPr/>
        </p:nvGrpSpPr>
        <p:grpSpPr>
          <a:xfrm>
            <a:off x="450000" y="450000"/>
            <a:ext cx="9018000" cy="276999"/>
            <a:chOff x="450000" y="450000"/>
            <a:chExt cx="9018000" cy="276999"/>
          </a:xfrm>
        </p:grpSpPr>
        <p:sp>
          <p:nvSpPr>
            <p:cNvPr id="5660" name="Google Shape;5660;p34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61" name="Google Shape;5661;p34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62" name="Google Shape;5662;p344"/>
          <p:cNvGrpSpPr/>
          <p:nvPr/>
        </p:nvGrpSpPr>
        <p:grpSpPr>
          <a:xfrm>
            <a:off x="559817" y="1428745"/>
            <a:ext cx="8783192" cy="215444"/>
            <a:chOff x="559817" y="2136914"/>
            <a:chExt cx="8783192" cy="215444"/>
          </a:xfrm>
        </p:grpSpPr>
        <p:sp>
          <p:nvSpPr>
            <p:cNvPr id="5663" name="Google Shape;5663;p3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64" name="Google Shape;5664;p34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65" name="Google Shape;5665;p344"/>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how='right'을 사용하게 되면 오른쪽 데이터프레임에 있는 회사는 다 나오고, 왼쪽에 없는 회사는 NaN으로 처리된다.</a:t>
            </a:r>
            <a:endParaRPr/>
          </a:p>
        </p:txBody>
      </p:sp>
      <p:pic>
        <p:nvPicPr>
          <p:cNvPr id="5666" name="Google Shape;5666;p344"/>
          <p:cNvPicPr preferRelativeResize="0"/>
          <p:nvPr/>
        </p:nvPicPr>
        <p:blipFill rotWithShape="1">
          <a:blip r:embed="rId3">
            <a:alphaModFix/>
          </a:blip>
          <a:srcRect b="0" l="0" r="9933" t="1027"/>
          <a:stretch/>
        </p:blipFill>
        <p:spPr>
          <a:xfrm>
            <a:off x="711201" y="2339450"/>
            <a:ext cx="8488683" cy="3772061"/>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1" name="Shape 5671"/>
        <p:cNvGrpSpPr/>
        <p:nvPr/>
      </p:nvGrpSpPr>
      <p:grpSpPr>
        <a:xfrm>
          <a:off x="0" y="0"/>
          <a:ext cx="0" cy="0"/>
          <a:chOff x="0" y="0"/>
          <a:chExt cx="0" cy="0"/>
        </a:xfrm>
      </p:grpSpPr>
      <p:sp>
        <p:nvSpPr>
          <p:cNvPr id="5672" name="Google Shape;5672;p345"/>
          <p:cNvSpPr/>
          <p:nvPr/>
        </p:nvSpPr>
        <p:spPr>
          <a:xfrm>
            <a:off x="559817" y="2204864"/>
            <a:ext cx="8782050" cy="41959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73" name="Google Shape;5673;p345"/>
          <p:cNvGrpSpPr/>
          <p:nvPr/>
        </p:nvGrpSpPr>
        <p:grpSpPr>
          <a:xfrm>
            <a:off x="450000" y="450000"/>
            <a:ext cx="9018000" cy="276999"/>
            <a:chOff x="450000" y="450000"/>
            <a:chExt cx="9018000" cy="276999"/>
          </a:xfrm>
        </p:grpSpPr>
        <p:sp>
          <p:nvSpPr>
            <p:cNvPr id="5674" name="Google Shape;5674;p3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75" name="Google Shape;5675;p3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676" name="Google Shape;5676;p345"/>
          <p:cNvGrpSpPr/>
          <p:nvPr/>
        </p:nvGrpSpPr>
        <p:grpSpPr>
          <a:xfrm>
            <a:off x="559817" y="1428745"/>
            <a:ext cx="8783192" cy="215444"/>
            <a:chOff x="559817" y="2136914"/>
            <a:chExt cx="8783192" cy="215444"/>
          </a:xfrm>
        </p:grpSpPr>
        <p:sp>
          <p:nvSpPr>
            <p:cNvPr id="5677" name="Google Shape;5677;p3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78" name="Google Shape;5678;p34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데이터프레임 병합</a:t>
              </a:r>
              <a:endParaRPr sz="1400">
                <a:solidFill>
                  <a:srgbClr val="262626"/>
                </a:solidFill>
                <a:latin typeface="Arial"/>
                <a:ea typeface="Arial"/>
                <a:cs typeface="Arial"/>
                <a:sym typeface="Arial"/>
              </a:endParaRPr>
            </a:p>
          </p:txBody>
        </p:sp>
      </p:grpSp>
      <p:sp>
        <p:nvSpPr>
          <p:cNvPr id="5679" name="Google Shape;5679;p345"/>
          <p:cNvSpPr/>
          <p:nvPr/>
        </p:nvSpPr>
        <p:spPr>
          <a:xfrm>
            <a:off x="711200" y="177281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how='outer'을 사용하게 되면 왼쪽과 오른쪽에 있는 모든 데이터가 나오도록 한다.</a:t>
            </a:r>
            <a:endParaRPr/>
          </a:p>
        </p:txBody>
      </p:sp>
      <p:pic>
        <p:nvPicPr>
          <p:cNvPr id="5680" name="Google Shape;5680;p345"/>
          <p:cNvPicPr preferRelativeResize="0"/>
          <p:nvPr/>
        </p:nvPicPr>
        <p:blipFill rotWithShape="1">
          <a:blip r:embed="rId3">
            <a:alphaModFix/>
          </a:blip>
          <a:srcRect b="0" l="0" r="0" t="0"/>
          <a:stretch/>
        </p:blipFill>
        <p:spPr>
          <a:xfrm>
            <a:off x="710239" y="2309297"/>
            <a:ext cx="7121493" cy="4012988"/>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5" name="Shape 5685"/>
        <p:cNvGrpSpPr/>
        <p:nvPr/>
      </p:nvGrpSpPr>
      <p:grpSpPr>
        <a:xfrm>
          <a:off x="0" y="0"/>
          <a:ext cx="0" cy="0"/>
          <a:chOff x="0" y="0"/>
          <a:chExt cx="0" cy="0"/>
        </a:xfrm>
      </p:grpSpPr>
      <p:sp>
        <p:nvSpPr>
          <p:cNvPr id="5686" name="Google Shape;5686;p346"/>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#0206</a:t>
            </a:r>
            <a:endParaRPr/>
          </a:p>
        </p:txBody>
      </p:sp>
      <p:grpSp>
        <p:nvGrpSpPr>
          <p:cNvPr id="5687" name="Google Shape;5687;p346"/>
          <p:cNvGrpSpPr/>
          <p:nvPr/>
        </p:nvGrpSpPr>
        <p:grpSpPr>
          <a:xfrm>
            <a:off x="558798" y="2060849"/>
            <a:ext cx="8797129" cy="3960439"/>
            <a:chOff x="558798" y="2060849"/>
            <a:chExt cx="8797129" cy="3960439"/>
          </a:xfrm>
        </p:grpSpPr>
        <p:sp>
          <p:nvSpPr>
            <p:cNvPr id="5688" name="Google Shape;5688;p346"/>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89" name="Google Shape;5689;p346"/>
            <p:cNvGrpSpPr/>
            <p:nvPr/>
          </p:nvGrpSpPr>
          <p:grpSpPr>
            <a:xfrm>
              <a:off x="558798" y="3945816"/>
              <a:ext cx="8797129" cy="576572"/>
              <a:chOff x="4778069" y="4391025"/>
              <a:chExt cx="2349160" cy="431802"/>
            </a:xfrm>
          </p:grpSpPr>
          <p:sp>
            <p:nvSpPr>
              <p:cNvPr id="5690" name="Google Shape;5690;p346"/>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691" name="Google Shape;5691;p346"/>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'ex_0206.ipynb'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5692" name="Google Shape;5692;p346"/>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693" name="Google Shape;5693;p346"/>
          <p:cNvGrpSpPr/>
          <p:nvPr/>
        </p:nvGrpSpPr>
        <p:grpSpPr>
          <a:xfrm>
            <a:off x="450000" y="450000"/>
            <a:ext cx="9018000" cy="276999"/>
            <a:chOff x="450000" y="450000"/>
            <a:chExt cx="9018000" cy="276999"/>
          </a:xfrm>
        </p:grpSpPr>
        <p:sp>
          <p:nvSpPr>
            <p:cNvPr id="5694" name="Google Shape;5694;p34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695" name="Google Shape;5695;p34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0" name="Shape 5700"/>
        <p:cNvGrpSpPr/>
        <p:nvPr/>
      </p:nvGrpSpPr>
      <p:grpSpPr>
        <a:xfrm>
          <a:off x="0" y="0"/>
          <a:ext cx="0" cy="0"/>
          <a:chOff x="0" y="0"/>
          <a:chExt cx="0" cy="0"/>
        </a:xfrm>
      </p:grpSpPr>
      <p:sp>
        <p:nvSpPr>
          <p:cNvPr id="5701" name="Google Shape;5701;p347"/>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#0207</a:t>
            </a:r>
            <a:endParaRPr/>
          </a:p>
        </p:txBody>
      </p:sp>
      <p:grpSp>
        <p:nvGrpSpPr>
          <p:cNvPr id="5702" name="Google Shape;5702;p347"/>
          <p:cNvGrpSpPr/>
          <p:nvPr/>
        </p:nvGrpSpPr>
        <p:grpSpPr>
          <a:xfrm>
            <a:off x="558798" y="2060849"/>
            <a:ext cx="8797129" cy="3960439"/>
            <a:chOff x="558798" y="2060849"/>
            <a:chExt cx="8797129" cy="3960439"/>
          </a:xfrm>
        </p:grpSpPr>
        <p:sp>
          <p:nvSpPr>
            <p:cNvPr id="5703" name="Google Shape;5703;p34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04" name="Google Shape;5704;p347"/>
            <p:cNvGrpSpPr/>
            <p:nvPr/>
          </p:nvGrpSpPr>
          <p:grpSpPr>
            <a:xfrm>
              <a:off x="558798" y="3945816"/>
              <a:ext cx="8797129" cy="576572"/>
              <a:chOff x="4778069" y="4391025"/>
              <a:chExt cx="2349160" cy="431802"/>
            </a:xfrm>
          </p:grpSpPr>
          <p:sp>
            <p:nvSpPr>
              <p:cNvPr id="5705" name="Google Shape;5705;p34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706" name="Google Shape;5706;p347"/>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'ex_0207.ipynb'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5707" name="Google Shape;5707;p34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708" name="Google Shape;5708;p347"/>
          <p:cNvGrpSpPr/>
          <p:nvPr/>
        </p:nvGrpSpPr>
        <p:grpSpPr>
          <a:xfrm>
            <a:off x="450000" y="450000"/>
            <a:ext cx="9018000" cy="276999"/>
            <a:chOff x="450000" y="450000"/>
            <a:chExt cx="9018000" cy="276999"/>
          </a:xfrm>
        </p:grpSpPr>
        <p:sp>
          <p:nvSpPr>
            <p:cNvPr id="5709" name="Google Shape;5709;p34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데이터프레임 병합과 바인딩</a:t>
              </a:r>
              <a:endParaRPr sz="1800">
                <a:solidFill>
                  <a:srgbClr val="FFFFFF"/>
                </a:solidFill>
                <a:latin typeface="Arial"/>
                <a:ea typeface="Arial"/>
                <a:cs typeface="Arial"/>
                <a:sym typeface="Arial"/>
              </a:endParaRPr>
            </a:p>
          </p:txBody>
        </p:sp>
        <p:sp>
          <p:nvSpPr>
            <p:cNvPr id="5710" name="Google Shape;5710;p34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5" name="Shape 5715"/>
        <p:cNvGrpSpPr/>
        <p:nvPr/>
      </p:nvGrpSpPr>
      <p:grpSpPr>
        <a:xfrm>
          <a:off x="0" y="0"/>
          <a:ext cx="0" cy="0"/>
          <a:chOff x="0" y="0"/>
          <a:chExt cx="0" cy="0"/>
        </a:xfrm>
      </p:grpSpPr>
      <p:sp>
        <p:nvSpPr>
          <p:cNvPr id="5716" name="Google Shape;5716;p348"/>
          <p:cNvSpPr/>
          <p:nvPr/>
        </p:nvSpPr>
        <p:spPr>
          <a:xfrm>
            <a:off x="912070" y="3133792"/>
            <a:ext cx="834182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pandas를 통해 살펴보는 최적의 데이터 탐색</a:t>
            </a:r>
            <a:endParaRPr/>
          </a:p>
        </p:txBody>
      </p:sp>
      <p:sp>
        <p:nvSpPr>
          <p:cNvPr id="5717" name="Google Shape;5717;p348"/>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5718" name="Google Shape;5718;p348"/>
          <p:cNvGrpSpPr/>
          <p:nvPr/>
        </p:nvGrpSpPr>
        <p:grpSpPr>
          <a:xfrm>
            <a:off x="1051307" y="3923538"/>
            <a:ext cx="6492393" cy="1996846"/>
            <a:chOff x="1051307" y="4065033"/>
            <a:chExt cx="6492393" cy="1996846"/>
          </a:xfrm>
        </p:grpSpPr>
        <p:sp>
          <p:nvSpPr>
            <p:cNvPr id="5719" name="Google Shape;5719;p348"/>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데이터 형태에 따른 파이썬 자료구조 파이프라인</a:t>
              </a:r>
              <a:endParaRPr sz="1799">
                <a:solidFill>
                  <a:srgbClr val="A5A5A5"/>
                </a:solidFill>
                <a:latin typeface="Arial"/>
                <a:ea typeface="Arial"/>
                <a:cs typeface="Arial"/>
                <a:sym typeface="Arial"/>
              </a:endParaRPr>
            </a:p>
          </p:txBody>
        </p:sp>
        <p:sp>
          <p:nvSpPr>
            <p:cNvPr id="5720" name="Google Shape;5720;p34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721" name="Google Shape;5721;p348"/>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pandas 시리즈와 데이터프레임</a:t>
              </a:r>
              <a:endParaRPr sz="1799">
                <a:solidFill>
                  <a:srgbClr val="A5A5A5"/>
                </a:solidFill>
                <a:latin typeface="Arial"/>
                <a:ea typeface="Arial"/>
                <a:cs typeface="Arial"/>
                <a:sym typeface="Arial"/>
              </a:endParaRPr>
            </a:p>
          </p:txBody>
        </p:sp>
        <p:sp>
          <p:nvSpPr>
            <p:cNvPr id="5722" name="Google Shape;5722;p34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5723" name="Google Shape;5723;p348"/>
            <p:cNvGrpSpPr/>
            <p:nvPr/>
          </p:nvGrpSpPr>
          <p:grpSpPr>
            <a:xfrm>
              <a:off x="1051307" y="4924425"/>
              <a:ext cx="5700472" cy="278081"/>
              <a:chOff x="571500" y="5165783"/>
              <a:chExt cx="5702300" cy="278170"/>
            </a:xfrm>
          </p:grpSpPr>
          <p:sp>
            <p:nvSpPr>
              <p:cNvPr id="5724" name="Google Shape;5724;p348"/>
              <p:cNvSpPr/>
              <p:nvPr/>
            </p:nvSpPr>
            <p:spPr>
              <a:xfrm>
                <a:off x="754380" y="5166954"/>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데이터프레임 병합과 바인딩</a:t>
                </a:r>
                <a:endParaRPr/>
              </a:p>
            </p:txBody>
          </p:sp>
          <p:sp>
            <p:nvSpPr>
              <p:cNvPr id="5725" name="Google Shape;5725;p3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726" name="Google Shape;5726;p348"/>
            <p:cNvGrpSpPr/>
            <p:nvPr/>
          </p:nvGrpSpPr>
          <p:grpSpPr>
            <a:xfrm>
              <a:off x="1051307" y="5354121"/>
              <a:ext cx="5700472" cy="278083"/>
              <a:chOff x="571500" y="5165783"/>
              <a:chExt cx="5702300" cy="278172"/>
            </a:xfrm>
          </p:grpSpPr>
          <p:sp>
            <p:nvSpPr>
              <p:cNvPr id="5727" name="Google Shape;5727;p34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2.4 데이터프레임 정렬과 멀티 인덱스</a:t>
                </a:r>
                <a:endParaRPr/>
              </a:p>
            </p:txBody>
          </p:sp>
          <p:sp>
            <p:nvSpPr>
              <p:cNvPr id="5728" name="Google Shape;5728;p34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5729" name="Google Shape;5729;p348"/>
            <p:cNvGrpSpPr/>
            <p:nvPr/>
          </p:nvGrpSpPr>
          <p:grpSpPr>
            <a:xfrm>
              <a:off x="1051307" y="5783817"/>
              <a:ext cx="6492393" cy="278062"/>
              <a:chOff x="571500" y="5165783"/>
              <a:chExt cx="6494475" cy="278151"/>
            </a:xfrm>
          </p:grpSpPr>
          <p:sp>
            <p:nvSpPr>
              <p:cNvPr id="5730" name="Google Shape;5730;p348"/>
              <p:cNvSpPr/>
              <p:nvPr/>
            </p:nvSpPr>
            <p:spPr>
              <a:xfrm>
                <a:off x="754380" y="5166974"/>
                <a:ext cx="6311595"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기술통계를 통한 데이터 표본으로 살펴보는 데이터의 특징</a:t>
                </a:r>
                <a:endParaRPr/>
              </a:p>
            </p:txBody>
          </p:sp>
          <p:sp>
            <p:nvSpPr>
              <p:cNvPr id="5731" name="Google Shape;5731;p3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6" name="Shape 5736"/>
        <p:cNvGrpSpPr/>
        <p:nvPr/>
      </p:nvGrpSpPr>
      <p:grpSpPr>
        <a:xfrm>
          <a:off x="0" y="0"/>
          <a:ext cx="0" cy="0"/>
          <a:chOff x="0" y="0"/>
          <a:chExt cx="0" cy="0"/>
        </a:xfrm>
      </p:grpSpPr>
      <p:sp>
        <p:nvSpPr>
          <p:cNvPr id="5737" name="Google Shape;5737;p349"/>
          <p:cNvSpPr/>
          <p:nvPr/>
        </p:nvSpPr>
        <p:spPr>
          <a:xfrm>
            <a:off x="558396" y="2528414"/>
            <a:ext cx="8782050" cy="10081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38" name="Google Shape;5738;p349"/>
          <p:cNvSpPr/>
          <p:nvPr/>
        </p:nvSpPr>
        <p:spPr>
          <a:xfrm>
            <a:off x="711200" y="213285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possible to sort the rows of a DataFrame using one or more columns.</a:t>
            </a:r>
            <a:endParaRPr/>
          </a:p>
        </p:txBody>
      </p:sp>
      <p:pic>
        <p:nvPicPr>
          <p:cNvPr id="5739" name="Google Shape;5739;p349"/>
          <p:cNvPicPr preferRelativeResize="0"/>
          <p:nvPr/>
        </p:nvPicPr>
        <p:blipFill rotWithShape="1">
          <a:blip r:embed="rId3">
            <a:alphaModFix/>
          </a:blip>
          <a:srcRect b="0" l="0" r="14280" t="0"/>
          <a:stretch/>
        </p:blipFill>
        <p:spPr>
          <a:xfrm>
            <a:off x="711201" y="2640462"/>
            <a:ext cx="8488684" cy="775968"/>
          </a:xfrm>
          <a:prstGeom prst="rect">
            <a:avLst/>
          </a:prstGeom>
          <a:noFill/>
          <a:ln cap="flat" cmpd="sng" w="9525">
            <a:solidFill>
              <a:srgbClr val="F2F2F2"/>
            </a:solidFill>
            <a:prstDash val="solid"/>
            <a:round/>
            <a:headEnd len="sm" w="sm" type="none"/>
            <a:tailEnd len="sm" w="sm" type="none"/>
          </a:ln>
        </p:spPr>
      </p:pic>
      <p:grpSp>
        <p:nvGrpSpPr>
          <p:cNvPr id="5740" name="Google Shape;5740;p349"/>
          <p:cNvGrpSpPr/>
          <p:nvPr/>
        </p:nvGrpSpPr>
        <p:grpSpPr>
          <a:xfrm>
            <a:off x="557644" y="3680543"/>
            <a:ext cx="8782050" cy="792090"/>
            <a:chOff x="568325" y="5114924"/>
            <a:chExt cx="8782050" cy="818486"/>
          </a:xfrm>
        </p:grpSpPr>
        <p:sp>
          <p:nvSpPr>
            <p:cNvPr id="5741" name="Google Shape;5741;p349"/>
            <p:cNvSpPr/>
            <p:nvPr/>
          </p:nvSpPr>
          <p:spPr>
            <a:xfrm>
              <a:off x="568325" y="5114924"/>
              <a:ext cx="8782050" cy="818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42" name="Google Shape;5742;p349"/>
            <p:cNvGrpSpPr/>
            <p:nvPr/>
          </p:nvGrpSpPr>
          <p:grpSpPr>
            <a:xfrm>
              <a:off x="675835" y="5210921"/>
              <a:ext cx="1477946" cy="302132"/>
              <a:chOff x="732985" y="5582396"/>
              <a:chExt cx="1477946" cy="302132"/>
            </a:xfrm>
          </p:grpSpPr>
          <p:pic>
            <p:nvPicPr>
              <p:cNvPr descr="Byte - Free electronics icons" id="5743" name="Google Shape;5743;p34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44" name="Google Shape;5744;p349"/>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grpSp>
        <p:sp>
          <p:nvSpPr>
            <p:cNvPr id="5745" name="Google Shape;5745;p34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Sort in ascending order.</a:t>
              </a:r>
              <a:endParaRPr/>
            </a:p>
          </p:txBody>
        </p:sp>
      </p:grpSp>
      <p:grpSp>
        <p:nvGrpSpPr>
          <p:cNvPr id="5746" name="Google Shape;5746;p349"/>
          <p:cNvGrpSpPr/>
          <p:nvPr/>
        </p:nvGrpSpPr>
        <p:grpSpPr>
          <a:xfrm>
            <a:off x="450000" y="450000"/>
            <a:ext cx="9018000" cy="276999"/>
            <a:chOff x="450000" y="450000"/>
            <a:chExt cx="9018000" cy="276999"/>
          </a:xfrm>
        </p:grpSpPr>
        <p:sp>
          <p:nvSpPr>
            <p:cNvPr id="5747" name="Google Shape;5747;p3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748" name="Google Shape;5748;p3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749" name="Google Shape;5749;p349"/>
          <p:cNvSpPr/>
          <p:nvPr/>
        </p:nvSpPr>
        <p:spPr>
          <a:xfrm>
            <a:off x="1351011" y="2741760"/>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750" name="Google Shape;5750;p349"/>
          <p:cNvGrpSpPr/>
          <p:nvPr/>
        </p:nvGrpSpPr>
        <p:grpSpPr>
          <a:xfrm>
            <a:off x="445388" y="1373004"/>
            <a:ext cx="8898637" cy="747080"/>
            <a:chOff x="445388" y="1373004"/>
            <a:chExt cx="8898637" cy="747080"/>
          </a:xfrm>
        </p:grpSpPr>
        <p:sp>
          <p:nvSpPr>
            <p:cNvPr id="5751" name="Google Shape;5751;p349"/>
            <p:cNvSpPr/>
            <p:nvPr/>
          </p:nvSpPr>
          <p:spPr>
            <a:xfrm>
              <a:off x="445388" y="137300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DataFrame Manipulation</a:t>
              </a:r>
              <a:endParaRPr/>
            </a:p>
          </p:txBody>
        </p:sp>
        <p:sp>
          <p:nvSpPr>
            <p:cNvPr id="5752" name="Google Shape;5752;p349"/>
            <p:cNvSpPr/>
            <p:nvPr/>
          </p:nvSpPr>
          <p:spPr>
            <a:xfrm>
              <a:off x="711200" y="1904640"/>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Sorting:</a:t>
              </a:r>
              <a:endParaRPr b="1" sz="1400">
                <a:solidFill>
                  <a:srgbClr val="262626"/>
                </a:solidFill>
                <a:latin typeface="Arial"/>
                <a:ea typeface="Arial"/>
                <a:cs typeface="Arial"/>
                <a:sym typeface="Arial"/>
              </a:endParaRPr>
            </a:p>
          </p:txBody>
        </p:sp>
        <p:sp>
          <p:nvSpPr>
            <p:cNvPr id="5753" name="Google Shape;5753;p349"/>
            <p:cNvSpPr/>
            <p:nvPr/>
          </p:nvSpPr>
          <p:spPr>
            <a:xfrm>
              <a:off x="558800" y="1909769"/>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8" name="Shape 5758"/>
        <p:cNvGrpSpPr/>
        <p:nvPr/>
      </p:nvGrpSpPr>
      <p:grpSpPr>
        <a:xfrm>
          <a:off x="0" y="0"/>
          <a:ext cx="0" cy="0"/>
          <a:chOff x="0" y="0"/>
          <a:chExt cx="0" cy="0"/>
        </a:xfrm>
      </p:grpSpPr>
      <p:sp>
        <p:nvSpPr>
          <p:cNvPr id="5759" name="Google Shape;5759;p350"/>
          <p:cNvSpPr/>
          <p:nvPr/>
        </p:nvSpPr>
        <p:spPr>
          <a:xfrm>
            <a:off x="558396" y="2042560"/>
            <a:ext cx="8782050" cy="10081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60" name="Google Shape;5760;p350"/>
          <p:cNvPicPr preferRelativeResize="0"/>
          <p:nvPr/>
        </p:nvPicPr>
        <p:blipFill rotWithShape="1">
          <a:blip r:embed="rId3">
            <a:alphaModFix/>
          </a:blip>
          <a:srcRect b="0" l="0" r="14280" t="0"/>
          <a:stretch/>
        </p:blipFill>
        <p:spPr>
          <a:xfrm>
            <a:off x="711201" y="2154608"/>
            <a:ext cx="8488684" cy="775968"/>
          </a:xfrm>
          <a:prstGeom prst="rect">
            <a:avLst/>
          </a:prstGeom>
          <a:noFill/>
          <a:ln cap="flat" cmpd="sng" w="9525">
            <a:solidFill>
              <a:srgbClr val="F2F2F2"/>
            </a:solidFill>
            <a:prstDash val="solid"/>
            <a:round/>
            <a:headEnd len="sm" w="sm" type="none"/>
            <a:tailEnd len="sm" w="sm" type="none"/>
          </a:ln>
        </p:spPr>
      </p:pic>
      <p:grpSp>
        <p:nvGrpSpPr>
          <p:cNvPr id="5761" name="Google Shape;5761;p350"/>
          <p:cNvGrpSpPr/>
          <p:nvPr/>
        </p:nvGrpSpPr>
        <p:grpSpPr>
          <a:xfrm>
            <a:off x="557644" y="3194689"/>
            <a:ext cx="8782050" cy="792090"/>
            <a:chOff x="568325" y="5114924"/>
            <a:chExt cx="8782050" cy="818486"/>
          </a:xfrm>
        </p:grpSpPr>
        <p:sp>
          <p:nvSpPr>
            <p:cNvPr id="5762" name="Google Shape;5762;p350"/>
            <p:cNvSpPr/>
            <p:nvPr/>
          </p:nvSpPr>
          <p:spPr>
            <a:xfrm>
              <a:off x="568325" y="5114924"/>
              <a:ext cx="8782050" cy="818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63" name="Google Shape;5763;p350"/>
            <p:cNvGrpSpPr/>
            <p:nvPr/>
          </p:nvGrpSpPr>
          <p:grpSpPr>
            <a:xfrm>
              <a:off x="675835" y="5210921"/>
              <a:ext cx="1477946" cy="302132"/>
              <a:chOff x="732985" y="5582396"/>
              <a:chExt cx="1477946" cy="302132"/>
            </a:xfrm>
          </p:grpSpPr>
          <p:pic>
            <p:nvPicPr>
              <p:cNvPr descr="Byte - Free electronics icons" id="5764" name="Google Shape;5764;p35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65" name="Google Shape;5765;p350"/>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5766" name="Google Shape;5766;p35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Sort in descending order.</a:t>
              </a:r>
              <a:endParaRPr/>
            </a:p>
          </p:txBody>
        </p:sp>
      </p:grpSp>
      <p:grpSp>
        <p:nvGrpSpPr>
          <p:cNvPr id="5767" name="Google Shape;5767;p350"/>
          <p:cNvGrpSpPr/>
          <p:nvPr/>
        </p:nvGrpSpPr>
        <p:grpSpPr>
          <a:xfrm>
            <a:off x="450000" y="450000"/>
            <a:ext cx="9018000" cy="276999"/>
            <a:chOff x="450000" y="450000"/>
            <a:chExt cx="9018000" cy="276999"/>
          </a:xfrm>
        </p:grpSpPr>
        <p:sp>
          <p:nvSpPr>
            <p:cNvPr id="5768" name="Google Shape;5768;p3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769" name="Google Shape;5769;p3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770" name="Google Shape;5770;p350"/>
          <p:cNvSpPr/>
          <p:nvPr/>
        </p:nvSpPr>
        <p:spPr>
          <a:xfrm>
            <a:off x="1351011" y="2435990"/>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5771" name="Google Shape;5771;p350"/>
          <p:cNvSpPr/>
          <p:nvPr/>
        </p:nvSpPr>
        <p:spPr>
          <a:xfrm>
            <a:off x="711200" y="1640992"/>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possible to sort the rows of a DataFrame using one or more columns.</a:t>
            </a:r>
            <a:endParaRPr/>
          </a:p>
        </p:txBody>
      </p:sp>
      <p:grpSp>
        <p:nvGrpSpPr>
          <p:cNvPr id="5772" name="Google Shape;5772;p350"/>
          <p:cNvGrpSpPr/>
          <p:nvPr/>
        </p:nvGrpSpPr>
        <p:grpSpPr>
          <a:xfrm>
            <a:off x="559817" y="1428745"/>
            <a:ext cx="8783192" cy="215444"/>
            <a:chOff x="559817" y="2136914"/>
            <a:chExt cx="8783192" cy="215444"/>
          </a:xfrm>
        </p:grpSpPr>
        <p:sp>
          <p:nvSpPr>
            <p:cNvPr id="5773" name="Google Shape;5773;p3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74" name="Google Shape;5774;p35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Sorting:</a:t>
              </a:r>
              <a:endParaRPr/>
            </a:p>
          </p:txBody>
        </p:sp>
      </p:gr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9" name="Shape 5779"/>
        <p:cNvGrpSpPr/>
        <p:nvPr/>
      </p:nvGrpSpPr>
      <p:grpSpPr>
        <a:xfrm>
          <a:off x="0" y="0"/>
          <a:ext cx="0" cy="0"/>
          <a:chOff x="0" y="0"/>
          <a:chExt cx="0" cy="0"/>
        </a:xfrm>
      </p:grpSpPr>
      <p:sp>
        <p:nvSpPr>
          <p:cNvPr id="5780" name="Google Shape;5780;p351"/>
          <p:cNvSpPr/>
          <p:nvPr/>
        </p:nvSpPr>
        <p:spPr>
          <a:xfrm>
            <a:off x="558396" y="2042560"/>
            <a:ext cx="8782050" cy="10081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81" name="Google Shape;5781;p351"/>
          <p:cNvPicPr preferRelativeResize="0"/>
          <p:nvPr/>
        </p:nvPicPr>
        <p:blipFill rotWithShape="1">
          <a:blip r:embed="rId3">
            <a:alphaModFix/>
          </a:blip>
          <a:srcRect b="0" l="0" r="14280" t="0"/>
          <a:stretch/>
        </p:blipFill>
        <p:spPr>
          <a:xfrm>
            <a:off x="711201" y="2154608"/>
            <a:ext cx="8488684" cy="775968"/>
          </a:xfrm>
          <a:prstGeom prst="rect">
            <a:avLst/>
          </a:prstGeom>
          <a:noFill/>
          <a:ln cap="flat" cmpd="sng" w="9525">
            <a:solidFill>
              <a:srgbClr val="F2F2F2"/>
            </a:solidFill>
            <a:prstDash val="solid"/>
            <a:round/>
            <a:headEnd len="sm" w="sm" type="none"/>
            <a:tailEnd len="sm" w="sm" type="none"/>
          </a:ln>
        </p:spPr>
      </p:pic>
      <p:grpSp>
        <p:nvGrpSpPr>
          <p:cNvPr id="5782" name="Google Shape;5782;p351"/>
          <p:cNvGrpSpPr/>
          <p:nvPr/>
        </p:nvGrpSpPr>
        <p:grpSpPr>
          <a:xfrm>
            <a:off x="557644" y="3194689"/>
            <a:ext cx="8782050" cy="792090"/>
            <a:chOff x="568325" y="5114924"/>
            <a:chExt cx="8782050" cy="818486"/>
          </a:xfrm>
        </p:grpSpPr>
        <p:sp>
          <p:nvSpPr>
            <p:cNvPr id="5783" name="Google Shape;5783;p351"/>
            <p:cNvSpPr/>
            <p:nvPr/>
          </p:nvSpPr>
          <p:spPr>
            <a:xfrm>
              <a:off x="568325" y="5114924"/>
              <a:ext cx="8782050" cy="818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84" name="Google Shape;5784;p351"/>
            <p:cNvGrpSpPr/>
            <p:nvPr/>
          </p:nvGrpSpPr>
          <p:grpSpPr>
            <a:xfrm>
              <a:off x="675835" y="5210921"/>
              <a:ext cx="1477946" cy="302132"/>
              <a:chOff x="732985" y="5582396"/>
              <a:chExt cx="1477946" cy="302132"/>
            </a:xfrm>
          </p:grpSpPr>
          <p:pic>
            <p:nvPicPr>
              <p:cNvPr descr="Byte - Free electronics icons" id="5785" name="Google Shape;5785;p35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86" name="Google Shape;5786;p351"/>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grpSp>
        <p:sp>
          <p:nvSpPr>
            <p:cNvPr id="5787" name="Google Shape;5787;p35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Sort using two columns.</a:t>
              </a:r>
              <a:endParaRPr/>
            </a:p>
          </p:txBody>
        </p:sp>
      </p:grpSp>
      <p:grpSp>
        <p:nvGrpSpPr>
          <p:cNvPr id="5788" name="Google Shape;5788;p351"/>
          <p:cNvGrpSpPr/>
          <p:nvPr/>
        </p:nvGrpSpPr>
        <p:grpSpPr>
          <a:xfrm>
            <a:off x="450000" y="450000"/>
            <a:ext cx="9018000" cy="276999"/>
            <a:chOff x="450000" y="450000"/>
            <a:chExt cx="9018000" cy="276999"/>
          </a:xfrm>
        </p:grpSpPr>
        <p:sp>
          <p:nvSpPr>
            <p:cNvPr id="5789" name="Google Shape;5789;p3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790" name="Google Shape;5790;p3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791" name="Google Shape;5791;p351"/>
          <p:cNvSpPr/>
          <p:nvPr/>
        </p:nvSpPr>
        <p:spPr>
          <a:xfrm>
            <a:off x="1351011" y="2612518"/>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5792" name="Google Shape;5792;p351"/>
          <p:cNvSpPr/>
          <p:nvPr/>
        </p:nvSpPr>
        <p:spPr>
          <a:xfrm>
            <a:off x="711200" y="1640992"/>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possible to sort the rows of a DataFrame using one or more columns.</a:t>
            </a:r>
            <a:endParaRPr/>
          </a:p>
        </p:txBody>
      </p:sp>
      <p:grpSp>
        <p:nvGrpSpPr>
          <p:cNvPr id="5793" name="Google Shape;5793;p351"/>
          <p:cNvGrpSpPr/>
          <p:nvPr/>
        </p:nvGrpSpPr>
        <p:grpSpPr>
          <a:xfrm>
            <a:off x="559817" y="1428745"/>
            <a:ext cx="8783192" cy="215444"/>
            <a:chOff x="559817" y="2136914"/>
            <a:chExt cx="8783192" cy="215444"/>
          </a:xfrm>
        </p:grpSpPr>
        <p:sp>
          <p:nvSpPr>
            <p:cNvPr id="5794" name="Google Shape;5794;p3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95" name="Google Shape;5795;p35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Sorting:</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3"/>
          <p:cNvSpPr/>
          <p:nvPr/>
        </p:nvSpPr>
        <p:spPr>
          <a:xfrm>
            <a:off x="558396" y="1772816"/>
            <a:ext cx="8782050" cy="20162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47" name="Google Shape;1047;p73"/>
          <p:cNvGrpSpPr/>
          <p:nvPr/>
        </p:nvGrpSpPr>
        <p:grpSpPr>
          <a:xfrm>
            <a:off x="559817" y="1428745"/>
            <a:ext cx="8783192" cy="215444"/>
            <a:chOff x="559817" y="2136914"/>
            <a:chExt cx="8783192" cy="215444"/>
          </a:xfrm>
        </p:grpSpPr>
        <p:sp>
          <p:nvSpPr>
            <p:cNvPr id="1048" name="Google Shape;1048;p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49" name="Google Shape;1049;p7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배열의 크기는 len() 메소드와 size 속성을 사용하면 된다.</a:t>
              </a:r>
              <a:endParaRPr sz="1400">
                <a:solidFill>
                  <a:srgbClr val="262626"/>
                </a:solidFill>
                <a:latin typeface="Arial"/>
                <a:ea typeface="Arial"/>
                <a:cs typeface="Arial"/>
                <a:sym typeface="Arial"/>
              </a:endParaRPr>
            </a:p>
          </p:txBody>
        </p:sp>
      </p:grpSp>
      <p:pic>
        <p:nvPicPr>
          <p:cNvPr id="1050" name="Google Shape;1050;p73"/>
          <p:cNvPicPr preferRelativeResize="0"/>
          <p:nvPr/>
        </p:nvPicPr>
        <p:blipFill rotWithShape="1">
          <a:blip r:embed="rId3">
            <a:alphaModFix/>
          </a:blip>
          <a:srcRect b="0" l="0" r="14290" t="0"/>
          <a:stretch/>
        </p:blipFill>
        <p:spPr>
          <a:xfrm>
            <a:off x="712183" y="1889536"/>
            <a:ext cx="8487702" cy="1781030"/>
          </a:xfrm>
          <a:prstGeom prst="rect">
            <a:avLst/>
          </a:prstGeom>
          <a:noFill/>
          <a:ln cap="flat" cmpd="sng" w="9525">
            <a:solidFill>
              <a:srgbClr val="F2F2F2"/>
            </a:solidFill>
            <a:prstDash val="solid"/>
            <a:round/>
            <a:headEnd len="sm" w="sm" type="none"/>
            <a:tailEnd len="sm" w="sm" type="none"/>
          </a:ln>
        </p:spPr>
      </p:pic>
      <p:grpSp>
        <p:nvGrpSpPr>
          <p:cNvPr id="1051" name="Google Shape;1051;p73"/>
          <p:cNvGrpSpPr/>
          <p:nvPr/>
        </p:nvGrpSpPr>
        <p:grpSpPr>
          <a:xfrm>
            <a:off x="450000" y="450000"/>
            <a:ext cx="9018000" cy="276999"/>
            <a:chOff x="450000" y="450000"/>
            <a:chExt cx="9018000" cy="276999"/>
          </a:xfrm>
        </p:grpSpPr>
        <p:sp>
          <p:nvSpPr>
            <p:cNvPr id="1052" name="Google Shape;1052;p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53" name="Google Shape;1053;p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0" name="Shape 5800"/>
        <p:cNvGrpSpPr/>
        <p:nvPr/>
      </p:nvGrpSpPr>
      <p:grpSpPr>
        <a:xfrm>
          <a:off x="0" y="0"/>
          <a:ext cx="0" cy="0"/>
          <a:chOff x="0" y="0"/>
          <a:chExt cx="0" cy="0"/>
        </a:xfrm>
      </p:grpSpPr>
      <p:sp>
        <p:nvSpPr>
          <p:cNvPr id="5801" name="Google Shape;5801;p352"/>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02" name="Google Shape;5802;p352"/>
          <p:cNvGrpSpPr/>
          <p:nvPr/>
        </p:nvGrpSpPr>
        <p:grpSpPr>
          <a:xfrm>
            <a:off x="557644" y="4022744"/>
            <a:ext cx="8782050" cy="720080"/>
            <a:chOff x="568325" y="5114924"/>
            <a:chExt cx="8782050" cy="744077"/>
          </a:xfrm>
        </p:grpSpPr>
        <p:sp>
          <p:nvSpPr>
            <p:cNvPr id="5803" name="Google Shape;5803;p352"/>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04" name="Google Shape;5804;p352"/>
            <p:cNvGrpSpPr/>
            <p:nvPr/>
          </p:nvGrpSpPr>
          <p:grpSpPr>
            <a:xfrm>
              <a:off x="675835" y="5210921"/>
              <a:ext cx="1477946" cy="302132"/>
              <a:chOff x="732985" y="5582396"/>
              <a:chExt cx="1477946" cy="302132"/>
            </a:xfrm>
          </p:grpSpPr>
          <p:pic>
            <p:nvPicPr>
              <p:cNvPr descr="Byte - Free electronics icons" id="5805" name="Google Shape;5805;p35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806" name="Google Shape;5806;p352"/>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2-1</a:t>
                </a:r>
                <a:endParaRPr b="1" sz="1300">
                  <a:solidFill>
                    <a:srgbClr val="262626"/>
                  </a:solidFill>
                  <a:latin typeface="Arial"/>
                  <a:ea typeface="Arial"/>
                  <a:cs typeface="Arial"/>
                  <a:sym typeface="Arial"/>
                </a:endParaRPr>
              </a:p>
            </p:txBody>
          </p:sp>
        </p:grpSp>
        <p:sp>
          <p:nvSpPr>
            <p:cNvPr id="5807" name="Google Shape;5807;p35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Columns names.</a:t>
              </a:r>
              <a:endParaRPr/>
            </a:p>
          </p:txBody>
        </p:sp>
      </p:grpSp>
      <p:pic>
        <p:nvPicPr>
          <p:cNvPr id="5808" name="Google Shape;5808;p352"/>
          <p:cNvPicPr preferRelativeResize="0"/>
          <p:nvPr/>
        </p:nvPicPr>
        <p:blipFill rotWithShape="1">
          <a:blip r:embed="rId4">
            <a:alphaModFix/>
          </a:blip>
          <a:srcRect b="0" l="0" r="14280" t="0"/>
          <a:stretch/>
        </p:blipFill>
        <p:spPr>
          <a:xfrm>
            <a:off x="711201" y="1862505"/>
            <a:ext cx="8488684" cy="1943614"/>
          </a:xfrm>
          <a:prstGeom prst="rect">
            <a:avLst/>
          </a:prstGeom>
          <a:noFill/>
          <a:ln cap="flat" cmpd="sng" w="9525">
            <a:solidFill>
              <a:srgbClr val="F2F2F2"/>
            </a:solidFill>
            <a:prstDash val="solid"/>
            <a:round/>
            <a:headEnd len="sm" w="sm" type="none"/>
            <a:tailEnd len="sm" w="sm" type="none"/>
          </a:ln>
        </p:spPr>
      </p:pic>
      <p:grpSp>
        <p:nvGrpSpPr>
          <p:cNvPr id="5809" name="Google Shape;5809;p352"/>
          <p:cNvGrpSpPr/>
          <p:nvPr/>
        </p:nvGrpSpPr>
        <p:grpSpPr>
          <a:xfrm>
            <a:off x="450000" y="450000"/>
            <a:ext cx="9018000" cy="276999"/>
            <a:chOff x="450000" y="450000"/>
            <a:chExt cx="9018000" cy="276999"/>
          </a:xfrm>
        </p:grpSpPr>
        <p:sp>
          <p:nvSpPr>
            <p:cNvPr id="5810" name="Google Shape;5810;p3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811" name="Google Shape;5811;p3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812" name="Google Shape;5812;p352"/>
          <p:cNvSpPr/>
          <p:nvPr/>
        </p:nvSpPr>
        <p:spPr>
          <a:xfrm>
            <a:off x="1351011" y="2525817"/>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813" name="Google Shape;5813;p352"/>
          <p:cNvGrpSpPr/>
          <p:nvPr/>
        </p:nvGrpSpPr>
        <p:grpSpPr>
          <a:xfrm>
            <a:off x="559817" y="1428745"/>
            <a:ext cx="8783192" cy="215444"/>
            <a:chOff x="559817" y="2136914"/>
            <a:chExt cx="8783192" cy="215444"/>
          </a:xfrm>
        </p:grpSpPr>
        <p:sp>
          <p:nvSpPr>
            <p:cNvPr id="5814" name="Google Shape;5814;p3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15" name="Google Shape;5815;p35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0" name="Shape 5820"/>
        <p:cNvGrpSpPr/>
        <p:nvPr/>
      </p:nvGrpSpPr>
      <p:grpSpPr>
        <a:xfrm>
          <a:off x="0" y="0"/>
          <a:ext cx="0" cy="0"/>
          <a:chOff x="0" y="0"/>
          <a:chExt cx="0" cy="0"/>
        </a:xfrm>
      </p:grpSpPr>
      <p:sp>
        <p:nvSpPr>
          <p:cNvPr id="5821" name="Google Shape;5821;p353"/>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22" name="Google Shape;5822;p353"/>
          <p:cNvGrpSpPr/>
          <p:nvPr/>
        </p:nvGrpSpPr>
        <p:grpSpPr>
          <a:xfrm>
            <a:off x="557644" y="4022744"/>
            <a:ext cx="8782050" cy="720080"/>
            <a:chOff x="568325" y="5114924"/>
            <a:chExt cx="8782050" cy="744077"/>
          </a:xfrm>
        </p:grpSpPr>
        <p:sp>
          <p:nvSpPr>
            <p:cNvPr id="5823" name="Google Shape;5823;p353"/>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24" name="Google Shape;5824;p353"/>
            <p:cNvGrpSpPr/>
            <p:nvPr/>
          </p:nvGrpSpPr>
          <p:grpSpPr>
            <a:xfrm>
              <a:off x="675835" y="5210921"/>
              <a:ext cx="1477946" cy="302132"/>
              <a:chOff x="732985" y="5582396"/>
              <a:chExt cx="1477946" cy="302132"/>
            </a:xfrm>
          </p:grpSpPr>
          <p:pic>
            <p:nvPicPr>
              <p:cNvPr descr="Byte - Free electronics icons" id="5825" name="Google Shape;5825;p35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826" name="Google Shape;5826;p353"/>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2-2</a:t>
                </a:r>
                <a:endParaRPr b="1" sz="1300">
                  <a:solidFill>
                    <a:srgbClr val="262626"/>
                  </a:solidFill>
                  <a:latin typeface="Arial"/>
                  <a:ea typeface="Arial"/>
                  <a:cs typeface="Arial"/>
                  <a:sym typeface="Arial"/>
                </a:endParaRPr>
              </a:p>
            </p:txBody>
          </p:sp>
        </p:grpSp>
        <p:sp>
          <p:nvSpPr>
            <p:cNvPr id="5827" name="Google Shape;5827;p35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Labels for the outer layer.</a:t>
              </a:r>
              <a:endParaRPr/>
            </a:p>
          </p:txBody>
        </p:sp>
      </p:grpSp>
      <p:pic>
        <p:nvPicPr>
          <p:cNvPr id="5828" name="Google Shape;5828;p353"/>
          <p:cNvPicPr preferRelativeResize="0"/>
          <p:nvPr/>
        </p:nvPicPr>
        <p:blipFill rotWithShape="1">
          <a:blip r:embed="rId4">
            <a:alphaModFix/>
          </a:blip>
          <a:srcRect b="0" l="0" r="14280" t="0"/>
          <a:stretch/>
        </p:blipFill>
        <p:spPr>
          <a:xfrm>
            <a:off x="711201" y="1862505"/>
            <a:ext cx="8488684" cy="1943614"/>
          </a:xfrm>
          <a:prstGeom prst="rect">
            <a:avLst/>
          </a:prstGeom>
          <a:noFill/>
          <a:ln cap="flat" cmpd="sng" w="9525">
            <a:solidFill>
              <a:srgbClr val="F2F2F2"/>
            </a:solidFill>
            <a:prstDash val="solid"/>
            <a:round/>
            <a:headEnd len="sm" w="sm" type="none"/>
            <a:tailEnd len="sm" w="sm" type="none"/>
          </a:ln>
        </p:spPr>
      </p:pic>
      <p:grpSp>
        <p:nvGrpSpPr>
          <p:cNvPr id="5829" name="Google Shape;5829;p353"/>
          <p:cNvGrpSpPr/>
          <p:nvPr/>
        </p:nvGrpSpPr>
        <p:grpSpPr>
          <a:xfrm>
            <a:off x="450000" y="450000"/>
            <a:ext cx="9018000" cy="276999"/>
            <a:chOff x="450000" y="450000"/>
            <a:chExt cx="9018000" cy="276999"/>
          </a:xfrm>
        </p:grpSpPr>
        <p:sp>
          <p:nvSpPr>
            <p:cNvPr id="5830" name="Google Shape;5830;p3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831" name="Google Shape;5831;p3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832" name="Google Shape;5832;p353"/>
          <p:cNvSpPr/>
          <p:nvPr/>
        </p:nvSpPr>
        <p:spPr>
          <a:xfrm>
            <a:off x="1351011" y="2698893"/>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833" name="Google Shape;5833;p353"/>
          <p:cNvGrpSpPr/>
          <p:nvPr/>
        </p:nvGrpSpPr>
        <p:grpSpPr>
          <a:xfrm>
            <a:off x="559817" y="1428745"/>
            <a:ext cx="8783192" cy="215444"/>
            <a:chOff x="559817" y="2136914"/>
            <a:chExt cx="8783192" cy="215444"/>
          </a:xfrm>
        </p:grpSpPr>
        <p:sp>
          <p:nvSpPr>
            <p:cNvPr id="5834" name="Google Shape;5834;p3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35" name="Google Shape;5835;p35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0" name="Shape 5840"/>
        <p:cNvGrpSpPr/>
        <p:nvPr/>
      </p:nvGrpSpPr>
      <p:grpSpPr>
        <a:xfrm>
          <a:off x="0" y="0"/>
          <a:ext cx="0" cy="0"/>
          <a:chOff x="0" y="0"/>
          <a:chExt cx="0" cy="0"/>
        </a:xfrm>
      </p:grpSpPr>
      <p:sp>
        <p:nvSpPr>
          <p:cNvPr id="5841" name="Google Shape;5841;p354"/>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42" name="Google Shape;5842;p354"/>
          <p:cNvGrpSpPr/>
          <p:nvPr/>
        </p:nvGrpSpPr>
        <p:grpSpPr>
          <a:xfrm>
            <a:off x="557644" y="4022744"/>
            <a:ext cx="8782050" cy="720080"/>
            <a:chOff x="568325" y="5114924"/>
            <a:chExt cx="8782050" cy="744077"/>
          </a:xfrm>
        </p:grpSpPr>
        <p:sp>
          <p:nvSpPr>
            <p:cNvPr id="5843" name="Google Shape;5843;p354"/>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44" name="Google Shape;5844;p354"/>
            <p:cNvGrpSpPr/>
            <p:nvPr/>
          </p:nvGrpSpPr>
          <p:grpSpPr>
            <a:xfrm>
              <a:off x="675835" y="5210921"/>
              <a:ext cx="1477946" cy="302132"/>
              <a:chOff x="732985" y="5582396"/>
              <a:chExt cx="1477946" cy="302132"/>
            </a:xfrm>
          </p:grpSpPr>
          <p:pic>
            <p:nvPicPr>
              <p:cNvPr descr="Byte - Free electronics icons" id="5845" name="Google Shape;5845;p35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846" name="Google Shape;5846;p35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2-3</a:t>
                </a:r>
                <a:endParaRPr b="1" sz="1300">
                  <a:solidFill>
                    <a:srgbClr val="262626"/>
                  </a:solidFill>
                  <a:latin typeface="Arial"/>
                  <a:ea typeface="Arial"/>
                  <a:cs typeface="Arial"/>
                  <a:sym typeface="Arial"/>
                </a:endParaRPr>
              </a:p>
            </p:txBody>
          </p:sp>
        </p:grpSp>
        <p:sp>
          <p:nvSpPr>
            <p:cNvPr id="5847" name="Google Shape;5847;p35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Labels for the inner layer.</a:t>
              </a:r>
              <a:endParaRPr/>
            </a:p>
          </p:txBody>
        </p:sp>
      </p:grpSp>
      <p:pic>
        <p:nvPicPr>
          <p:cNvPr id="5848" name="Google Shape;5848;p354"/>
          <p:cNvPicPr preferRelativeResize="0"/>
          <p:nvPr/>
        </p:nvPicPr>
        <p:blipFill rotWithShape="1">
          <a:blip r:embed="rId4">
            <a:alphaModFix/>
          </a:blip>
          <a:srcRect b="0" l="0" r="14280" t="0"/>
          <a:stretch/>
        </p:blipFill>
        <p:spPr>
          <a:xfrm>
            <a:off x="711201" y="1862505"/>
            <a:ext cx="8488684" cy="1943614"/>
          </a:xfrm>
          <a:prstGeom prst="rect">
            <a:avLst/>
          </a:prstGeom>
          <a:noFill/>
          <a:ln cap="flat" cmpd="sng" w="9525">
            <a:solidFill>
              <a:srgbClr val="F2F2F2"/>
            </a:solidFill>
            <a:prstDash val="solid"/>
            <a:round/>
            <a:headEnd len="sm" w="sm" type="none"/>
            <a:tailEnd len="sm" w="sm" type="none"/>
          </a:ln>
        </p:spPr>
      </p:pic>
      <p:grpSp>
        <p:nvGrpSpPr>
          <p:cNvPr id="5849" name="Google Shape;5849;p354"/>
          <p:cNvGrpSpPr/>
          <p:nvPr/>
        </p:nvGrpSpPr>
        <p:grpSpPr>
          <a:xfrm>
            <a:off x="450000" y="450000"/>
            <a:ext cx="9018000" cy="276999"/>
            <a:chOff x="450000" y="450000"/>
            <a:chExt cx="9018000" cy="276999"/>
          </a:xfrm>
        </p:grpSpPr>
        <p:sp>
          <p:nvSpPr>
            <p:cNvPr id="5850" name="Google Shape;5850;p3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851" name="Google Shape;5851;p3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852" name="Google Shape;5852;p354"/>
          <p:cNvSpPr/>
          <p:nvPr/>
        </p:nvSpPr>
        <p:spPr>
          <a:xfrm>
            <a:off x="1351011" y="2844191"/>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853" name="Google Shape;5853;p354"/>
          <p:cNvGrpSpPr/>
          <p:nvPr/>
        </p:nvGrpSpPr>
        <p:grpSpPr>
          <a:xfrm>
            <a:off x="559817" y="1428745"/>
            <a:ext cx="8783192" cy="215444"/>
            <a:chOff x="559817" y="2136914"/>
            <a:chExt cx="8783192" cy="215444"/>
          </a:xfrm>
        </p:grpSpPr>
        <p:sp>
          <p:nvSpPr>
            <p:cNvPr id="5854" name="Google Shape;5854;p3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55" name="Google Shape;5855;p35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0" name="Shape 5860"/>
        <p:cNvGrpSpPr/>
        <p:nvPr/>
      </p:nvGrpSpPr>
      <p:grpSpPr>
        <a:xfrm>
          <a:off x="0" y="0"/>
          <a:ext cx="0" cy="0"/>
          <a:chOff x="0" y="0"/>
          <a:chExt cx="0" cy="0"/>
        </a:xfrm>
      </p:grpSpPr>
      <p:sp>
        <p:nvSpPr>
          <p:cNvPr id="5861" name="Google Shape;5861;p355"/>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62" name="Google Shape;5862;p355"/>
          <p:cNvGrpSpPr/>
          <p:nvPr/>
        </p:nvGrpSpPr>
        <p:grpSpPr>
          <a:xfrm>
            <a:off x="557644" y="4022744"/>
            <a:ext cx="8782050" cy="720080"/>
            <a:chOff x="568325" y="5114924"/>
            <a:chExt cx="8782050" cy="744077"/>
          </a:xfrm>
        </p:grpSpPr>
        <p:sp>
          <p:nvSpPr>
            <p:cNvPr id="5863" name="Google Shape;5863;p355"/>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64" name="Google Shape;5864;p355"/>
            <p:cNvGrpSpPr/>
            <p:nvPr/>
          </p:nvGrpSpPr>
          <p:grpSpPr>
            <a:xfrm>
              <a:off x="675835" y="5210921"/>
              <a:ext cx="1477946" cy="302132"/>
              <a:chOff x="732985" y="5582396"/>
              <a:chExt cx="1477946" cy="302132"/>
            </a:xfrm>
          </p:grpSpPr>
          <p:pic>
            <p:nvPicPr>
              <p:cNvPr descr="Byte - Free electronics icons" id="5865" name="Google Shape;5865;p35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866" name="Google Shape;5866;p355"/>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2-4</a:t>
                </a:r>
                <a:endParaRPr b="1" sz="1300">
                  <a:solidFill>
                    <a:srgbClr val="262626"/>
                  </a:solidFill>
                  <a:latin typeface="Arial"/>
                  <a:ea typeface="Arial"/>
                  <a:cs typeface="Arial"/>
                  <a:sym typeface="Arial"/>
                </a:endParaRPr>
              </a:p>
            </p:txBody>
          </p:sp>
        </p:grpSp>
        <p:sp>
          <p:nvSpPr>
            <p:cNvPr id="5867" name="Google Shape;5867;p35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Create a list of tuples with the labels.</a:t>
              </a:r>
              <a:endParaRPr/>
            </a:p>
          </p:txBody>
        </p:sp>
      </p:grpSp>
      <p:pic>
        <p:nvPicPr>
          <p:cNvPr id="5868" name="Google Shape;5868;p355"/>
          <p:cNvPicPr preferRelativeResize="0"/>
          <p:nvPr/>
        </p:nvPicPr>
        <p:blipFill rotWithShape="1">
          <a:blip r:embed="rId4">
            <a:alphaModFix/>
          </a:blip>
          <a:srcRect b="0" l="0" r="14280" t="0"/>
          <a:stretch/>
        </p:blipFill>
        <p:spPr>
          <a:xfrm>
            <a:off x="711201" y="1872337"/>
            <a:ext cx="8488684" cy="1943614"/>
          </a:xfrm>
          <a:prstGeom prst="rect">
            <a:avLst/>
          </a:prstGeom>
          <a:noFill/>
          <a:ln cap="flat" cmpd="sng" w="9525">
            <a:solidFill>
              <a:srgbClr val="F2F2F2"/>
            </a:solidFill>
            <a:prstDash val="solid"/>
            <a:round/>
            <a:headEnd len="sm" w="sm" type="none"/>
            <a:tailEnd len="sm" w="sm" type="none"/>
          </a:ln>
        </p:spPr>
      </p:pic>
      <p:grpSp>
        <p:nvGrpSpPr>
          <p:cNvPr id="5869" name="Google Shape;5869;p355"/>
          <p:cNvGrpSpPr/>
          <p:nvPr/>
        </p:nvGrpSpPr>
        <p:grpSpPr>
          <a:xfrm>
            <a:off x="450000" y="450000"/>
            <a:ext cx="9018000" cy="276999"/>
            <a:chOff x="450000" y="450000"/>
            <a:chExt cx="9018000" cy="276999"/>
          </a:xfrm>
        </p:grpSpPr>
        <p:sp>
          <p:nvSpPr>
            <p:cNvPr id="5870" name="Google Shape;5870;p3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871" name="Google Shape;5871;p3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872" name="Google Shape;5872;p355"/>
          <p:cNvSpPr/>
          <p:nvPr/>
        </p:nvSpPr>
        <p:spPr>
          <a:xfrm>
            <a:off x="1351011" y="3029407"/>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873" name="Google Shape;5873;p355"/>
          <p:cNvGrpSpPr/>
          <p:nvPr/>
        </p:nvGrpSpPr>
        <p:grpSpPr>
          <a:xfrm>
            <a:off x="559817" y="1428745"/>
            <a:ext cx="8783192" cy="215444"/>
            <a:chOff x="559817" y="2136914"/>
            <a:chExt cx="8783192" cy="215444"/>
          </a:xfrm>
        </p:grpSpPr>
        <p:sp>
          <p:nvSpPr>
            <p:cNvPr id="5874" name="Google Shape;5874;p3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75" name="Google Shape;5875;p35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0" name="Shape 5880"/>
        <p:cNvGrpSpPr/>
        <p:nvPr/>
      </p:nvGrpSpPr>
      <p:grpSpPr>
        <a:xfrm>
          <a:off x="0" y="0"/>
          <a:ext cx="0" cy="0"/>
          <a:chOff x="0" y="0"/>
          <a:chExt cx="0" cy="0"/>
        </a:xfrm>
      </p:grpSpPr>
      <p:sp>
        <p:nvSpPr>
          <p:cNvPr id="5881" name="Google Shape;5881;p356"/>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82" name="Google Shape;5882;p356"/>
          <p:cNvGrpSpPr/>
          <p:nvPr/>
        </p:nvGrpSpPr>
        <p:grpSpPr>
          <a:xfrm>
            <a:off x="557644" y="4022744"/>
            <a:ext cx="8782050" cy="720080"/>
            <a:chOff x="568325" y="5114924"/>
            <a:chExt cx="8782050" cy="744077"/>
          </a:xfrm>
        </p:grpSpPr>
        <p:sp>
          <p:nvSpPr>
            <p:cNvPr id="5883" name="Google Shape;5883;p356"/>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84" name="Google Shape;5884;p356"/>
            <p:cNvGrpSpPr/>
            <p:nvPr/>
          </p:nvGrpSpPr>
          <p:grpSpPr>
            <a:xfrm>
              <a:off x="675835" y="5210921"/>
              <a:ext cx="1477946" cy="302132"/>
              <a:chOff x="732985" y="5582396"/>
              <a:chExt cx="1477946" cy="302132"/>
            </a:xfrm>
          </p:grpSpPr>
          <p:pic>
            <p:nvPicPr>
              <p:cNvPr descr="Byte - Free electronics icons" id="5885" name="Google Shape;5885;p35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886" name="Google Shape;5886;p356"/>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2-5</a:t>
                </a:r>
                <a:endParaRPr b="1" sz="1300">
                  <a:solidFill>
                    <a:srgbClr val="262626"/>
                  </a:solidFill>
                  <a:latin typeface="Arial"/>
                  <a:ea typeface="Arial"/>
                  <a:cs typeface="Arial"/>
                  <a:sym typeface="Arial"/>
                </a:endParaRPr>
              </a:p>
            </p:txBody>
          </p:sp>
        </p:grpSp>
        <p:sp>
          <p:nvSpPr>
            <p:cNvPr id="5887" name="Google Shape;5887;p35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Create the MultiIndex.</a:t>
              </a:r>
              <a:endParaRPr/>
            </a:p>
          </p:txBody>
        </p:sp>
      </p:grpSp>
      <p:pic>
        <p:nvPicPr>
          <p:cNvPr id="5888" name="Google Shape;5888;p356"/>
          <p:cNvPicPr preferRelativeResize="0"/>
          <p:nvPr/>
        </p:nvPicPr>
        <p:blipFill rotWithShape="1">
          <a:blip r:embed="rId4">
            <a:alphaModFix/>
          </a:blip>
          <a:srcRect b="0" l="0" r="14280" t="0"/>
          <a:stretch/>
        </p:blipFill>
        <p:spPr>
          <a:xfrm>
            <a:off x="711201" y="1862505"/>
            <a:ext cx="8488684" cy="1943614"/>
          </a:xfrm>
          <a:prstGeom prst="rect">
            <a:avLst/>
          </a:prstGeom>
          <a:noFill/>
          <a:ln cap="flat" cmpd="sng" w="9525">
            <a:solidFill>
              <a:srgbClr val="F2F2F2"/>
            </a:solidFill>
            <a:prstDash val="solid"/>
            <a:round/>
            <a:headEnd len="sm" w="sm" type="none"/>
            <a:tailEnd len="sm" w="sm" type="none"/>
          </a:ln>
        </p:spPr>
      </p:pic>
      <p:grpSp>
        <p:nvGrpSpPr>
          <p:cNvPr id="5889" name="Google Shape;5889;p356"/>
          <p:cNvGrpSpPr/>
          <p:nvPr/>
        </p:nvGrpSpPr>
        <p:grpSpPr>
          <a:xfrm>
            <a:off x="450000" y="450000"/>
            <a:ext cx="9018000" cy="276999"/>
            <a:chOff x="450000" y="450000"/>
            <a:chExt cx="9018000" cy="276999"/>
          </a:xfrm>
        </p:grpSpPr>
        <p:sp>
          <p:nvSpPr>
            <p:cNvPr id="5890" name="Google Shape;5890;p3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891" name="Google Shape;5891;p3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892" name="Google Shape;5892;p356"/>
          <p:cNvSpPr/>
          <p:nvPr/>
        </p:nvSpPr>
        <p:spPr>
          <a:xfrm>
            <a:off x="1351011" y="3182987"/>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893" name="Google Shape;5893;p356"/>
          <p:cNvGrpSpPr/>
          <p:nvPr/>
        </p:nvGrpSpPr>
        <p:grpSpPr>
          <a:xfrm>
            <a:off x="559817" y="1428745"/>
            <a:ext cx="8783192" cy="215444"/>
            <a:chOff x="559817" y="2136914"/>
            <a:chExt cx="8783192" cy="215444"/>
          </a:xfrm>
        </p:grpSpPr>
        <p:sp>
          <p:nvSpPr>
            <p:cNvPr id="5894" name="Google Shape;5894;p3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95" name="Google Shape;5895;p35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0" name="Shape 5900"/>
        <p:cNvGrpSpPr/>
        <p:nvPr/>
      </p:nvGrpSpPr>
      <p:grpSpPr>
        <a:xfrm>
          <a:off x="0" y="0"/>
          <a:ext cx="0" cy="0"/>
          <a:chOff x="0" y="0"/>
          <a:chExt cx="0" cy="0"/>
        </a:xfrm>
      </p:grpSpPr>
      <p:sp>
        <p:nvSpPr>
          <p:cNvPr id="5901" name="Google Shape;5901;p357"/>
          <p:cNvSpPr/>
          <p:nvPr/>
        </p:nvSpPr>
        <p:spPr>
          <a:xfrm>
            <a:off x="558396" y="1772816"/>
            <a:ext cx="8782050" cy="2165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02" name="Google Shape;5902;p357"/>
          <p:cNvGrpSpPr/>
          <p:nvPr/>
        </p:nvGrpSpPr>
        <p:grpSpPr>
          <a:xfrm>
            <a:off x="557644" y="4022744"/>
            <a:ext cx="8782050" cy="720080"/>
            <a:chOff x="568325" y="5114924"/>
            <a:chExt cx="8782050" cy="744077"/>
          </a:xfrm>
        </p:grpSpPr>
        <p:sp>
          <p:nvSpPr>
            <p:cNvPr id="5903" name="Google Shape;5903;p357"/>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04" name="Google Shape;5904;p357"/>
            <p:cNvGrpSpPr/>
            <p:nvPr/>
          </p:nvGrpSpPr>
          <p:grpSpPr>
            <a:xfrm>
              <a:off x="675835" y="5210921"/>
              <a:ext cx="1477946" cy="302132"/>
              <a:chOff x="732985" y="5582396"/>
              <a:chExt cx="1477946" cy="302132"/>
            </a:xfrm>
          </p:grpSpPr>
          <p:pic>
            <p:nvPicPr>
              <p:cNvPr descr="Byte - Free electronics icons" id="5905" name="Google Shape;5905;p35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906" name="Google Shape;5906;p35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2-6</a:t>
                </a:r>
                <a:endParaRPr b="1" sz="1300">
                  <a:solidFill>
                    <a:srgbClr val="262626"/>
                  </a:solidFill>
                  <a:latin typeface="Arial"/>
                  <a:ea typeface="Arial"/>
                  <a:cs typeface="Arial"/>
                  <a:sym typeface="Arial"/>
                </a:endParaRPr>
              </a:p>
            </p:txBody>
          </p:sp>
        </p:grpSp>
        <p:sp>
          <p:nvSpPr>
            <p:cNvPr id="5907" name="Google Shape;5907;p35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Apply the MultiIndex.</a:t>
              </a:r>
              <a:endParaRPr/>
            </a:p>
          </p:txBody>
        </p:sp>
      </p:grpSp>
      <p:pic>
        <p:nvPicPr>
          <p:cNvPr id="5908" name="Google Shape;5908;p357"/>
          <p:cNvPicPr preferRelativeResize="0"/>
          <p:nvPr/>
        </p:nvPicPr>
        <p:blipFill rotWithShape="1">
          <a:blip r:embed="rId4">
            <a:alphaModFix/>
          </a:blip>
          <a:srcRect b="0" l="0" r="14280" t="0"/>
          <a:stretch/>
        </p:blipFill>
        <p:spPr>
          <a:xfrm>
            <a:off x="711201" y="1862505"/>
            <a:ext cx="8488684" cy="1943614"/>
          </a:xfrm>
          <a:prstGeom prst="rect">
            <a:avLst/>
          </a:prstGeom>
          <a:noFill/>
          <a:ln cap="flat" cmpd="sng" w="9525">
            <a:solidFill>
              <a:srgbClr val="F2F2F2"/>
            </a:solidFill>
            <a:prstDash val="solid"/>
            <a:round/>
            <a:headEnd len="sm" w="sm" type="none"/>
            <a:tailEnd len="sm" w="sm" type="none"/>
          </a:ln>
        </p:spPr>
      </p:pic>
      <p:grpSp>
        <p:nvGrpSpPr>
          <p:cNvPr id="5909" name="Google Shape;5909;p357"/>
          <p:cNvGrpSpPr/>
          <p:nvPr/>
        </p:nvGrpSpPr>
        <p:grpSpPr>
          <a:xfrm>
            <a:off x="450000" y="450000"/>
            <a:ext cx="9018000" cy="276999"/>
            <a:chOff x="450000" y="450000"/>
            <a:chExt cx="9018000" cy="276999"/>
          </a:xfrm>
        </p:grpSpPr>
        <p:sp>
          <p:nvSpPr>
            <p:cNvPr id="5910" name="Google Shape;5910;p3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911" name="Google Shape;5911;p3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912" name="Google Shape;5912;p357"/>
          <p:cNvSpPr/>
          <p:nvPr/>
        </p:nvSpPr>
        <p:spPr>
          <a:xfrm>
            <a:off x="1351011" y="3345475"/>
            <a:ext cx="7848873" cy="2009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5913" name="Google Shape;5913;p357"/>
          <p:cNvGrpSpPr/>
          <p:nvPr/>
        </p:nvGrpSpPr>
        <p:grpSpPr>
          <a:xfrm>
            <a:off x="559817" y="1428745"/>
            <a:ext cx="8783192" cy="215444"/>
            <a:chOff x="559817" y="2136914"/>
            <a:chExt cx="8783192" cy="215444"/>
          </a:xfrm>
        </p:grpSpPr>
        <p:sp>
          <p:nvSpPr>
            <p:cNvPr id="5914" name="Google Shape;5914;p3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15" name="Google Shape;5915;p35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0" name="Shape 5920"/>
        <p:cNvGrpSpPr/>
        <p:nvPr/>
      </p:nvGrpSpPr>
      <p:grpSpPr>
        <a:xfrm>
          <a:off x="0" y="0"/>
          <a:ext cx="0" cy="0"/>
          <a:chOff x="0" y="0"/>
          <a:chExt cx="0" cy="0"/>
        </a:xfrm>
      </p:grpSpPr>
      <p:grpSp>
        <p:nvGrpSpPr>
          <p:cNvPr id="5921" name="Google Shape;5921;p358"/>
          <p:cNvGrpSpPr/>
          <p:nvPr/>
        </p:nvGrpSpPr>
        <p:grpSpPr>
          <a:xfrm>
            <a:off x="450000" y="450000"/>
            <a:ext cx="9018000" cy="276999"/>
            <a:chOff x="450000" y="450000"/>
            <a:chExt cx="9018000" cy="276999"/>
          </a:xfrm>
        </p:grpSpPr>
        <p:sp>
          <p:nvSpPr>
            <p:cNvPr id="5922" name="Google Shape;5922;p3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데이터프레임 정렬과 멀티 인덱스</a:t>
              </a:r>
              <a:endParaRPr sz="1800">
                <a:solidFill>
                  <a:srgbClr val="FFFFFF"/>
                </a:solidFill>
                <a:latin typeface="Arial"/>
                <a:ea typeface="Arial"/>
                <a:cs typeface="Arial"/>
                <a:sym typeface="Arial"/>
              </a:endParaRPr>
            </a:p>
          </p:txBody>
        </p:sp>
        <p:sp>
          <p:nvSpPr>
            <p:cNvPr id="5923" name="Google Shape;5923;p3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924" name="Google Shape;5924;p358"/>
          <p:cNvGrpSpPr/>
          <p:nvPr/>
        </p:nvGrpSpPr>
        <p:grpSpPr>
          <a:xfrm>
            <a:off x="558396" y="1772816"/>
            <a:ext cx="8782050" cy="2848952"/>
            <a:chOff x="558396" y="2236232"/>
            <a:chExt cx="8782050" cy="2848952"/>
          </a:xfrm>
        </p:grpSpPr>
        <p:sp>
          <p:nvSpPr>
            <p:cNvPr id="5925" name="Google Shape;5925;p358"/>
            <p:cNvSpPr/>
            <p:nvPr/>
          </p:nvSpPr>
          <p:spPr>
            <a:xfrm>
              <a:off x="558396" y="2236232"/>
              <a:ext cx="8782050" cy="28489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26" name="Google Shape;5926;p358"/>
            <p:cNvPicPr preferRelativeResize="0"/>
            <p:nvPr/>
          </p:nvPicPr>
          <p:blipFill rotWithShape="1">
            <a:blip r:embed="rId3">
              <a:alphaModFix/>
            </a:blip>
            <a:srcRect b="0" l="0" r="24819" t="0"/>
            <a:stretch/>
          </p:blipFill>
          <p:spPr>
            <a:xfrm>
              <a:off x="712207" y="2388341"/>
              <a:ext cx="8487678" cy="2552827"/>
            </a:xfrm>
            <a:prstGeom prst="rect">
              <a:avLst/>
            </a:prstGeom>
            <a:noFill/>
            <a:ln cap="flat" cmpd="sng" w="9525">
              <a:solidFill>
                <a:srgbClr val="F2F2F2"/>
              </a:solidFill>
              <a:prstDash val="solid"/>
              <a:round/>
              <a:headEnd len="sm" w="sm" type="none"/>
              <a:tailEnd len="sm" w="sm" type="none"/>
            </a:ln>
          </p:spPr>
        </p:pic>
      </p:grpSp>
      <p:grpSp>
        <p:nvGrpSpPr>
          <p:cNvPr id="5927" name="Google Shape;5927;p358"/>
          <p:cNvGrpSpPr/>
          <p:nvPr/>
        </p:nvGrpSpPr>
        <p:grpSpPr>
          <a:xfrm>
            <a:off x="559817" y="1428745"/>
            <a:ext cx="8783192" cy="215444"/>
            <a:chOff x="559817" y="2136914"/>
            <a:chExt cx="8783192" cy="215444"/>
          </a:xfrm>
        </p:grpSpPr>
        <p:sp>
          <p:nvSpPr>
            <p:cNvPr id="5928" name="Google Shape;5928;p3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29" name="Google Shape;5929;p35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Hierarchical indexing with MultiIndex:</a:t>
              </a:r>
              <a:endParaRPr b="1" sz="1400">
                <a:solidFill>
                  <a:srgbClr val="262626"/>
                </a:solidFill>
                <a:latin typeface="Arial"/>
                <a:ea typeface="Arial"/>
                <a:cs typeface="Arial"/>
                <a:sym typeface="Arial"/>
              </a:endParaRPr>
            </a:p>
          </p:txBody>
        </p:sp>
      </p:gr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4" name="Shape 5934"/>
        <p:cNvGrpSpPr/>
        <p:nvPr/>
      </p:nvGrpSpPr>
      <p:grpSpPr>
        <a:xfrm>
          <a:off x="0" y="0"/>
          <a:ext cx="0" cy="0"/>
          <a:chOff x="0" y="0"/>
          <a:chExt cx="0" cy="0"/>
        </a:xfrm>
      </p:grpSpPr>
      <p:sp>
        <p:nvSpPr>
          <p:cNvPr id="5935" name="Google Shape;5935;p359"/>
          <p:cNvSpPr/>
          <p:nvPr/>
        </p:nvSpPr>
        <p:spPr>
          <a:xfrm>
            <a:off x="912070" y="3133792"/>
            <a:ext cx="834182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pandas를 통해 살펴보는 최적의 데이터 탐색</a:t>
            </a:r>
            <a:endParaRPr/>
          </a:p>
        </p:txBody>
      </p:sp>
      <p:sp>
        <p:nvSpPr>
          <p:cNvPr id="5936" name="Google Shape;5936;p359"/>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5937" name="Google Shape;5937;p359"/>
          <p:cNvGrpSpPr/>
          <p:nvPr/>
        </p:nvGrpSpPr>
        <p:grpSpPr>
          <a:xfrm>
            <a:off x="1051307" y="3923538"/>
            <a:ext cx="6492393" cy="1996846"/>
            <a:chOff x="1051307" y="4065033"/>
            <a:chExt cx="6492393" cy="1996846"/>
          </a:xfrm>
        </p:grpSpPr>
        <p:sp>
          <p:nvSpPr>
            <p:cNvPr id="5938" name="Google Shape;5938;p359"/>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데이터 형태에 따른 파이썬 자료구조 파이프라인</a:t>
              </a:r>
              <a:endParaRPr sz="1799">
                <a:solidFill>
                  <a:srgbClr val="A5A5A5"/>
                </a:solidFill>
                <a:latin typeface="Arial"/>
                <a:ea typeface="Arial"/>
                <a:cs typeface="Arial"/>
                <a:sym typeface="Arial"/>
              </a:endParaRPr>
            </a:p>
          </p:txBody>
        </p:sp>
        <p:sp>
          <p:nvSpPr>
            <p:cNvPr id="5939" name="Google Shape;5939;p359"/>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940" name="Google Shape;5940;p359"/>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pandas 시리즈와 데이터프레임</a:t>
              </a:r>
              <a:endParaRPr sz="1799">
                <a:solidFill>
                  <a:srgbClr val="A5A5A5"/>
                </a:solidFill>
                <a:latin typeface="Arial"/>
                <a:ea typeface="Arial"/>
                <a:cs typeface="Arial"/>
                <a:sym typeface="Arial"/>
              </a:endParaRPr>
            </a:p>
          </p:txBody>
        </p:sp>
        <p:sp>
          <p:nvSpPr>
            <p:cNvPr id="5941" name="Google Shape;5941;p359"/>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5942" name="Google Shape;5942;p359"/>
            <p:cNvGrpSpPr/>
            <p:nvPr/>
          </p:nvGrpSpPr>
          <p:grpSpPr>
            <a:xfrm>
              <a:off x="1051307" y="4924425"/>
              <a:ext cx="5700472" cy="278081"/>
              <a:chOff x="571500" y="5165783"/>
              <a:chExt cx="5702300" cy="278170"/>
            </a:xfrm>
          </p:grpSpPr>
          <p:sp>
            <p:nvSpPr>
              <p:cNvPr id="5943" name="Google Shape;5943;p359"/>
              <p:cNvSpPr/>
              <p:nvPr/>
            </p:nvSpPr>
            <p:spPr>
              <a:xfrm>
                <a:off x="754380" y="5166954"/>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데이터프레임 병합과 바인딩</a:t>
                </a:r>
                <a:endParaRPr/>
              </a:p>
            </p:txBody>
          </p:sp>
          <p:sp>
            <p:nvSpPr>
              <p:cNvPr id="5944" name="Google Shape;5944;p35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945" name="Google Shape;5945;p359"/>
            <p:cNvGrpSpPr/>
            <p:nvPr/>
          </p:nvGrpSpPr>
          <p:grpSpPr>
            <a:xfrm>
              <a:off x="1051307" y="5354121"/>
              <a:ext cx="5700472" cy="278083"/>
              <a:chOff x="571500" y="5165783"/>
              <a:chExt cx="5702300" cy="278172"/>
            </a:xfrm>
          </p:grpSpPr>
          <p:sp>
            <p:nvSpPr>
              <p:cNvPr id="5946" name="Google Shape;5946;p359"/>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데이터프레임 정렬과 멀티 인덱스</a:t>
                </a:r>
                <a:endParaRPr/>
              </a:p>
            </p:txBody>
          </p:sp>
          <p:sp>
            <p:nvSpPr>
              <p:cNvPr id="5947" name="Google Shape;5947;p35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948" name="Google Shape;5948;p359"/>
            <p:cNvGrpSpPr/>
            <p:nvPr/>
          </p:nvGrpSpPr>
          <p:grpSpPr>
            <a:xfrm>
              <a:off x="1051307" y="5783817"/>
              <a:ext cx="6492393" cy="278062"/>
              <a:chOff x="571500" y="5165783"/>
              <a:chExt cx="6494475" cy="278151"/>
            </a:xfrm>
          </p:grpSpPr>
          <p:sp>
            <p:nvSpPr>
              <p:cNvPr id="5949" name="Google Shape;5949;p359"/>
              <p:cNvSpPr/>
              <p:nvPr/>
            </p:nvSpPr>
            <p:spPr>
              <a:xfrm>
                <a:off x="754380" y="5166974"/>
                <a:ext cx="6311595"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2.5 기술통계를 통한 데이터 표본으로 살펴보는 데이터의 특징</a:t>
                </a:r>
                <a:endParaRPr/>
              </a:p>
            </p:txBody>
          </p:sp>
          <p:sp>
            <p:nvSpPr>
              <p:cNvPr id="5950" name="Google Shape;5950;p359"/>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5" name="Shape 5955"/>
        <p:cNvGrpSpPr/>
        <p:nvPr/>
      </p:nvGrpSpPr>
      <p:grpSpPr>
        <a:xfrm>
          <a:off x="0" y="0"/>
          <a:ext cx="0" cy="0"/>
          <a:chOff x="0" y="0"/>
          <a:chExt cx="0" cy="0"/>
        </a:xfrm>
      </p:grpSpPr>
      <p:sp>
        <p:nvSpPr>
          <p:cNvPr id="5956" name="Google Shape;5956;p360"/>
          <p:cNvSpPr/>
          <p:nvPr/>
        </p:nvSpPr>
        <p:spPr>
          <a:xfrm>
            <a:off x="444580" y="1360864"/>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DataFrame Summarization</a:t>
            </a:r>
            <a:endParaRPr/>
          </a:p>
        </p:txBody>
      </p:sp>
      <p:grpSp>
        <p:nvGrpSpPr>
          <p:cNvPr id="5957" name="Google Shape;5957;p360"/>
          <p:cNvGrpSpPr/>
          <p:nvPr/>
        </p:nvGrpSpPr>
        <p:grpSpPr>
          <a:xfrm>
            <a:off x="450000" y="450000"/>
            <a:ext cx="9018000" cy="276999"/>
            <a:chOff x="450000" y="450000"/>
            <a:chExt cx="9018000" cy="276999"/>
          </a:xfrm>
        </p:grpSpPr>
        <p:sp>
          <p:nvSpPr>
            <p:cNvPr id="5958" name="Google Shape;5958;p3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5959" name="Google Shape;5959;p3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5960" name="Google Shape;5960;p360"/>
          <p:cNvSpPr/>
          <p:nvPr/>
        </p:nvSpPr>
        <p:spPr>
          <a:xfrm>
            <a:off x="711200" y="1911316"/>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Grouping and summarizing:</a:t>
            </a:r>
            <a:endParaRPr/>
          </a:p>
        </p:txBody>
      </p:sp>
      <p:sp>
        <p:nvSpPr>
          <p:cNvPr id="5961" name="Google Shape;5961;p360"/>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2" name="Google Shape;5962;p360"/>
          <p:cNvSpPr/>
          <p:nvPr/>
        </p:nvSpPr>
        <p:spPr>
          <a:xfrm>
            <a:off x="558396" y="2236232"/>
            <a:ext cx="8782050" cy="4145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63" name="Google Shape;5963;p360"/>
          <p:cNvPicPr preferRelativeResize="0"/>
          <p:nvPr/>
        </p:nvPicPr>
        <p:blipFill rotWithShape="1">
          <a:blip r:embed="rId3">
            <a:alphaModFix/>
          </a:blip>
          <a:srcRect b="0" l="0" r="9239" t="0"/>
          <a:stretch/>
        </p:blipFill>
        <p:spPr>
          <a:xfrm>
            <a:off x="711201" y="2307880"/>
            <a:ext cx="8488683" cy="401418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8" name="Shape 5968"/>
        <p:cNvGrpSpPr/>
        <p:nvPr/>
      </p:nvGrpSpPr>
      <p:grpSpPr>
        <a:xfrm>
          <a:off x="0" y="0"/>
          <a:ext cx="0" cy="0"/>
          <a:chOff x="0" y="0"/>
          <a:chExt cx="0" cy="0"/>
        </a:xfrm>
      </p:grpSpPr>
      <p:sp>
        <p:nvSpPr>
          <p:cNvPr id="5969" name="Google Shape;5969;p361"/>
          <p:cNvSpPr/>
          <p:nvPr/>
        </p:nvSpPr>
        <p:spPr>
          <a:xfrm>
            <a:off x="559817" y="1988840"/>
            <a:ext cx="8782050"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70" name="Google Shape;5970;p361"/>
          <p:cNvGrpSpPr/>
          <p:nvPr/>
        </p:nvGrpSpPr>
        <p:grpSpPr>
          <a:xfrm>
            <a:off x="450000" y="450000"/>
            <a:ext cx="9018000" cy="276999"/>
            <a:chOff x="450000" y="450000"/>
            <a:chExt cx="9018000" cy="276999"/>
          </a:xfrm>
        </p:grpSpPr>
        <p:sp>
          <p:nvSpPr>
            <p:cNvPr id="5971" name="Google Shape;5971;p3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5972" name="Google Shape;5972;p3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973" name="Google Shape;5973;p361"/>
          <p:cNvGrpSpPr/>
          <p:nvPr/>
        </p:nvGrpSpPr>
        <p:grpSpPr>
          <a:xfrm>
            <a:off x="559817" y="1428745"/>
            <a:ext cx="8783192" cy="215444"/>
            <a:chOff x="559817" y="2136914"/>
            <a:chExt cx="8783192" cy="215444"/>
          </a:xfrm>
        </p:grpSpPr>
        <p:sp>
          <p:nvSpPr>
            <p:cNvPr id="5974" name="Google Shape;5974;p3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75" name="Google Shape;5975;p36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5976" name="Google Shape;5976;p361"/>
          <p:cNvSpPr/>
          <p:nvPr/>
        </p:nvSpPr>
        <p:spPr>
          <a:xfrm>
            <a:off x="71120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Manipulate the indices and the columns and then summarize.</a:t>
            </a:r>
            <a:endParaRPr/>
          </a:p>
        </p:txBody>
      </p:sp>
      <p:pic>
        <p:nvPicPr>
          <p:cNvPr id="5977" name="Google Shape;5977;p361"/>
          <p:cNvPicPr preferRelativeResize="0"/>
          <p:nvPr/>
        </p:nvPicPr>
        <p:blipFill rotWithShape="1">
          <a:blip r:embed="rId3">
            <a:alphaModFix/>
          </a:blip>
          <a:srcRect b="0" l="0" r="8535" t="0"/>
          <a:stretch/>
        </p:blipFill>
        <p:spPr>
          <a:xfrm>
            <a:off x="711201" y="2060848"/>
            <a:ext cx="8488683" cy="428812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74"/>
          <p:cNvSpPr/>
          <p:nvPr/>
        </p:nvSpPr>
        <p:spPr>
          <a:xfrm>
            <a:off x="558396" y="2420887"/>
            <a:ext cx="8782050" cy="8382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60" name="Google Shape;1060;p74"/>
          <p:cNvGrpSpPr/>
          <p:nvPr/>
        </p:nvGrpSpPr>
        <p:grpSpPr>
          <a:xfrm>
            <a:off x="559817" y="1428745"/>
            <a:ext cx="8783192" cy="215444"/>
            <a:chOff x="559817" y="2136914"/>
            <a:chExt cx="8783192" cy="215444"/>
          </a:xfrm>
        </p:grpSpPr>
        <p:sp>
          <p:nvSpPr>
            <p:cNvPr id="1061" name="Google Shape;1061;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62" name="Google Shape;1062;p7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배열은 각 요소를 동일한 데이터 타입으로 변경하여 다룬다.</a:t>
              </a:r>
              <a:endParaRPr sz="1400">
                <a:solidFill>
                  <a:srgbClr val="262626"/>
                </a:solidFill>
                <a:latin typeface="Arial"/>
                <a:ea typeface="Arial"/>
                <a:cs typeface="Arial"/>
                <a:sym typeface="Arial"/>
              </a:endParaRPr>
            </a:p>
          </p:txBody>
        </p:sp>
      </p:grpSp>
      <p:grpSp>
        <p:nvGrpSpPr>
          <p:cNvPr id="1063" name="Google Shape;1063;p74"/>
          <p:cNvGrpSpPr/>
          <p:nvPr/>
        </p:nvGrpSpPr>
        <p:grpSpPr>
          <a:xfrm>
            <a:off x="450000" y="450000"/>
            <a:ext cx="9018000" cy="276999"/>
            <a:chOff x="450000" y="450000"/>
            <a:chExt cx="9018000" cy="276999"/>
          </a:xfrm>
        </p:grpSpPr>
        <p:sp>
          <p:nvSpPr>
            <p:cNvPr id="1064" name="Google Shape;1064;p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65" name="Google Shape;1065;p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066" name="Google Shape;1066;p74"/>
          <p:cNvSpPr/>
          <p:nvPr/>
        </p:nvSpPr>
        <p:spPr>
          <a:xfrm>
            <a:off x="711201" y="1700808"/>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중요한 것은 NumPy 배열의 특징이 동일한 타입을 빠르게 잘 처리한다라는 것이다.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하지만 다른 타입의 배열로도 배열을 만들 수 있으나, 각각의 타입은 동일한 타입으로 변경된다.</a:t>
            </a:r>
            <a:endParaRPr/>
          </a:p>
        </p:txBody>
      </p:sp>
      <p:grpSp>
        <p:nvGrpSpPr>
          <p:cNvPr id="1067" name="Google Shape;1067;p74"/>
          <p:cNvGrpSpPr/>
          <p:nvPr/>
        </p:nvGrpSpPr>
        <p:grpSpPr>
          <a:xfrm>
            <a:off x="557644" y="3322872"/>
            <a:ext cx="8782050" cy="720080"/>
            <a:chOff x="568325" y="5114924"/>
            <a:chExt cx="8782050" cy="744077"/>
          </a:xfrm>
        </p:grpSpPr>
        <p:sp>
          <p:nvSpPr>
            <p:cNvPr id="1068" name="Google Shape;1068;p74"/>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69" name="Google Shape;1069;p74"/>
            <p:cNvGrpSpPr/>
            <p:nvPr/>
          </p:nvGrpSpPr>
          <p:grpSpPr>
            <a:xfrm>
              <a:off x="675835" y="5210921"/>
              <a:ext cx="2918106" cy="302131"/>
              <a:chOff x="732985" y="5582396"/>
              <a:chExt cx="2918106" cy="302131"/>
            </a:xfrm>
          </p:grpSpPr>
          <p:pic>
            <p:nvPicPr>
              <p:cNvPr descr="Byte - Free electronics icons" id="1070" name="Google Shape;1070;p7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71" name="Google Shape;1071;p7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28</a:t>
                </a:r>
                <a:endParaRPr b="1" sz="1300">
                  <a:solidFill>
                    <a:srgbClr val="262626"/>
                  </a:solidFill>
                  <a:latin typeface="Arial"/>
                  <a:ea typeface="Arial"/>
                  <a:cs typeface="Arial"/>
                  <a:sym typeface="Arial"/>
                </a:endParaRPr>
              </a:p>
            </p:txBody>
          </p:sp>
        </p:grpSp>
        <p:sp>
          <p:nvSpPr>
            <p:cNvPr id="1072" name="Google Shape;1072;p7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정수, 실수, 논리형처럼 각각 다른 타입으로 배열을 만든다.</a:t>
              </a:r>
              <a:endParaRPr sz="1300">
                <a:solidFill>
                  <a:srgbClr val="262626"/>
                </a:solidFill>
                <a:latin typeface="Arial"/>
                <a:ea typeface="Arial"/>
                <a:cs typeface="Arial"/>
                <a:sym typeface="Arial"/>
              </a:endParaRPr>
            </a:p>
          </p:txBody>
        </p:sp>
      </p:grpSp>
      <p:pic>
        <p:nvPicPr>
          <p:cNvPr id="1073" name="Google Shape;1073;p74"/>
          <p:cNvPicPr preferRelativeResize="0"/>
          <p:nvPr/>
        </p:nvPicPr>
        <p:blipFill rotWithShape="1">
          <a:blip r:embed="rId4">
            <a:alphaModFix/>
          </a:blip>
          <a:srcRect b="0" l="0" r="14353" t="0"/>
          <a:stretch/>
        </p:blipFill>
        <p:spPr>
          <a:xfrm>
            <a:off x="718427" y="2520192"/>
            <a:ext cx="8481458" cy="64294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2" name="Shape 5982"/>
        <p:cNvGrpSpPr/>
        <p:nvPr/>
      </p:nvGrpSpPr>
      <p:grpSpPr>
        <a:xfrm>
          <a:off x="0" y="0"/>
          <a:ext cx="0" cy="0"/>
          <a:chOff x="0" y="0"/>
          <a:chExt cx="0" cy="0"/>
        </a:xfrm>
      </p:grpSpPr>
      <p:sp>
        <p:nvSpPr>
          <p:cNvPr id="5983" name="Google Shape;5983;p362"/>
          <p:cNvSpPr/>
          <p:nvPr/>
        </p:nvSpPr>
        <p:spPr>
          <a:xfrm>
            <a:off x="559817" y="2060848"/>
            <a:ext cx="8782050" cy="30243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84" name="Google Shape;5984;p362"/>
          <p:cNvGrpSpPr/>
          <p:nvPr/>
        </p:nvGrpSpPr>
        <p:grpSpPr>
          <a:xfrm>
            <a:off x="450000" y="450000"/>
            <a:ext cx="9018000" cy="276999"/>
            <a:chOff x="450000" y="450000"/>
            <a:chExt cx="9018000" cy="276999"/>
          </a:xfrm>
        </p:grpSpPr>
        <p:sp>
          <p:nvSpPr>
            <p:cNvPr id="5985" name="Google Shape;5985;p36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5986" name="Google Shape;5986;p36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5987" name="Google Shape;5987;p362"/>
          <p:cNvGrpSpPr/>
          <p:nvPr/>
        </p:nvGrpSpPr>
        <p:grpSpPr>
          <a:xfrm>
            <a:off x="559817" y="1428745"/>
            <a:ext cx="8783192" cy="215444"/>
            <a:chOff x="559817" y="2136914"/>
            <a:chExt cx="8783192" cy="215444"/>
          </a:xfrm>
        </p:grpSpPr>
        <p:sp>
          <p:nvSpPr>
            <p:cNvPr id="5988" name="Google Shape;5988;p3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89" name="Google Shape;5989;p36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5990" name="Google Shape;5990;p362"/>
          <p:cNvSpPr/>
          <p:nvPr/>
        </p:nvSpPr>
        <p:spPr>
          <a:xfrm>
            <a:off x="71120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Index by 'Size' and 'Type'. Columns by 'Location'. Values provided by the 'B' column.</a:t>
            </a:r>
            <a:endParaRPr/>
          </a:p>
        </p:txBody>
      </p:sp>
      <p:pic>
        <p:nvPicPr>
          <p:cNvPr id="5991" name="Google Shape;5991;p362"/>
          <p:cNvPicPr preferRelativeResize="0"/>
          <p:nvPr/>
        </p:nvPicPr>
        <p:blipFill rotWithShape="1">
          <a:blip r:embed="rId3">
            <a:alphaModFix/>
          </a:blip>
          <a:srcRect b="0" l="0" r="14280" t="0"/>
          <a:stretch/>
        </p:blipFill>
        <p:spPr>
          <a:xfrm>
            <a:off x="711201" y="2159507"/>
            <a:ext cx="8488684" cy="281182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6" name="Shape 5996"/>
        <p:cNvGrpSpPr/>
        <p:nvPr/>
      </p:nvGrpSpPr>
      <p:grpSpPr>
        <a:xfrm>
          <a:off x="0" y="0"/>
          <a:ext cx="0" cy="0"/>
          <a:chOff x="0" y="0"/>
          <a:chExt cx="0" cy="0"/>
        </a:xfrm>
      </p:grpSpPr>
      <p:sp>
        <p:nvSpPr>
          <p:cNvPr id="5997" name="Google Shape;5997;p363"/>
          <p:cNvSpPr/>
          <p:nvPr/>
        </p:nvSpPr>
        <p:spPr>
          <a:xfrm>
            <a:off x="559817" y="1772816"/>
            <a:ext cx="8782050" cy="20882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98" name="Google Shape;5998;p363"/>
          <p:cNvGrpSpPr/>
          <p:nvPr/>
        </p:nvGrpSpPr>
        <p:grpSpPr>
          <a:xfrm>
            <a:off x="450000" y="450000"/>
            <a:ext cx="9018000" cy="276999"/>
            <a:chOff x="450000" y="450000"/>
            <a:chExt cx="9018000" cy="276999"/>
          </a:xfrm>
        </p:grpSpPr>
        <p:sp>
          <p:nvSpPr>
            <p:cNvPr id="5999" name="Google Shape;5999;p3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00" name="Google Shape;6000;p3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01" name="Google Shape;6001;p363"/>
          <p:cNvGrpSpPr/>
          <p:nvPr/>
        </p:nvGrpSpPr>
        <p:grpSpPr>
          <a:xfrm>
            <a:off x="559817" y="1428745"/>
            <a:ext cx="8783192" cy="215444"/>
            <a:chOff x="559817" y="2136914"/>
            <a:chExt cx="8783192" cy="215444"/>
          </a:xfrm>
        </p:grpSpPr>
        <p:sp>
          <p:nvSpPr>
            <p:cNvPr id="6002" name="Google Shape;6002;p3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03" name="Google Shape;6003;p36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pic>
        <p:nvPicPr>
          <p:cNvPr id="6004" name="Google Shape;6004;p363"/>
          <p:cNvPicPr preferRelativeResize="0"/>
          <p:nvPr/>
        </p:nvPicPr>
        <p:blipFill rotWithShape="1">
          <a:blip r:embed="rId3">
            <a:alphaModFix/>
          </a:blip>
          <a:srcRect b="0" l="0" r="14280" t="0"/>
          <a:stretch/>
        </p:blipFill>
        <p:spPr>
          <a:xfrm>
            <a:off x="711201" y="1890892"/>
            <a:ext cx="8488684" cy="184322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9" name="Shape 6009"/>
        <p:cNvGrpSpPr/>
        <p:nvPr/>
      </p:nvGrpSpPr>
      <p:grpSpPr>
        <a:xfrm>
          <a:off x="0" y="0"/>
          <a:ext cx="0" cy="0"/>
          <a:chOff x="0" y="0"/>
          <a:chExt cx="0" cy="0"/>
        </a:xfrm>
      </p:grpSpPr>
      <p:sp>
        <p:nvSpPr>
          <p:cNvPr id="6010" name="Google Shape;6010;p364"/>
          <p:cNvSpPr/>
          <p:nvPr/>
        </p:nvSpPr>
        <p:spPr>
          <a:xfrm>
            <a:off x="559817" y="1772816"/>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11" name="Google Shape;6011;p364"/>
          <p:cNvGrpSpPr/>
          <p:nvPr/>
        </p:nvGrpSpPr>
        <p:grpSpPr>
          <a:xfrm>
            <a:off x="450000" y="450000"/>
            <a:ext cx="9018000" cy="276999"/>
            <a:chOff x="450000" y="450000"/>
            <a:chExt cx="9018000" cy="276999"/>
          </a:xfrm>
        </p:grpSpPr>
        <p:sp>
          <p:nvSpPr>
            <p:cNvPr id="6012" name="Google Shape;6012;p3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13" name="Google Shape;6013;p3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14" name="Google Shape;6014;p364"/>
          <p:cNvGrpSpPr/>
          <p:nvPr/>
        </p:nvGrpSpPr>
        <p:grpSpPr>
          <a:xfrm>
            <a:off x="559817" y="1428745"/>
            <a:ext cx="8783192" cy="215444"/>
            <a:chOff x="559817" y="2136914"/>
            <a:chExt cx="8783192" cy="215444"/>
          </a:xfrm>
        </p:grpSpPr>
        <p:sp>
          <p:nvSpPr>
            <p:cNvPr id="6015" name="Google Shape;6015;p3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16" name="Google Shape;6016;p36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017" name="Google Shape;6017;p364"/>
          <p:cNvSpPr/>
          <p:nvPr/>
        </p:nvSpPr>
        <p:spPr>
          <a:xfrm>
            <a:off x="711200" y="4755112"/>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same as the graph at the right, but fill the missing values with 0.</a:t>
            </a:r>
            <a:endParaRPr/>
          </a:p>
        </p:txBody>
      </p:sp>
      <p:pic>
        <p:nvPicPr>
          <p:cNvPr id="6018" name="Google Shape;6018;p364"/>
          <p:cNvPicPr preferRelativeResize="0"/>
          <p:nvPr/>
        </p:nvPicPr>
        <p:blipFill rotWithShape="1">
          <a:blip r:embed="rId3">
            <a:alphaModFix/>
          </a:blip>
          <a:srcRect b="0" l="0" r="68090" t="19539"/>
          <a:stretch/>
        </p:blipFill>
        <p:spPr>
          <a:xfrm>
            <a:off x="7081519" y="4728689"/>
            <a:ext cx="2260348" cy="1618256"/>
          </a:xfrm>
          <a:prstGeom prst="rect">
            <a:avLst/>
          </a:prstGeom>
          <a:noFill/>
          <a:ln cap="flat" cmpd="sng" w="9525">
            <a:solidFill>
              <a:srgbClr val="F2F2F2"/>
            </a:solidFill>
            <a:prstDash val="solid"/>
            <a:round/>
            <a:headEnd len="sm" w="sm" type="none"/>
            <a:tailEnd len="sm" w="sm" type="none"/>
          </a:ln>
        </p:spPr>
      </p:pic>
      <p:pic>
        <p:nvPicPr>
          <p:cNvPr id="6019" name="Google Shape;6019;p364"/>
          <p:cNvPicPr preferRelativeResize="0"/>
          <p:nvPr/>
        </p:nvPicPr>
        <p:blipFill rotWithShape="1">
          <a:blip r:embed="rId4">
            <a:alphaModFix/>
          </a:blip>
          <a:srcRect b="0" l="0" r="10645" t="0"/>
          <a:stretch/>
        </p:blipFill>
        <p:spPr>
          <a:xfrm>
            <a:off x="711201" y="1876589"/>
            <a:ext cx="8524026" cy="268775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4" name="Shape 6024"/>
        <p:cNvGrpSpPr/>
        <p:nvPr/>
      </p:nvGrpSpPr>
      <p:grpSpPr>
        <a:xfrm>
          <a:off x="0" y="0"/>
          <a:ext cx="0" cy="0"/>
          <a:chOff x="0" y="0"/>
          <a:chExt cx="0" cy="0"/>
        </a:xfrm>
      </p:grpSpPr>
      <p:sp>
        <p:nvSpPr>
          <p:cNvPr id="6025" name="Google Shape;6025;p365"/>
          <p:cNvSpPr/>
          <p:nvPr/>
        </p:nvSpPr>
        <p:spPr>
          <a:xfrm>
            <a:off x="559817" y="1772816"/>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26" name="Google Shape;6026;p365"/>
          <p:cNvGrpSpPr/>
          <p:nvPr/>
        </p:nvGrpSpPr>
        <p:grpSpPr>
          <a:xfrm>
            <a:off x="450000" y="450000"/>
            <a:ext cx="9018000" cy="276999"/>
            <a:chOff x="450000" y="450000"/>
            <a:chExt cx="9018000" cy="276999"/>
          </a:xfrm>
        </p:grpSpPr>
        <p:sp>
          <p:nvSpPr>
            <p:cNvPr id="6027" name="Google Shape;6027;p3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28" name="Google Shape;6028;p3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29" name="Google Shape;6029;p365"/>
          <p:cNvGrpSpPr/>
          <p:nvPr/>
        </p:nvGrpSpPr>
        <p:grpSpPr>
          <a:xfrm>
            <a:off x="559817" y="1428745"/>
            <a:ext cx="8783192" cy="215444"/>
            <a:chOff x="559817" y="2136914"/>
            <a:chExt cx="8783192" cy="215444"/>
          </a:xfrm>
        </p:grpSpPr>
        <p:sp>
          <p:nvSpPr>
            <p:cNvPr id="6030" name="Google Shape;6030;p3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31" name="Google Shape;6031;p36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032" name="Google Shape;6032;p365"/>
          <p:cNvSpPr/>
          <p:nvPr/>
        </p:nvSpPr>
        <p:spPr>
          <a:xfrm>
            <a:off x="711200" y="4755112"/>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same as the graph at the right, with the aggregation function specified.</a:t>
            </a:r>
            <a:endParaRPr/>
          </a:p>
        </p:txBody>
      </p:sp>
      <p:pic>
        <p:nvPicPr>
          <p:cNvPr id="6033" name="Google Shape;6033;p365"/>
          <p:cNvPicPr preferRelativeResize="0"/>
          <p:nvPr/>
        </p:nvPicPr>
        <p:blipFill rotWithShape="1">
          <a:blip r:embed="rId3">
            <a:alphaModFix/>
          </a:blip>
          <a:srcRect b="0" l="0" r="72913" t="17572"/>
          <a:stretch/>
        </p:blipFill>
        <p:spPr>
          <a:xfrm>
            <a:off x="7556614" y="4781763"/>
            <a:ext cx="1785253" cy="1530622"/>
          </a:xfrm>
          <a:prstGeom prst="rect">
            <a:avLst/>
          </a:prstGeom>
          <a:noFill/>
          <a:ln cap="flat" cmpd="sng" w="9525">
            <a:solidFill>
              <a:srgbClr val="F2F2F2"/>
            </a:solidFill>
            <a:prstDash val="solid"/>
            <a:round/>
            <a:headEnd len="sm" w="sm" type="none"/>
            <a:tailEnd len="sm" w="sm" type="none"/>
          </a:ln>
        </p:spPr>
      </p:pic>
      <p:pic>
        <p:nvPicPr>
          <p:cNvPr id="6034" name="Google Shape;6034;p365"/>
          <p:cNvPicPr preferRelativeResize="0"/>
          <p:nvPr/>
        </p:nvPicPr>
        <p:blipFill rotWithShape="1">
          <a:blip r:embed="rId4">
            <a:alphaModFix/>
          </a:blip>
          <a:srcRect b="0" l="1" r="849" t="0"/>
          <a:stretch/>
        </p:blipFill>
        <p:spPr>
          <a:xfrm>
            <a:off x="711201" y="1883734"/>
            <a:ext cx="8416675" cy="266436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9" name="Shape 6039"/>
        <p:cNvGrpSpPr/>
        <p:nvPr/>
      </p:nvGrpSpPr>
      <p:grpSpPr>
        <a:xfrm>
          <a:off x="0" y="0"/>
          <a:ext cx="0" cy="0"/>
          <a:chOff x="0" y="0"/>
          <a:chExt cx="0" cy="0"/>
        </a:xfrm>
      </p:grpSpPr>
      <p:sp>
        <p:nvSpPr>
          <p:cNvPr id="6040" name="Google Shape;6040;p366"/>
          <p:cNvSpPr/>
          <p:nvPr/>
        </p:nvSpPr>
        <p:spPr>
          <a:xfrm>
            <a:off x="559817" y="2132856"/>
            <a:ext cx="8782050" cy="23762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41" name="Google Shape;6041;p366"/>
          <p:cNvGrpSpPr/>
          <p:nvPr/>
        </p:nvGrpSpPr>
        <p:grpSpPr>
          <a:xfrm>
            <a:off x="450000" y="450000"/>
            <a:ext cx="9018000" cy="276999"/>
            <a:chOff x="450000" y="450000"/>
            <a:chExt cx="9018000" cy="276999"/>
          </a:xfrm>
        </p:grpSpPr>
        <p:sp>
          <p:nvSpPr>
            <p:cNvPr id="6042" name="Google Shape;6042;p3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43" name="Google Shape;6043;p3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44" name="Google Shape;6044;p366"/>
          <p:cNvGrpSpPr/>
          <p:nvPr/>
        </p:nvGrpSpPr>
        <p:grpSpPr>
          <a:xfrm>
            <a:off x="559817" y="1428745"/>
            <a:ext cx="8783192" cy="215444"/>
            <a:chOff x="559817" y="2136914"/>
            <a:chExt cx="8783192" cy="215444"/>
          </a:xfrm>
        </p:grpSpPr>
        <p:sp>
          <p:nvSpPr>
            <p:cNvPr id="6045" name="Google Shape;6045;p3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46" name="Google Shape;6046;p36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047" name="Google Shape;6047;p366"/>
          <p:cNvSpPr/>
          <p:nvPr/>
        </p:nvSpPr>
        <p:spPr>
          <a:xfrm>
            <a:off x="711200" y="173077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Index by ''Location'. Columns by 'Size' and 'Type'. Values provided by the 'B' column.</a:t>
            </a:r>
            <a:endParaRPr/>
          </a:p>
        </p:txBody>
      </p:sp>
      <p:pic>
        <p:nvPicPr>
          <p:cNvPr id="6048" name="Google Shape;6048;p366"/>
          <p:cNvPicPr preferRelativeResize="0"/>
          <p:nvPr/>
        </p:nvPicPr>
        <p:blipFill rotWithShape="1">
          <a:blip r:embed="rId3">
            <a:alphaModFix/>
          </a:blip>
          <a:srcRect b="0" l="0" r="14280" t="0"/>
          <a:stretch/>
        </p:blipFill>
        <p:spPr>
          <a:xfrm>
            <a:off x="711201" y="2250163"/>
            <a:ext cx="8488684" cy="215404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3" name="Shape 6053"/>
        <p:cNvGrpSpPr/>
        <p:nvPr/>
      </p:nvGrpSpPr>
      <p:grpSpPr>
        <a:xfrm>
          <a:off x="0" y="0"/>
          <a:ext cx="0" cy="0"/>
          <a:chOff x="0" y="0"/>
          <a:chExt cx="0" cy="0"/>
        </a:xfrm>
      </p:grpSpPr>
      <p:sp>
        <p:nvSpPr>
          <p:cNvPr id="6054" name="Google Shape;6054;p367"/>
          <p:cNvSpPr/>
          <p:nvPr/>
        </p:nvSpPr>
        <p:spPr>
          <a:xfrm>
            <a:off x="559817" y="1772816"/>
            <a:ext cx="8782050" cy="20162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55" name="Google Shape;6055;p367"/>
          <p:cNvGrpSpPr/>
          <p:nvPr/>
        </p:nvGrpSpPr>
        <p:grpSpPr>
          <a:xfrm>
            <a:off x="450000" y="450000"/>
            <a:ext cx="9018000" cy="276999"/>
            <a:chOff x="450000" y="450000"/>
            <a:chExt cx="9018000" cy="276999"/>
          </a:xfrm>
        </p:grpSpPr>
        <p:sp>
          <p:nvSpPr>
            <p:cNvPr id="6056" name="Google Shape;6056;p3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57" name="Google Shape;6057;p3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58" name="Google Shape;6058;p367"/>
          <p:cNvGrpSpPr/>
          <p:nvPr/>
        </p:nvGrpSpPr>
        <p:grpSpPr>
          <a:xfrm>
            <a:off x="559817" y="1428745"/>
            <a:ext cx="8783192" cy="215444"/>
            <a:chOff x="559817" y="2136914"/>
            <a:chExt cx="8783192" cy="215444"/>
          </a:xfrm>
        </p:grpSpPr>
        <p:sp>
          <p:nvSpPr>
            <p:cNvPr id="6059" name="Google Shape;6059;p3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60" name="Google Shape;6060;p36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pic>
        <p:nvPicPr>
          <p:cNvPr id="6061" name="Google Shape;6061;p367"/>
          <p:cNvPicPr preferRelativeResize="0"/>
          <p:nvPr/>
        </p:nvPicPr>
        <p:blipFill rotWithShape="1">
          <a:blip r:embed="rId3">
            <a:alphaModFix/>
          </a:blip>
          <a:srcRect b="0" l="0" r="9933" t="0"/>
          <a:stretch/>
        </p:blipFill>
        <p:spPr>
          <a:xfrm>
            <a:off x="711201" y="1890892"/>
            <a:ext cx="8488683" cy="1774887"/>
          </a:xfrm>
          <a:prstGeom prst="rect">
            <a:avLst/>
          </a:prstGeom>
          <a:noFill/>
          <a:ln cap="flat" cmpd="sng" w="9525">
            <a:solidFill>
              <a:srgbClr val="F2F2F2"/>
            </a:solidFill>
            <a:prstDash val="solid"/>
            <a:round/>
            <a:headEnd len="sm" w="sm" type="none"/>
            <a:tailEnd len="sm" w="sm" type="none"/>
          </a:ln>
        </p:spPr>
      </p:pic>
      <p:grpSp>
        <p:nvGrpSpPr>
          <p:cNvPr id="6062" name="Google Shape;6062;p367"/>
          <p:cNvGrpSpPr/>
          <p:nvPr/>
        </p:nvGrpSpPr>
        <p:grpSpPr>
          <a:xfrm>
            <a:off x="557644" y="3848078"/>
            <a:ext cx="8782050" cy="720080"/>
            <a:chOff x="568325" y="5114924"/>
            <a:chExt cx="8782050" cy="744077"/>
          </a:xfrm>
        </p:grpSpPr>
        <p:sp>
          <p:nvSpPr>
            <p:cNvPr id="6063" name="Google Shape;6063;p367"/>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64" name="Google Shape;6064;p367"/>
            <p:cNvGrpSpPr/>
            <p:nvPr/>
          </p:nvGrpSpPr>
          <p:grpSpPr>
            <a:xfrm>
              <a:off x="675835" y="5210921"/>
              <a:ext cx="1477946" cy="302132"/>
              <a:chOff x="732985" y="5582396"/>
              <a:chExt cx="1477946" cy="302132"/>
            </a:xfrm>
          </p:grpSpPr>
          <p:pic>
            <p:nvPicPr>
              <p:cNvPr descr="Byte - Free electronics icons" id="6065" name="Google Shape;6065;p36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66" name="Google Shape;6066;p36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a:t>
                </a:r>
                <a:endParaRPr b="1" sz="1300">
                  <a:solidFill>
                    <a:srgbClr val="262626"/>
                  </a:solidFill>
                  <a:latin typeface="Arial"/>
                  <a:ea typeface="Arial"/>
                  <a:cs typeface="Arial"/>
                  <a:sym typeface="Arial"/>
                </a:endParaRPr>
              </a:p>
            </p:txBody>
          </p:sp>
        </p:grpSp>
        <p:sp>
          <p:nvSpPr>
            <p:cNvPr id="6067" name="Google Shape;6067;p36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Now, MultiIndex object for the columns.</a:t>
              </a:r>
              <a:endParaRPr/>
            </a:p>
          </p:txBody>
        </p:sp>
      </p:grpSp>
      <p:sp>
        <p:nvSpPr>
          <p:cNvPr id="6068" name="Google Shape;6068;p367"/>
          <p:cNvSpPr/>
          <p:nvPr/>
        </p:nvSpPr>
        <p:spPr>
          <a:xfrm>
            <a:off x="6247556" y="2662020"/>
            <a:ext cx="2880320" cy="190916"/>
          </a:xfrm>
          <a:prstGeom prst="snip1Rect">
            <a:avLst>
              <a:gd fmla="val 16667" name="adj"/>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3" name="Shape 6073"/>
        <p:cNvGrpSpPr/>
        <p:nvPr/>
      </p:nvGrpSpPr>
      <p:grpSpPr>
        <a:xfrm>
          <a:off x="0" y="0"/>
          <a:ext cx="0" cy="0"/>
          <a:chOff x="0" y="0"/>
          <a:chExt cx="0" cy="0"/>
        </a:xfrm>
      </p:grpSpPr>
      <p:sp>
        <p:nvSpPr>
          <p:cNvPr id="6074" name="Google Shape;6074;p368"/>
          <p:cNvSpPr/>
          <p:nvPr/>
        </p:nvSpPr>
        <p:spPr>
          <a:xfrm>
            <a:off x="559817" y="2132856"/>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75" name="Google Shape;6075;p368"/>
          <p:cNvGrpSpPr/>
          <p:nvPr/>
        </p:nvGrpSpPr>
        <p:grpSpPr>
          <a:xfrm>
            <a:off x="450000" y="450000"/>
            <a:ext cx="9018000" cy="276999"/>
            <a:chOff x="450000" y="450000"/>
            <a:chExt cx="9018000" cy="276999"/>
          </a:xfrm>
        </p:grpSpPr>
        <p:sp>
          <p:nvSpPr>
            <p:cNvPr id="6076" name="Google Shape;6076;p3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77" name="Google Shape;6077;p3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78" name="Google Shape;6078;p368"/>
          <p:cNvGrpSpPr/>
          <p:nvPr/>
        </p:nvGrpSpPr>
        <p:grpSpPr>
          <a:xfrm>
            <a:off x="559817" y="1428745"/>
            <a:ext cx="8783192" cy="215444"/>
            <a:chOff x="559817" y="2136914"/>
            <a:chExt cx="8783192" cy="215444"/>
          </a:xfrm>
        </p:grpSpPr>
        <p:sp>
          <p:nvSpPr>
            <p:cNvPr id="6079" name="Google Shape;6079;p3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80" name="Google Shape;6080;p36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081" name="Google Shape;6081;p368"/>
          <p:cNvSpPr/>
          <p:nvPr/>
        </p:nvSpPr>
        <p:spPr>
          <a:xfrm>
            <a:off x="711200" y="173077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aggregation function is numpy.median().</a:t>
            </a:r>
            <a:endParaRPr/>
          </a:p>
        </p:txBody>
      </p:sp>
      <p:pic>
        <p:nvPicPr>
          <p:cNvPr id="6082" name="Google Shape;6082;p368"/>
          <p:cNvPicPr preferRelativeResize="0"/>
          <p:nvPr/>
        </p:nvPicPr>
        <p:blipFill rotWithShape="1">
          <a:blip r:embed="rId3">
            <a:alphaModFix/>
          </a:blip>
          <a:srcRect b="0" l="0" r="11287" t="0"/>
          <a:stretch/>
        </p:blipFill>
        <p:spPr>
          <a:xfrm>
            <a:off x="711201" y="2235083"/>
            <a:ext cx="8488683" cy="265412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7" name="Shape 6087"/>
        <p:cNvGrpSpPr/>
        <p:nvPr/>
      </p:nvGrpSpPr>
      <p:grpSpPr>
        <a:xfrm>
          <a:off x="0" y="0"/>
          <a:ext cx="0" cy="0"/>
          <a:chOff x="0" y="0"/>
          <a:chExt cx="0" cy="0"/>
        </a:xfrm>
      </p:grpSpPr>
      <p:sp>
        <p:nvSpPr>
          <p:cNvPr id="6088" name="Google Shape;6088;p369"/>
          <p:cNvSpPr/>
          <p:nvPr/>
        </p:nvSpPr>
        <p:spPr>
          <a:xfrm>
            <a:off x="559817" y="2132856"/>
            <a:ext cx="8782050" cy="29943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89" name="Google Shape;6089;p369"/>
          <p:cNvGrpSpPr/>
          <p:nvPr/>
        </p:nvGrpSpPr>
        <p:grpSpPr>
          <a:xfrm>
            <a:off x="450000" y="450000"/>
            <a:ext cx="9018000" cy="276999"/>
            <a:chOff x="450000" y="450000"/>
            <a:chExt cx="9018000" cy="276999"/>
          </a:xfrm>
        </p:grpSpPr>
        <p:sp>
          <p:nvSpPr>
            <p:cNvPr id="6090" name="Google Shape;6090;p3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091" name="Google Shape;6091;p3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092" name="Google Shape;6092;p369"/>
          <p:cNvGrpSpPr/>
          <p:nvPr/>
        </p:nvGrpSpPr>
        <p:grpSpPr>
          <a:xfrm>
            <a:off x="559817" y="1428745"/>
            <a:ext cx="8783192" cy="215444"/>
            <a:chOff x="559817" y="2136914"/>
            <a:chExt cx="8783192" cy="215444"/>
          </a:xfrm>
        </p:grpSpPr>
        <p:sp>
          <p:nvSpPr>
            <p:cNvPr id="6093" name="Google Shape;6093;p3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94" name="Google Shape;6094;p36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095" name="Google Shape;6095;p369"/>
          <p:cNvSpPr/>
          <p:nvPr/>
        </p:nvSpPr>
        <p:spPr>
          <a:xfrm>
            <a:off x="711200" y="173077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Group averages of the columns 'A' and 'B'.</a:t>
            </a:r>
            <a:endParaRPr/>
          </a:p>
        </p:txBody>
      </p:sp>
      <p:pic>
        <p:nvPicPr>
          <p:cNvPr id="6096" name="Google Shape;6096;p369"/>
          <p:cNvPicPr preferRelativeResize="0"/>
          <p:nvPr/>
        </p:nvPicPr>
        <p:blipFill rotWithShape="1">
          <a:blip r:embed="rId3">
            <a:alphaModFix/>
          </a:blip>
          <a:srcRect b="0" l="0" r="14280" t="0"/>
          <a:stretch/>
        </p:blipFill>
        <p:spPr>
          <a:xfrm>
            <a:off x="706500" y="2256655"/>
            <a:ext cx="8488684" cy="274676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1" name="Shape 6101"/>
        <p:cNvGrpSpPr/>
        <p:nvPr/>
      </p:nvGrpSpPr>
      <p:grpSpPr>
        <a:xfrm>
          <a:off x="0" y="0"/>
          <a:ext cx="0" cy="0"/>
          <a:chOff x="0" y="0"/>
          <a:chExt cx="0" cy="0"/>
        </a:xfrm>
      </p:grpSpPr>
      <p:sp>
        <p:nvSpPr>
          <p:cNvPr id="6102" name="Google Shape;6102;p370"/>
          <p:cNvSpPr/>
          <p:nvPr/>
        </p:nvSpPr>
        <p:spPr>
          <a:xfrm>
            <a:off x="559817" y="2132856"/>
            <a:ext cx="8782050" cy="29943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03" name="Google Shape;6103;p370"/>
          <p:cNvGrpSpPr/>
          <p:nvPr/>
        </p:nvGrpSpPr>
        <p:grpSpPr>
          <a:xfrm>
            <a:off x="450000" y="450000"/>
            <a:ext cx="9018000" cy="276999"/>
            <a:chOff x="450000" y="450000"/>
            <a:chExt cx="9018000" cy="276999"/>
          </a:xfrm>
        </p:grpSpPr>
        <p:sp>
          <p:nvSpPr>
            <p:cNvPr id="6104" name="Google Shape;6104;p3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105" name="Google Shape;6105;p3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106" name="Google Shape;6106;p370"/>
          <p:cNvGrpSpPr/>
          <p:nvPr/>
        </p:nvGrpSpPr>
        <p:grpSpPr>
          <a:xfrm>
            <a:off x="559817" y="1428745"/>
            <a:ext cx="8783192" cy="215444"/>
            <a:chOff x="559817" y="2136914"/>
            <a:chExt cx="8783192" cy="215444"/>
          </a:xfrm>
        </p:grpSpPr>
        <p:sp>
          <p:nvSpPr>
            <p:cNvPr id="6107" name="Google Shape;6107;p3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08" name="Google Shape;6108;p37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109" name="Google Shape;6109;p370"/>
          <p:cNvSpPr/>
          <p:nvPr/>
        </p:nvSpPr>
        <p:spPr>
          <a:xfrm>
            <a:off x="711200" y="173077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Now, with groupby() method. The result is the same. </a:t>
            </a:r>
            <a:endParaRPr/>
          </a:p>
        </p:txBody>
      </p:sp>
      <p:pic>
        <p:nvPicPr>
          <p:cNvPr id="6110" name="Google Shape;6110;p370"/>
          <p:cNvPicPr preferRelativeResize="0"/>
          <p:nvPr/>
        </p:nvPicPr>
        <p:blipFill rotWithShape="1">
          <a:blip r:embed="rId3">
            <a:alphaModFix/>
          </a:blip>
          <a:srcRect b="0" l="0" r="14280" t="0"/>
          <a:stretch/>
        </p:blipFill>
        <p:spPr>
          <a:xfrm>
            <a:off x="711201" y="2256655"/>
            <a:ext cx="8488684" cy="274676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5" name="Shape 6115"/>
        <p:cNvGrpSpPr/>
        <p:nvPr/>
      </p:nvGrpSpPr>
      <p:grpSpPr>
        <a:xfrm>
          <a:off x="0" y="0"/>
          <a:ext cx="0" cy="0"/>
          <a:chOff x="0" y="0"/>
          <a:chExt cx="0" cy="0"/>
        </a:xfrm>
      </p:grpSpPr>
      <p:sp>
        <p:nvSpPr>
          <p:cNvPr id="6116" name="Google Shape;6116;p371"/>
          <p:cNvSpPr/>
          <p:nvPr/>
        </p:nvSpPr>
        <p:spPr>
          <a:xfrm>
            <a:off x="559817" y="2132856"/>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17" name="Google Shape;6117;p371"/>
          <p:cNvGrpSpPr/>
          <p:nvPr/>
        </p:nvGrpSpPr>
        <p:grpSpPr>
          <a:xfrm>
            <a:off x="450000" y="450000"/>
            <a:ext cx="9018000" cy="276999"/>
            <a:chOff x="450000" y="450000"/>
            <a:chExt cx="9018000" cy="276999"/>
          </a:xfrm>
        </p:grpSpPr>
        <p:sp>
          <p:nvSpPr>
            <p:cNvPr id="6118" name="Google Shape;6118;p37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a:t>
              </a:r>
              <a:endParaRPr/>
            </a:p>
          </p:txBody>
        </p:sp>
        <p:sp>
          <p:nvSpPr>
            <p:cNvPr id="6119" name="Google Shape;6119;p37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120" name="Google Shape;6120;p371"/>
          <p:cNvGrpSpPr/>
          <p:nvPr/>
        </p:nvGrpSpPr>
        <p:grpSpPr>
          <a:xfrm>
            <a:off x="559817" y="1428745"/>
            <a:ext cx="8783192" cy="215444"/>
            <a:chOff x="559817" y="2136914"/>
            <a:chExt cx="8783192" cy="215444"/>
          </a:xfrm>
        </p:grpSpPr>
        <p:sp>
          <p:nvSpPr>
            <p:cNvPr id="6121" name="Google Shape;6121;p3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22" name="Google Shape;6122;p37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Pivoting:</a:t>
              </a:r>
              <a:endParaRPr/>
            </a:p>
          </p:txBody>
        </p:sp>
      </p:grpSp>
      <p:sp>
        <p:nvSpPr>
          <p:cNvPr id="6123" name="Google Shape;6123;p371"/>
          <p:cNvSpPr/>
          <p:nvPr/>
        </p:nvSpPr>
        <p:spPr>
          <a:xfrm>
            <a:off x="711200" y="1730776"/>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Aggregate the columns 'A' and 'B' differently.</a:t>
            </a:r>
            <a:endParaRPr/>
          </a:p>
        </p:txBody>
      </p:sp>
      <p:pic>
        <p:nvPicPr>
          <p:cNvPr id="6124" name="Google Shape;6124;p371"/>
          <p:cNvPicPr preferRelativeResize="0"/>
          <p:nvPr/>
        </p:nvPicPr>
        <p:blipFill rotWithShape="1">
          <a:blip r:embed="rId3">
            <a:alphaModFix/>
          </a:blip>
          <a:srcRect b="0" l="0" r="14280" t="0"/>
          <a:stretch/>
        </p:blipFill>
        <p:spPr>
          <a:xfrm>
            <a:off x="711201" y="2244529"/>
            <a:ext cx="8488684" cy="263111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5"/>
          <p:cNvSpPr/>
          <p:nvPr/>
        </p:nvSpPr>
        <p:spPr>
          <a:xfrm>
            <a:off x="558396" y="2120049"/>
            <a:ext cx="8782050" cy="16689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80" name="Google Shape;1080;p75"/>
          <p:cNvGrpSpPr/>
          <p:nvPr/>
        </p:nvGrpSpPr>
        <p:grpSpPr>
          <a:xfrm>
            <a:off x="559817" y="1428745"/>
            <a:ext cx="8783192" cy="215444"/>
            <a:chOff x="559817" y="2136914"/>
            <a:chExt cx="8783192" cy="215444"/>
          </a:xfrm>
        </p:grpSpPr>
        <p:sp>
          <p:nvSpPr>
            <p:cNvPr id="1081" name="Google Shape;1081;p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82" name="Google Shape;1082;p7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배열은 각 요소를 동일한 데이터 타입으로 변경하여 다룬다. (1/2)</a:t>
              </a:r>
              <a:endParaRPr sz="1400">
                <a:solidFill>
                  <a:srgbClr val="262626"/>
                </a:solidFill>
                <a:latin typeface="Arial"/>
                <a:ea typeface="Arial"/>
                <a:cs typeface="Arial"/>
                <a:sym typeface="Arial"/>
              </a:endParaRPr>
            </a:p>
          </p:txBody>
        </p:sp>
      </p:grpSp>
      <p:grpSp>
        <p:nvGrpSpPr>
          <p:cNvPr id="1083" name="Google Shape;1083;p75"/>
          <p:cNvGrpSpPr/>
          <p:nvPr/>
        </p:nvGrpSpPr>
        <p:grpSpPr>
          <a:xfrm>
            <a:off x="450000" y="450000"/>
            <a:ext cx="9018000" cy="276999"/>
            <a:chOff x="450000" y="450000"/>
            <a:chExt cx="9018000" cy="276999"/>
          </a:xfrm>
        </p:grpSpPr>
        <p:sp>
          <p:nvSpPr>
            <p:cNvPr id="1084" name="Google Shape;1084;p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085" name="Google Shape;1085;p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086" name="Google Shape;1086;p75"/>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정수형에 .이라고 표기가 되면서 정수, 실수, 논리형이 같이 있을 경우 실수 타입이 된다.</a:t>
            </a:r>
            <a:endParaRPr/>
          </a:p>
        </p:txBody>
      </p:sp>
      <p:grpSp>
        <p:nvGrpSpPr>
          <p:cNvPr id="1087" name="Google Shape;1087;p75"/>
          <p:cNvGrpSpPr/>
          <p:nvPr/>
        </p:nvGrpSpPr>
        <p:grpSpPr>
          <a:xfrm>
            <a:off x="557644" y="3847403"/>
            <a:ext cx="8782050" cy="1309791"/>
            <a:chOff x="557644" y="3861050"/>
            <a:chExt cx="8782050" cy="1309791"/>
          </a:xfrm>
        </p:grpSpPr>
        <p:grpSp>
          <p:nvGrpSpPr>
            <p:cNvPr id="1088" name="Google Shape;1088;p75"/>
            <p:cNvGrpSpPr/>
            <p:nvPr/>
          </p:nvGrpSpPr>
          <p:grpSpPr>
            <a:xfrm>
              <a:off x="557644" y="3861050"/>
              <a:ext cx="8782050" cy="1309791"/>
              <a:chOff x="568325" y="5114924"/>
              <a:chExt cx="8782050" cy="1353440"/>
            </a:xfrm>
          </p:grpSpPr>
          <p:sp>
            <p:nvSpPr>
              <p:cNvPr id="1089" name="Google Shape;1089;p75"/>
              <p:cNvSpPr/>
              <p:nvPr/>
            </p:nvSpPr>
            <p:spPr>
              <a:xfrm>
                <a:off x="568325" y="5114924"/>
                <a:ext cx="8782050" cy="13534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0" name="Google Shape;1090;p75"/>
              <p:cNvGrpSpPr/>
              <p:nvPr/>
            </p:nvGrpSpPr>
            <p:grpSpPr>
              <a:xfrm>
                <a:off x="675835" y="5210921"/>
                <a:ext cx="2918106" cy="302131"/>
                <a:chOff x="732985" y="5582396"/>
                <a:chExt cx="2918106" cy="302131"/>
              </a:xfrm>
            </p:grpSpPr>
            <p:pic>
              <p:nvPicPr>
                <p:cNvPr descr="Byte - Free electronics icons" id="1091" name="Google Shape;1091;p7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92" name="Google Shape;1092;p7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30</a:t>
                  </a:r>
                  <a:endParaRPr b="1" sz="1300">
                    <a:solidFill>
                      <a:srgbClr val="262626"/>
                    </a:solidFill>
                    <a:latin typeface="Arial"/>
                    <a:ea typeface="Arial"/>
                    <a:cs typeface="Arial"/>
                    <a:sym typeface="Arial"/>
                  </a:endParaRPr>
                </a:p>
              </p:txBody>
            </p:sp>
          </p:grpSp>
          <p:sp>
            <p:nvSpPr>
              <p:cNvPr id="1093" name="Google Shape;1093;p7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NumPy의 데이터 타입을 numpy.데이터타입 형식으로 나온다.</a:t>
                </a:r>
                <a:endParaRPr sz="1300">
                  <a:solidFill>
                    <a:srgbClr val="262626"/>
                  </a:solidFill>
                  <a:latin typeface="Arial"/>
                  <a:ea typeface="Arial"/>
                  <a:cs typeface="Arial"/>
                  <a:sym typeface="Arial"/>
                </a:endParaRPr>
              </a:p>
            </p:txBody>
          </p:sp>
        </p:grpSp>
        <p:pic>
          <p:nvPicPr>
            <p:cNvPr descr="Byte - Free electronics icons" id="1094" name="Google Shape;1094;p75"/>
            <p:cNvPicPr preferRelativeResize="0"/>
            <p:nvPr/>
          </p:nvPicPr>
          <p:blipFill rotWithShape="1">
            <a:blip r:embed="rId3">
              <a:alphaModFix/>
            </a:blip>
            <a:srcRect b="-5938" l="13871" r="14480" t="-7084"/>
            <a:stretch/>
          </p:blipFill>
          <p:spPr>
            <a:xfrm>
              <a:off x="662397" y="4572967"/>
              <a:ext cx="295715" cy="236991"/>
            </a:xfrm>
            <a:prstGeom prst="rect">
              <a:avLst/>
            </a:prstGeom>
            <a:noFill/>
            <a:ln>
              <a:noFill/>
            </a:ln>
          </p:spPr>
        </p:pic>
        <p:sp>
          <p:nvSpPr>
            <p:cNvPr id="1095" name="Google Shape;1095;p75"/>
            <p:cNvSpPr txBox="1"/>
            <p:nvPr/>
          </p:nvSpPr>
          <p:spPr>
            <a:xfrm>
              <a:off x="921178" y="45502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31</a:t>
              </a:r>
              <a:endParaRPr b="1" sz="1300">
                <a:solidFill>
                  <a:srgbClr val="262626"/>
                </a:solidFill>
                <a:latin typeface="Arial"/>
                <a:ea typeface="Arial"/>
                <a:cs typeface="Arial"/>
                <a:sym typeface="Arial"/>
              </a:endParaRPr>
            </a:p>
          </p:txBody>
        </p:sp>
        <p:sp>
          <p:nvSpPr>
            <p:cNvPr id="1096" name="Google Shape;1096;p75"/>
            <p:cNvSpPr txBox="1"/>
            <p:nvPr/>
          </p:nvSpPr>
          <p:spPr>
            <a:xfrm>
              <a:off x="1021818" y="48851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정수, 실수, 문자형처럼 각각 다른 타입으로 배열을 만든다.</a:t>
              </a:r>
              <a:endParaRPr sz="1300">
                <a:solidFill>
                  <a:srgbClr val="262626"/>
                </a:solidFill>
                <a:latin typeface="Arial"/>
                <a:ea typeface="Arial"/>
                <a:cs typeface="Arial"/>
                <a:sym typeface="Arial"/>
              </a:endParaRPr>
            </a:p>
          </p:txBody>
        </p:sp>
      </p:grpSp>
      <p:pic>
        <p:nvPicPr>
          <p:cNvPr id="1097" name="Google Shape;1097;p75"/>
          <p:cNvPicPr preferRelativeResize="0"/>
          <p:nvPr/>
        </p:nvPicPr>
        <p:blipFill rotWithShape="1">
          <a:blip r:embed="rId4">
            <a:alphaModFix/>
          </a:blip>
          <a:srcRect b="0" l="0" r="14280" t="0"/>
          <a:stretch/>
        </p:blipFill>
        <p:spPr>
          <a:xfrm>
            <a:off x="711201" y="2219985"/>
            <a:ext cx="8488683" cy="14706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9" name="Shape 6129"/>
        <p:cNvGrpSpPr/>
        <p:nvPr/>
      </p:nvGrpSpPr>
      <p:grpSpPr>
        <a:xfrm>
          <a:off x="0" y="0"/>
          <a:ext cx="0" cy="0"/>
          <a:chOff x="0" y="0"/>
          <a:chExt cx="0" cy="0"/>
        </a:xfrm>
      </p:grpSpPr>
      <p:sp>
        <p:nvSpPr>
          <p:cNvPr id="6130" name="Google Shape;6130;p372"/>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31" name="Google Shape;6131;p372"/>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132" name="Google Shape;6132;p372"/>
          <p:cNvGrpSpPr/>
          <p:nvPr/>
        </p:nvGrpSpPr>
        <p:grpSpPr>
          <a:xfrm>
            <a:off x="557644" y="3747782"/>
            <a:ext cx="8782050" cy="787019"/>
            <a:chOff x="568325" y="5114924"/>
            <a:chExt cx="8782050" cy="813246"/>
          </a:xfrm>
        </p:grpSpPr>
        <p:sp>
          <p:nvSpPr>
            <p:cNvPr id="6133" name="Google Shape;6133;p37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34" name="Google Shape;6134;p372"/>
            <p:cNvGrpSpPr/>
            <p:nvPr/>
          </p:nvGrpSpPr>
          <p:grpSpPr>
            <a:xfrm>
              <a:off x="675835" y="5210921"/>
              <a:ext cx="2918106" cy="302131"/>
              <a:chOff x="732985" y="5582396"/>
              <a:chExt cx="2918106" cy="302131"/>
            </a:xfrm>
          </p:grpSpPr>
          <p:pic>
            <p:nvPicPr>
              <p:cNvPr descr="Byte - Free electronics icons" id="6135" name="Google Shape;6135;p37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36" name="Google Shape;6136;p37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grpSp>
        <p:sp>
          <p:nvSpPr>
            <p:cNvPr id="6137" name="Google Shape;6137;p37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Column sums.</a:t>
              </a:r>
              <a:endParaRPr sz="1300">
                <a:solidFill>
                  <a:srgbClr val="262626"/>
                </a:solidFill>
                <a:latin typeface="Arial"/>
                <a:ea typeface="Arial"/>
                <a:cs typeface="Arial"/>
                <a:sym typeface="Arial"/>
              </a:endParaRPr>
            </a:p>
          </p:txBody>
        </p:sp>
      </p:grpSp>
      <p:sp>
        <p:nvSpPr>
          <p:cNvPr id="6138" name="Google Shape;6138;p372"/>
          <p:cNvSpPr/>
          <p:nvPr/>
        </p:nvSpPr>
        <p:spPr>
          <a:xfrm>
            <a:off x="1351011" y="2060240"/>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139" name="Google Shape;6139;p372"/>
          <p:cNvGrpSpPr/>
          <p:nvPr/>
        </p:nvGrpSpPr>
        <p:grpSpPr>
          <a:xfrm>
            <a:off x="450000" y="450000"/>
            <a:ext cx="9018000" cy="276999"/>
            <a:chOff x="450000" y="450000"/>
            <a:chExt cx="9018000" cy="276999"/>
          </a:xfrm>
        </p:grpSpPr>
        <p:sp>
          <p:nvSpPr>
            <p:cNvPr id="6140" name="Google Shape;6140;p3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141" name="Google Shape;6141;p3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grpSp>
        <p:nvGrpSpPr>
          <p:cNvPr id="6142" name="Google Shape;6142;p372"/>
          <p:cNvGrpSpPr/>
          <p:nvPr/>
        </p:nvGrpSpPr>
        <p:grpSpPr>
          <a:xfrm>
            <a:off x="559817" y="1428745"/>
            <a:ext cx="8783192" cy="215444"/>
            <a:chOff x="559817" y="2136914"/>
            <a:chExt cx="8783192" cy="215444"/>
          </a:xfrm>
        </p:grpSpPr>
        <p:sp>
          <p:nvSpPr>
            <p:cNvPr id="6143" name="Google Shape;6143;p3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44" name="Google Shape;6144;p37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9" name="Shape 6149"/>
        <p:cNvGrpSpPr/>
        <p:nvPr/>
      </p:nvGrpSpPr>
      <p:grpSpPr>
        <a:xfrm>
          <a:off x="0" y="0"/>
          <a:ext cx="0" cy="0"/>
          <a:chOff x="0" y="0"/>
          <a:chExt cx="0" cy="0"/>
        </a:xfrm>
      </p:grpSpPr>
      <p:sp>
        <p:nvSpPr>
          <p:cNvPr id="6150" name="Google Shape;6150;p373"/>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51" name="Google Shape;6151;p373"/>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152" name="Google Shape;6152;p373"/>
          <p:cNvGrpSpPr/>
          <p:nvPr/>
        </p:nvGrpSpPr>
        <p:grpSpPr>
          <a:xfrm>
            <a:off x="557644" y="3747782"/>
            <a:ext cx="8782050" cy="787019"/>
            <a:chOff x="568325" y="5114924"/>
            <a:chExt cx="8782050" cy="813246"/>
          </a:xfrm>
        </p:grpSpPr>
        <p:sp>
          <p:nvSpPr>
            <p:cNvPr id="6153" name="Google Shape;6153;p37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54" name="Google Shape;6154;p373"/>
            <p:cNvGrpSpPr/>
            <p:nvPr/>
          </p:nvGrpSpPr>
          <p:grpSpPr>
            <a:xfrm>
              <a:off x="675835" y="5210921"/>
              <a:ext cx="2918106" cy="302131"/>
              <a:chOff x="732985" y="5582396"/>
              <a:chExt cx="2918106" cy="302131"/>
            </a:xfrm>
          </p:grpSpPr>
          <p:pic>
            <p:nvPicPr>
              <p:cNvPr descr="Byte - Free electronics icons" id="6155" name="Google Shape;6155;p37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56" name="Google Shape;6156;p37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6157" name="Google Shape;6157;p37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Row sums.</a:t>
              </a:r>
              <a:endParaRPr sz="1300">
                <a:solidFill>
                  <a:srgbClr val="262626"/>
                </a:solidFill>
                <a:latin typeface="Arial"/>
                <a:ea typeface="Arial"/>
                <a:cs typeface="Arial"/>
                <a:sym typeface="Arial"/>
              </a:endParaRPr>
            </a:p>
          </p:txBody>
        </p:sp>
      </p:grpSp>
      <p:grpSp>
        <p:nvGrpSpPr>
          <p:cNvPr id="6158" name="Google Shape;6158;p373"/>
          <p:cNvGrpSpPr/>
          <p:nvPr/>
        </p:nvGrpSpPr>
        <p:grpSpPr>
          <a:xfrm>
            <a:off x="450000" y="450000"/>
            <a:ext cx="9018000" cy="276999"/>
            <a:chOff x="450000" y="450000"/>
            <a:chExt cx="9018000" cy="276999"/>
          </a:xfrm>
        </p:grpSpPr>
        <p:sp>
          <p:nvSpPr>
            <p:cNvPr id="6159" name="Google Shape;6159;p3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160" name="Google Shape;6160;p3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161" name="Google Shape;6161;p373"/>
          <p:cNvSpPr/>
          <p:nvPr/>
        </p:nvSpPr>
        <p:spPr>
          <a:xfrm>
            <a:off x="1351011" y="2221986"/>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162" name="Google Shape;6162;p373"/>
          <p:cNvGrpSpPr/>
          <p:nvPr/>
        </p:nvGrpSpPr>
        <p:grpSpPr>
          <a:xfrm>
            <a:off x="559817" y="1428745"/>
            <a:ext cx="8783192" cy="215444"/>
            <a:chOff x="559817" y="2136914"/>
            <a:chExt cx="8783192" cy="215444"/>
          </a:xfrm>
        </p:grpSpPr>
        <p:sp>
          <p:nvSpPr>
            <p:cNvPr id="6163" name="Google Shape;6163;p3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64" name="Google Shape;6164;p37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9" name="Shape 6169"/>
        <p:cNvGrpSpPr/>
        <p:nvPr/>
      </p:nvGrpSpPr>
      <p:grpSpPr>
        <a:xfrm>
          <a:off x="0" y="0"/>
          <a:ext cx="0" cy="0"/>
          <a:chOff x="0" y="0"/>
          <a:chExt cx="0" cy="0"/>
        </a:xfrm>
      </p:grpSpPr>
      <p:sp>
        <p:nvSpPr>
          <p:cNvPr id="6170" name="Google Shape;6170;p374"/>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71" name="Google Shape;6171;p374"/>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172" name="Google Shape;6172;p374"/>
          <p:cNvGrpSpPr/>
          <p:nvPr/>
        </p:nvGrpSpPr>
        <p:grpSpPr>
          <a:xfrm>
            <a:off x="557644" y="3747782"/>
            <a:ext cx="8782050" cy="787019"/>
            <a:chOff x="568325" y="5114924"/>
            <a:chExt cx="8782050" cy="813246"/>
          </a:xfrm>
        </p:grpSpPr>
        <p:sp>
          <p:nvSpPr>
            <p:cNvPr id="6173" name="Google Shape;6173;p37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74" name="Google Shape;6174;p374"/>
            <p:cNvGrpSpPr/>
            <p:nvPr/>
          </p:nvGrpSpPr>
          <p:grpSpPr>
            <a:xfrm>
              <a:off x="675835" y="5210921"/>
              <a:ext cx="2918106" cy="302131"/>
              <a:chOff x="732985" y="5582396"/>
              <a:chExt cx="2918106" cy="302131"/>
            </a:xfrm>
          </p:grpSpPr>
          <p:pic>
            <p:nvPicPr>
              <p:cNvPr descr="Byte - Free electronics icons" id="6175" name="Google Shape;6175;p37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76" name="Google Shape;6176;p37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grpSp>
        <p:sp>
          <p:nvSpPr>
            <p:cNvPr id="6177" name="Google Shape;6177;p37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Column averages without skipping the missing values.</a:t>
              </a:r>
              <a:endParaRPr sz="1300">
                <a:solidFill>
                  <a:srgbClr val="262626"/>
                </a:solidFill>
                <a:latin typeface="Arial"/>
                <a:ea typeface="Arial"/>
                <a:cs typeface="Arial"/>
                <a:sym typeface="Arial"/>
              </a:endParaRPr>
            </a:p>
          </p:txBody>
        </p:sp>
      </p:grpSp>
      <p:grpSp>
        <p:nvGrpSpPr>
          <p:cNvPr id="6178" name="Google Shape;6178;p374"/>
          <p:cNvGrpSpPr/>
          <p:nvPr/>
        </p:nvGrpSpPr>
        <p:grpSpPr>
          <a:xfrm>
            <a:off x="450000" y="450000"/>
            <a:ext cx="9018000" cy="276999"/>
            <a:chOff x="450000" y="450000"/>
            <a:chExt cx="9018000" cy="276999"/>
          </a:xfrm>
        </p:grpSpPr>
        <p:sp>
          <p:nvSpPr>
            <p:cNvPr id="6179" name="Google Shape;6179;p3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180" name="Google Shape;6180;p3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181" name="Google Shape;6181;p374"/>
          <p:cNvSpPr/>
          <p:nvPr/>
        </p:nvSpPr>
        <p:spPr>
          <a:xfrm>
            <a:off x="1351011" y="238609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182" name="Google Shape;6182;p374"/>
          <p:cNvGrpSpPr/>
          <p:nvPr/>
        </p:nvGrpSpPr>
        <p:grpSpPr>
          <a:xfrm>
            <a:off x="559817" y="1428745"/>
            <a:ext cx="8783192" cy="215444"/>
            <a:chOff x="559817" y="2136914"/>
            <a:chExt cx="8783192" cy="215444"/>
          </a:xfrm>
        </p:grpSpPr>
        <p:sp>
          <p:nvSpPr>
            <p:cNvPr id="6183" name="Google Shape;6183;p3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84" name="Google Shape;6184;p37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9" name="Shape 6189"/>
        <p:cNvGrpSpPr/>
        <p:nvPr/>
      </p:nvGrpSpPr>
      <p:grpSpPr>
        <a:xfrm>
          <a:off x="0" y="0"/>
          <a:ext cx="0" cy="0"/>
          <a:chOff x="0" y="0"/>
          <a:chExt cx="0" cy="0"/>
        </a:xfrm>
      </p:grpSpPr>
      <p:sp>
        <p:nvSpPr>
          <p:cNvPr id="6190" name="Google Shape;6190;p375"/>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91" name="Google Shape;6191;p375"/>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192" name="Google Shape;6192;p375"/>
          <p:cNvGrpSpPr/>
          <p:nvPr/>
        </p:nvGrpSpPr>
        <p:grpSpPr>
          <a:xfrm>
            <a:off x="557644" y="3747782"/>
            <a:ext cx="8782050" cy="787019"/>
            <a:chOff x="568325" y="5114924"/>
            <a:chExt cx="8782050" cy="813246"/>
          </a:xfrm>
        </p:grpSpPr>
        <p:sp>
          <p:nvSpPr>
            <p:cNvPr id="6193" name="Google Shape;6193;p37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94" name="Google Shape;6194;p375"/>
            <p:cNvGrpSpPr/>
            <p:nvPr/>
          </p:nvGrpSpPr>
          <p:grpSpPr>
            <a:xfrm>
              <a:off x="675835" y="5210921"/>
              <a:ext cx="2918106" cy="302131"/>
              <a:chOff x="732985" y="5582396"/>
              <a:chExt cx="2918106" cy="302131"/>
            </a:xfrm>
          </p:grpSpPr>
          <p:pic>
            <p:nvPicPr>
              <p:cNvPr descr="Byte - Free electronics icons" id="6195" name="Google Shape;6195;p37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96" name="Google Shape;6196;p37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grpSp>
        <p:sp>
          <p:nvSpPr>
            <p:cNvPr id="6197" name="Google Shape;6197;p37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Descriptive statistics of the columns (variables).</a:t>
              </a:r>
              <a:endParaRPr sz="1300">
                <a:solidFill>
                  <a:srgbClr val="262626"/>
                </a:solidFill>
                <a:latin typeface="Arial"/>
                <a:ea typeface="Arial"/>
                <a:cs typeface="Arial"/>
                <a:sym typeface="Arial"/>
              </a:endParaRPr>
            </a:p>
          </p:txBody>
        </p:sp>
      </p:grpSp>
      <p:grpSp>
        <p:nvGrpSpPr>
          <p:cNvPr id="6198" name="Google Shape;6198;p375"/>
          <p:cNvGrpSpPr/>
          <p:nvPr/>
        </p:nvGrpSpPr>
        <p:grpSpPr>
          <a:xfrm>
            <a:off x="450000" y="450000"/>
            <a:ext cx="9018000" cy="276999"/>
            <a:chOff x="450000" y="450000"/>
            <a:chExt cx="9018000" cy="276999"/>
          </a:xfrm>
        </p:grpSpPr>
        <p:sp>
          <p:nvSpPr>
            <p:cNvPr id="6199" name="Google Shape;6199;p3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200" name="Google Shape;6200;p3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201" name="Google Shape;6201;p375"/>
          <p:cNvSpPr/>
          <p:nvPr/>
        </p:nvSpPr>
        <p:spPr>
          <a:xfrm>
            <a:off x="1351011" y="256281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202" name="Google Shape;6202;p375"/>
          <p:cNvGrpSpPr/>
          <p:nvPr/>
        </p:nvGrpSpPr>
        <p:grpSpPr>
          <a:xfrm>
            <a:off x="559817" y="1428745"/>
            <a:ext cx="8783192" cy="215444"/>
            <a:chOff x="559817" y="2136914"/>
            <a:chExt cx="8783192" cy="215444"/>
          </a:xfrm>
        </p:grpSpPr>
        <p:sp>
          <p:nvSpPr>
            <p:cNvPr id="6203" name="Google Shape;6203;p3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04" name="Google Shape;6204;p37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9" name="Shape 6209"/>
        <p:cNvGrpSpPr/>
        <p:nvPr/>
      </p:nvGrpSpPr>
      <p:grpSpPr>
        <a:xfrm>
          <a:off x="0" y="0"/>
          <a:ext cx="0" cy="0"/>
          <a:chOff x="0" y="0"/>
          <a:chExt cx="0" cy="0"/>
        </a:xfrm>
      </p:grpSpPr>
      <p:sp>
        <p:nvSpPr>
          <p:cNvPr id="6210" name="Google Shape;6210;p376"/>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11" name="Google Shape;6211;p376"/>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212" name="Google Shape;6212;p376"/>
          <p:cNvGrpSpPr/>
          <p:nvPr/>
        </p:nvGrpSpPr>
        <p:grpSpPr>
          <a:xfrm>
            <a:off x="557644" y="3747782"/>
            <a:ext cx="8782050" cy="787019"/>
            <a:chOff x="568325" y="5114924"/>
            <a:chExt cx="8782050" cy="813246"/>
          </a:xfrm>
        </p:grpSpPr>
        <p:sp>
          <p:nvSpPr>
            <p:cNvPr id="6213" name="Google Shape;6213;p37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14" name="Google Shape;6214;p376"/>
            <p:cNvGrpSpPr/>
            <p:nvPr/>
          </p:nvGrpSpPr>
          <p:grpSpPr>
            <a:xfrm>
              <a:off x="675835" y="5210921"/>
              <a:ext cx="2918106" cy="302131"/>
              <a:chOff x="732985" y="5582396"/>
              <a:chExt cx="2918106" cy="302131"/>
            </a:xfrm>
          </p:grpSpPr>
          <p:pic>
            <p:nvPicPr>
              <p:cNvPr descr="Byte - Free electronics icons" id="6215" name="Google Shape;6215;p37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216" name="Google Shape;6216;p37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grpSp>
        <p:sp>
          <p:nvSpPr>
            <p:cNvPr id="6217" name="Google Shape;6217;p37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Non-missing values along the columns.</a:t>
              </a:r>
              <a:endParaRPr sz="1300">
                <a:solidFill>
                  <a:srgbClr val="262626"/>
                </a:solidFill>
                <a:latin typeface="Arial"/>
                <a:ea typeface="Arial"/>
                <a:cs typeface="Arial"/>
                <a:sym typeface="Arial"/>
              </a:endParaRPr>
            </a:p>
          </p:txBody>
        </p:sp>
      </p:grpSp>
      <p:grpSp>
        <p:nvGrpSpPr>
          <p:cNvPr id="6218" name="Google Shape;6218;p376"/>
          <p:cNvGrpSpPr/>
          <p:nvPr/>
        </p:nvGrpSpPr>
        <p:grpSpPr>
          <a:xfrm>
            <a:off x="450000" y="450000"/>
            <a:ext cx="9018000" cy="276999"/>
            <a:chOff x="450000" y="450000"/>
            <a:chExt cx="9018000" cy="276999"/>
          </a:xfrm>
        </p:grpSpPr>
        <p:sp>
          <p:nvSpPr>
            <p:cNvPr id="6219" name="Google Shape;6219;p3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220" name="Google Shape;6220;p3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221" name="Google Shape;6221;p376"/>
          <p:cNvSpPr/>
          <p:nvPr/>
        </p:nvSpPr>
        <p:spPr>
          <a:xfrm>
            <a:off x="1351011" y="2726042"/>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222" name="Google Shape;6222;p376"/>
          <p:cNvGrpSpPr/>
          <p:nvPr/>
        </p:nvGrpSpPr>
        <p:grpSpPr>
          <a:xfrm>
            <a:off x="559817" y="1428745"/>
            <a:ext cx="8783192" cy="215444"/>
            <a:chOff x="559817" y="2136914"/>
            <a:chExt cx="8783192" cy="215444"/>
          </a:xfrm>
        </p:grpSpPr>
        <p:sp>
          <p:nvSpPr>
            <p:cNvPr id="6223" name="Google Shape;6223;p3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24" name="Google Shape;6224;p37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9" name="Shape 6229"/>
        <p:cNvGrpSpPr/>
        <p:nvPr/>
      </p:nvGrpSpPr>
      <p:grpSpPr>
        <a:xfrm>
          <a:off x="0" y="0"/>
          <a:ext cx="0" cy="0"/>
          <a:chOff x="0" y="0"/>
          <a:chExt cx="0" cy="0"/>
        </a:xfrm>
      </p:grpSpPr>
      <p:sp>
        <p:nvSpPr>
          <p:cNvPr id="6230" name="Google Shape;6230;p377"/>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31" name="Google Shape;6231;p377"/>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232" name="Google Shape;6232;p377"/>
          <p:cNvGrpSpPr/>
          <p:nvPr/>
        </p:nvGrpSpPr>
        <p:grpSpPr>
          <a:xfrm>
            <a:off x="557644" y="3747782"/>
            <a:ext cx="8782050" cy="787019"/>
            <a:chOff x="568325" y="5114924"/>
            <a:chExt cx="8782050" cy="813246"/>
          </a:xfrm>
        </p:grpSpPr>
        <p:sp>
          <p:nvSpPr>
            <p:cNvPr id="6233" name="Google Shape;6233;p37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34" name="Google Shape;6234;p377"/>
            <p:cNvGrpSpPr/>
            <p:nvPr/>
          </p:nvGrpSpPr>
          <p:grpSpPr>
            <a:xfrm>
              <a:off x="675835" y="5210921"/>
              <a:ext cx="2918106" cy="302131"/>
              <a:chOff x="732985" y="5582396"/>
              <a:chExt cx="2918106" cy="302131"/>
            </a:xfrm>
          </p:grpSpPr>
          <p:pic>
            <p:nvPicPr>
              <p:cNvPr descr="Byte - Free electronics icons" id="6235" name="Google Shape;6235;p37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236" name="Google Shape;6236;p37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grpSp>
        <p:sp>
          <p:nvSpPr>
            <p:cNvPr id="6237" name="Google Shape;6237;p37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Correlation between the column 'A' and the column 'B'.</a:t>
              </a:r>
              <a:endParaRPr sz="1300">
                <a:solidFill>
                  <a:srgbClr val="262626"/>
                </a:solidFill>
                <a:latin typeface="Arial"/>
                <a:ea typeface="Arial"/>
                <a:cs typeface="Arial"/>
                <a:sym typeface="Arial"/>
              </a:endParaRPr>
            </a:p>
          </p:txBody>
        </p:sp>
      </p:grpSp>
      <p:grpSp>
        <p:nvGrpSpPr>
          <p:cNvPr id="6238" name="Google Shape;6238;p377"/>
          <p:cNvGrpSpPr/>
          <p:nvPr/>
        </p:nvGrpSpPr>
        <p:grpSpPr>
          <a:xfrm>
            <a:off x="450000" y="450000"/>
            <a:ext cx="9018000" cy="276999"/>
            <a:chOff x="450000" y="450000"/>
            <a:chExt cx="9018000" cy="276999"/>
          </a:xfrm>
        </p:grpSpPr>
        <p:sp>
          <p:nvSpPr>
            <p:cNvPr id="6239" name="Google Shape;6239;p3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240" name="Google Shape;6240;p3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241" name="Google Shape;6241;p377"/>
          <p:cNvSpPr/>
          <p:nvPr/>
        </p:nvSpPr>
        <p:spPr>
          <a:xfrm>
            <a:off x="1351011" y="288352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242" name="Google Shape;6242;p377"/>
          <p:cNvGrpSpPr/>
          <p:nvPr/>
        </p:nvGrpSpPr>
        <p:grpSpPr>
          <a:xfrm>
            <a:off x="559817" y="1428745"/>
            <a:ext cx="8783192" cy="215444"/>
            <a:chOff x="559817" y="2136914"/>
            <a:chExt cx="8783192" cy="215444"/>
          </a:xfrm>
        </p:grpSpPr>
        <p:sp>
          <p:nvSpPr>
            <p:cNvPr id="6243" name="Google Shape;6243;p3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44" name="Google Shape;6244;p37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9" name="Shape 6249"/>
        <p:cNvGrpSpPr/>
        <p:nvPr/>
      </p:nvGrpSpPr>
      <p:grpSpPr>
        <a:xfrm>
          <a:off x="0" y="0"/>
          <a:ext cx="0" cy="0"/>
          <a:chOff x="0" y="0"/>
          <a:chExt cx="0" cy="0"/>
        </a:xfrm>
      </p:grpSpPr>
      <p:sp>
        <p:nvSpPr>
          <p:cNvPr id="6250" name="Google Shape;6250;p378"/>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51" name="Google Shape;6251;p378"/>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252" name="Google Shape;6252;p378"/>
          <p:cNvGrpSpPr/>
          <p:nvPr/>
        </p:nvGrpSpPr>
        <p:grpSpPr>
          <a:xfrm>
            <a:off x="557644" y="3747782"/>
            <a:ext cx="8782050" cy="787019"/>
            <a:chOff x="568325" y="5114924"/>
            <a:chExt cx="8782050" cy="813246"/>
          </a:xfrm>
        </p:grpSpPr>
        <p:sp>
          <p:nvSpPr>
            <p:cNvPr id="6253" name="Google Shape;6253;p37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54" name="Google Shape;6254;p378"/>
            <p:cNvGrpSpPr/>
            <p:nvPr/>
          </p:nvGrpSpPr>
          <p:grpSpPr>
            <a:xfrm>
              <a:off x="675835" y="5210921"/>
              <a:ext cx="2918106" cy="302131"/>
              <a:chOff x="732985" y="5582396"/>
              <a:chExt cx="2918106" cy="302131"/>
            </a:xfrm>
          </p:grpSpPr>
          <p:pic>
            <p:nvPicPr>
              <p:cNvPr descr="Byte - Free electronics icons" id="6255" name="Google Shape;6255;p37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256" name="Google Shape;6256;p37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a:t>
                </a:r>
                <a:endParaRPr b="1" sz="1300">
                  <a:solidFill>
                    <a:srgbClr val="262626"/>
                  </a:solidFill>
                  <a:latin typeface="Arial"/>
                  <a:ea typeface="Arial"/>
                  <a:cs typeface="Arial"/>
                  <a:sym typeface="Arial"/>
                </a:endParaRPr>
              </a:p>
            </p:txBody>
          </p:sp>
        </p:grpSp>
        <p:sp>
          <p:nvSpPr>
            <p:cNvPr id="6257" name="Google Shape;6257;p37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Correlation matrix taking the numeric variables pair-wise.</a:t>
              </a:r>
              <a:endParaRPr sz="1300">
                <a:solidFill>
                  <a:srgbClr val="262626"/>
                </a:solidFill>
                <a:latin typeface="Arial"/>
                <a:ea typeface="Arial"/>
                <a:cs typeface="Arial"/>
                <a:sym typeface="Arial"/>
              </a:endParaRPr>
            </a:p>
          </p:txBody>
        </p:sp>
      </p:grpSp>
      <p:grpSp>
        <p:nvGrpSpPr>
          <p:cNvPr id="6258" name="Google Shape;6258;p378"/>
          <p:cNvGrpSpPr/>
          <p:nvPr/>
        </p:nvGrpSpPr>
        <p:grpSpPr>
          <a:xfrm>
            <a:off x="450000" y="450000"/>
            <a:ext cx="9018000" cy="276999"/>
            <a:chOff x="450000" y="450000"/>
            <a:chExt cx="9018000" cy="276999"/>
          </a:xfrm>
        </p:grpSpPr>
        <p:sp>
          <p:nvSpPr>
            <p:cNvPr id="6259" name="Google Shape;6259;p3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260" name="Google Shape;6260;p3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261" name="Google Shape;6261;p378"/>
          <p:cNvSpPr/>
          <p:nvPr/>
        </p:nvSpPr>
        <p:spPr>
          <a:xfrm>
            <a:off x="1351011" y="3045890"/>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262" name="Google Shape;6262;p378"/>
          <p:cNvGrpSpPr/>
          <p:nvPr/>
        </p:nvGrpSpPr>
        <p:grpSpPr>
          <a:xfrm>
            <a:off x="559817" y="1428745"/>
            <a:ext cx="8783192" cy="215444"/>
            <a:chOff x="559817" y="2136914"/>
            <a:chExt cx="8783192" cy="215444"/>
          </a:xfrm>
        </p:grpSpPr>
        <p:sp>
          <p:nvSpPr>
            <p:cNvPr id="6263" name="Google Shape;6263;p3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64" name="Google Shape;6264;p37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9" name="Shape 6269"/>
        <p:cNvGrpSpPr/>
        <p:nvPr/>
      </p:nvGrpSpPr>
      <p:grpSpPr>
        <a:xfrm>
          <a:off x="0" y="0"/>
          <a:ext cx="0" cy="0"/>
          <a:chOff x="0" y="0"/>
          <a:chExt cx="0" cy="0"/>
        </a:xfrm>
      </p:grpSpPr>
      <p:sp>
        <p:nvSpPr>
          <p:cNvPr id="6270" name="Google Shape;6270;p379"/>
          <p:cNvSpPr/>
          <p:nvPr/>
        </p:nvSpPr>
        <p:spPr>
          <a:xfrm>
            <a:off x="558396" y="1772816"/>
            <a:ext cx="8782050" cy="18898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71" name="Google Shape;6271;p379"/>
          <p:cNvPicPr preferRelativeResize="0"/>
          <p:nvPr/>
        </p:nvPicPr>
        <p:blipFill rotWithShape="1">
          <a:blip r:embed="rId3">
            <a:alphaModFix/>
          </a:blip>
          <a:srcRect b="0" l="0" r="14280" t="0"/>
          <a:stretch/>
        </p:blipFill>
        <p:spPr>
          <a:xfrm>
            <a:off x="711201" y="1911591"/>
            <a:ext cx="8488684" cy="1618447"/>
          </a:xfrm>
          <a:prstGeom prst="rect">
            <a:avLst/>
          </a:prstGeom>
          <a:noFill/>
          <a:ln cap="flat" cmpd="sng" w="9525">
            <a:solidFill>
              <a:srgbClr val="F2F2F2"/>
            </a:solidFill>
            <a:prstDash val="solid"/>
            <a:round/>
            <a:headEnd len="sm" w="sm" type="none"/>
            <a:tailEnd len="sm" w="sm" type="none"/>
          </a:ln>
        </p:spPr>
      </p:pic>
      <p:grpSp>
        <p:nvGrpSpPr>
          <p:cNvPr id="6272" name="Google Shape;6272;p379"/>
          <p:cNvGrpSpPr/>
          <p:nvPr/>
        </p:nvGrpSpPr>
        <p:grpSpPr>
          <a:xfrm>
            <a:off x="557644" y="3747782"/>
            <a:ext cx="8782050" cy="787019"/>
            <a:chOff x="568325" y="5114924"/>
            <a:chExt cx="8782050" cy="813246"/>
          </a:xfrm>
        </p:grpSpPr>
        <p:sp>
          <p:nvSpPr>
            <p:cNvPr id="6273" name="Google Shape;6273;p37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74" name="Google Shape;6274;p379"/>
            <p:cNvGrpSpPr/>
            <p:nvPr/>
          </p:nvGrpSpPr>
          <p:grpSpPr>
            <a:xfrm>
              <a:off x="675835" y="5210921"/>
              <a:ext cx="2918106" cy="302131"/>
              <a:chOff x="732985" y="5582396"/>
              <a:chExt cx="2918106" cy="302131"/>
            </a:xfrm>
          </p:grpSpPr>
          <p:pic>
            <p:nvPicPr>
              <p:cNvPr descr="Byte - Free electronics icons" id="6275" name="Google Shape;6275;p37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276" name="Google Shape;6276;p37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a:t>
                </a:r>
                <a:endParaRPr b="1" sz="1300">
                  <a:solidFill>
                    <a:srgbClr val="262626"/>
                  </a:solidFill>
                  <a:latin typeface="Arial"/>
                  <a:ea typeface="Arial"/>
                  <a:cs typeface="Arial"/>
                  <a:sym typeface="Arial"/>
                </a:endParaRPr>
              </a:p>
            </p:txBody>
          </p:sp>
        </p:grpSp>
        <p:sp>
          <p:nvSpPr>
            <p:cNvPr id="6277" name="Google Shape;6277;p37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Correlations between 'A' and the other numeric variables.</a:t>
              </a:r>
              <a:endParaRPr sz="1300">
                <a:solidFill>
                  <a:srgbClr val="262626"/>
                </a:solidFill>
                <a:latin typeface="Arial"/>
                <a:ea typeface="Arial"/>
                <a:cs typeface="Arial"/>
                <a:sym typeface="Arial"/>
              </a:endParaRPr>
            </a:p>
          </p:txBody>
        </p:sp>
      </p:grpSp>
      <p:grpSp>
        <p:nvGrpSpPr>
          <p:cNvPr id="6278" name="Google Shape;6278;p379"/>
          <p:cNvGrpSpPr/>
          <p:nvPr/>
        </p:nvGrpSpPr>
        <p:grpSpPr>
          <a:xfrm>
            <a:off x="450000" y="450000"/>
            <a:ext cx="9018000" cy="276999"/>
            <a:chOff x="450000" y="450000"/>
            <a:chExt cx="9018000" cy="276999"/>
          </a:xfrm>
        </p:grpSpPr>
        <p:sp>
          <p:nvSpPr>
            <p:cNvPr id="6279" name="Google Shape;6279;p3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280" name="Google Shape;6280;p3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281" name="Google Shape;6281;p379"/>
          <p:cNvSpPr/>
          <p:nvPr/>
        </p:nvSpPr>
        <p:spPr>
          <a:xfrm>
            <a:off x="1351011" y="3210002"/>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282" name="Google Shape;6282;p379"/>
          <p:cNvGrpSpPr/>
          <p:nvPr/>
        </p:nvGrpSpPr>
        <p:grpSpPr>
          <a:xfrm>
            <a:off x="559817" y="1428745"/>
            <a:ext cx="8783192" cy="215444"/>
            <a:chOff x="559817" y="2136914"/>
            <a:chExt cx="8783192" cy="215444"/>
          </a:xfrm>
        </p:grpSpPr>
        <p:sp>
          <p:nvSpPr>
            <p:cNvPr id="6283" name="Google Shape;6283;p3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84" name="Google Shape;6284;p37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Statistics:</a:t>
              </a:r>
              <a:endParaRPr/>
            </a:p>
          </p:txBody>
        </p:sp>
      </p:gr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9" name="Shape 6289"/>
        <p:cNvGrpSpPr/>
        <p:nvPr/>
      </p:nvGrpSpPr>
      <p:grpSpPr>
        <a:xfrm>
          <a:off x="0" y="0"/>
          <a:ext cx="0" cy="0"/>
          <a:chOff x="0" y="0"/>
          <a:chExt cx="0" cy="0"/>
        </a:xfrm>
      </p:grpSpPr>
      <p:sp>
        <p:nvSpPr>
          <p:cNvPr id="6290" name="Google Shape;6290;p380"/>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91" name="Google Shape;6291;p380"/>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292" name="Google Shape;6292;p380"/>
          <p:cNvGrpSpPr/>
          <p:nvPr/>
        </p:nvGrpSpPr>
        <p:grpSpPr>
          <a:xfrm>
            <a:off x="557644" y="3549169"/>
            <a:ext cx="8782050" cy="787019"/>
            <a:chOff x="568325" y="5114924"/>
            <a:chExt cx="8782050" cy="813246"/>
          </a:xfrm>
        </p:grpSpPr>
        <p:sp>
          <p:nvSpPr>
            <p:cNvPr id="6293" name="Google Shape;6293;p38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94" name="Google Shape;6294;p380"/>
            <p:cNvGrpSpPr/>
            <p:nvPr/>
          </p:nvGrpSpPr>
          <p:grpSpPr>
            <a:xfrm>
              <a:off x="675835" y="5210921"/>
              <a:ext cx="2918106" cy="302131"/>
              <a:chOff x="732985" y="5582396"/>
              <a:chExt cx="2918106" cy="302131"/>
            </a:xfrm>
          </p:grpSpPr>
          <p:pic>
            <p:nvPicPr>
              <p:cNvPr descr="Byte - Free electronics icons" id="6295" name="Google Shape;6295;p38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296" name="Google Shape;6296;p38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grpSp>
        <p:sp>
          <p:nvSpPr>
            <p:cNvPr id="6297" name="Google Shape;6297;p38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A DataFrame with True where missing values are found.</a:t>
              </a:r>
              <a:endParaRPr sz="1300">
                <a:solidFill>
                  <a:srgbClr val="262626"/>
                </a:solidFill>
                <a:latin typeface="Arial"/>
                <a:ea typeface="Arial"/>
                <a:cs typeface="Arial"/>
                <a:sym typeface="Arial"/>
              </a:endParaRPr>
            </a:p>
          </p:txBody>
        </p:sp>
      </p:grpSp>
      <p:grpSp>
        <p:nvGrpSpPr>
          <p:cNvPr id="6298" name="Google Shape;6298;p380"/>
          <p:cNvGrpSpPr/>
          <p:nvPr/>
        </p:nvGrpSpPr>
        <p:grpSpPr>
          <a:xfrm>
            <a:off x="450000" y="450000"/>
            <a:ext cx="9018000" cy="276999"/>
            <a:chOff x="450000" y="450000"/>
            <a:chExt cx="9018000" cy="276999"/>
          </a:xfrm>
        </p:grpSpPr>
        <p:sp>
          <p:nvSpPr>
            <p:cNvPr id="6299" name="Google Shape;6299;p3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300" name="Google Shape;6300;p3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301" name="Google Shape;6301;p380"/>
          <p:cNvSpPr/>
          <p:nvPr/>
        </p:nvSpPr>
        <p:spPr>
          <a:xfrm>
            <a:off x="1351011" y="2020320"/>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302" name="Google Shape;6302;p380"/>
          <p:cNvGrpSpPr/>
          <p:nvPr/>
        </p:nvGrpSpPr>
        <p:grpSpPr>
          <a:xfrm>
            <a:off x="559817" y="1428745"/>
            <a:ext cx="8783192" cy="215444"/>
            <a:chOff x="559817" y="2136914"/>
            <a:chExt cx="8783192" cy="215444"/>
          </a:xfrm>
        </p:grpSpPr>
        <p:sp>
          <p:nvSpPr>
            <p:cNvPr id="6303" name="Google Shape;6303;p3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04" name="Google Shape;6304;p38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9" name="Shape 6309"/>
        <p:cNvGrpSpPr/>
        <p:nvPr/>
      </p:nvGrpSpPr>
      <p:grpSpPr>
        <a:xfrm>
          <a:off x="0" y="0"/>
          <a:ext cx="0" cy="0"/>
          <a:chOff x="0" y="0"/>
          <a:chExt cx="0" cy="0"/>
        </a:xfrm>
      </p:grpSpPr>
      <p:sp>
        <p:nvSpPr>
          <p:cNvPr id="6310" name="Google Shape;6310;p381"/>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11" name="Google Shape;6311;p381"/>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312" name="Google Shape;6312;p381"/>
          <p:cNvGrpSpPr/>
          <p:nvPr/>
        </p:nvGrpSpPr>
        <p:grpSpPr>
          <a:xfrm>
            <a:off x="557644" y="3549169"/>
            <a:ext cx="8782050" cy="787019"/>
            <a:chOff x="568325" y="5114924"/>
            <a:chExt cx="8782050" cy="813246"/>
          </a:xfrm>
        </p:grpSpPr>
        <p:sp>
          <p:nvSpPr>
            <p:cNvPr id="6313" name="Google Shape;6313;p38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14" name="Google Shape;6314;p381"/>
            <p:cNvGrpSpPr/>
            <p:nvPr/>
          </p:nvGrpSpPr>
          <p:grpSpPr>
            <a:xfrm>
              <a:off x="675835" y="5210921"/>
              <a:ext cx="2918106" cy="302131"/>
              <a:chOff x="732985" y="5582396"/>
              <a:chExt cx="2918106" cy="302131"/>
            </a:xfrm>
          </p:grpSpPr>
          <p:pic>
            <p:nvPicPr>
              <p:cNvPr descr="Byte - Free electronics icons" id="6315" name="Google Shape;6315;p38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16" name="Google Shape;6316;p38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6317" name="Google Shape;6317;p38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Count the missing values for each column.</a:t>
              </a:r>
              <a:endParaRPr sz="1300">
                <a:solidFill>
                  <a:srgbClr val="262626"/>
                </a:solidFill>
                <a:latin typeface="Arial"/>
                <a:ea typeface="Arial"/>
                <a:cs typeface="Arial"/>
                <a:sym typeface="Arial"/>
              </a:endParaRPr>
            </a:p>
          </p:txBody>
        </p:sp>
      </p:grpSp>
      <p:grpSp>
        <p:nvGrpSpPr>
          <p:cNvPr id="6318" name="Google Shape;6318;p381"/>
          <p:cNvGrpSpPr/>
          <p:nvPr/>
        </p:nvGrpSpPr>
        <p:grpSpPr>
          <a:xfrm>
            <a:off x="450000" y="450000"/>
            <a:ext cx="9018000" cy="276999"/>
            <a:chOff x="450000" y="450000"/>
            <a:chExt cx="9018000" cy="276999"/>
          </a:xfrm>
        </p:grpSpPr>
        <p:sp>
          <p:nvSpPr>
            <p:cNvPr id="6319" name="Google Shape;6319;p3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320" name="Google Shape;6320;p3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321" name="Google Shape;6321;p381"/>
          <p:cNvSpPr/>
          <p:nvPr/>
        </p:nvSpPr>
        <p:spPr>
          <a:xfrm>
            <a:off x="1351011" y="220277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322" name="Google Shape;6322;p381"/>
          <p:cNvGrpSpPr/>
          <p:nvPr/>
        </p:nvGrpSpPr>
        <p:grpSpPr>
          <a:xfrm>
            <a:off x="559817" y="1428745"/>
            <a:ext cx="8783192" cy="215444"/>
            <a:chOff x="559817" y="2136914"/>
            <a:chExt cx="8783192" cy="215444"/>
          </a:xfrm>
        </p:grpSpPr>
        <p:sp>
          <p:nvSpPr>
            <p:cNvPr id="6323" name="Google Shape;6323;p3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24" name="Google Shape;6324;p38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76"/>
          <p:cNvSpPr/>
          <p:nvPr/>
        </p:nvSpPr>
        <p:spPr>
          <a:xfrm>
            <a:off x="558396" y="1844825"/>
            <a:ext cx="8782050" cy="15121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04" name="Google Shape;1104;p76"/>
          <p:cNvGrpSpPr/>
          <p:nvPr/>
        </p:nvGrpSpPr>
        <p:grpSpPr>
          <a:xfrm>
            <a:off x="559817" y="1428745"/>
            <a:ext cx="8783192" cy="215444"/>
            <a:chOff x="559817" y="2136914"/>
            <a:chExt cx="8783192" cy="215444"/>
          </a:xfrm>
        </p:grpSpPr>
        <p:sp>
          <p:nvSpPr>
            <p:cNvPr id="1105" name="Google Shape;1105;p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6" name="Google Shape;1106;p7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배열은 각 요소를 동일한 데이터 타입으로 변경하여 다룬다. (2/2)</a:t>
              </a:r>
              <a:endParaRPr sz="1400">
                <a:solidFill>
                  <a:srgbClr val="262626"/>
                </a:solidFill>
                <a:latin typeface="Arial"/>
                <a:ea typeface="Arial"/>
                <a:cs typeface="Arial"/>
                <a:sym typeface="Arial"/>
              </a:endParaRPr>
            </a:p>
          </p:txBody>
        </p:sp>
      </p:grpSp>
      <p:grpSp>
        <p:nvGrpSpPr>
          <p:cNvPr id="1107" name="Google Shape;1107;p76"/>
          <p:cNvGrpSpPr/>
          <p:nvPr/>
        </p:nvGrpSpPr>
        <p:grpSpPr>
          <a:xfrm>
            <a:off x="450000" y="450000"/>
            <a:ext cx="9018000" cy="276999"/>
            <a:chOff x="450000" y="450000"/>
            <a:chExt cx="9018000" cy="276999"/>
          </a:xfrm>
        </p:grpSpPr>
        <p:sp>
          <p:nvSpPr>
            <p:cNvPr id="1108" name="Google Shape;1108;p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09" name="Google Shape;1109;p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1110" name="Google Shape;1110;p76"/>
          <p:cNvGrpSpPr/>
          <p:nvPr/>
        </p:nvGrpSpPr>
        <p:grpSpPr>
          <a:xfrm>
            <a:off x="557644" y="3415352"/>
            <a:ext cx="8782050" cy="720079"/>
            <a:chOff x="557644" y="5085184"/>
            <a:chExt cx="8782050" cy="720079"/>
          </a:xfrm>
        </p:grpSpPr>
        <p:sp>
          <p:nvSpPr>
            <p:cNvPr id="1111" name="Google Shape;1111;p76"/>
            <p:cNvSpPr/>
            <p:nvPr/>
          </p:nvSpPr>
          <p:spPr>
            <a:xfrm>
              <a:off x="557644" y="5085184"/>
              <a:ext cx="8782050" cy="7200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112" name="Google Shape;1112;p7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113" name="Google Shape;1113;p7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33</a:t>
              </a:r>
              <a:endParaRPr b="1" sz="1300">
                <a:solidFill>
                  <a:srgbClr val="262626"/>
                </a:solidFill>
                <a:latin typeface="Arial"/>
                <a:ea typeface="Arial"/>
                <a:cs typeface="Arial"/>
                <a:sym typeface="Arial"/>
              </a:endParaRPr>
            </a:p>
          </p:txBody>
        </p:sp>
        <p:sp>
          <p:nvSpPr>
            <p:cNvPr id="1114" name="Google Shape;1114;p7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정수형에 '111'이라고 표기가 되면서 정수, 실수, 문자형이 같이 있을 경우 문자 타입이 된다.</a:t>
              </a:r>
              <a:endParaRPr sz="1300">
                <a:solidFill>
                  <a:srgbClr val="262626"/>
                </a:solidFill>
                <a:latin typeface="Arial"/>
                <a:ea typeface="Arial"/>
                <a:cs typeface="Arial"/>
                <a:sym typeface="Arial"/>
              </a:endParaRPr>
            </a:p>
          </p:txBody>
        </p:sp>
      </p:grpSp>
      <p:pic>
        <p:nvPicPr>
          <p:cNvPr id="1115" name="Google Shape;1115;p76"/>
          <p:cNvPicPr preferRelativeResize="0"/>
          <p:nvPr/>
        </p:nvPicPr>
        <p:blipFill rotWithShape="1">
          <a:blip r:embed="rId4">
            <a:alphaModFix/>
          </a:blip>
          <a:srcRect b="0" l="0" r="14290" t="0"/>
          <a:stretch/>
        </p:blipFill>
        <p:spPr>
          <a:xfrm>
            <a:off x="712183" y="1956853"/>
            <a:ext cx="8487702" cy="128588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9" name="Shape 6329"/>
        <p:cNvGrpSpPr/>
        <p:nvPr/>
      </p:nvGrpSpPr>
      <p:grpSpPr>
        <a:xfrm>
          <a:off x="0" y="0"/>
          <a:ext cx="0" cy="0"/>
          <a:chOff x="0" y="0"/>
          <a:chExt cx="0" cy="0"/>
        </a:xfrm>
      </p:grpSpPr>
      <p:sp>
        <p:nvSpPr>
          <p:cNvPr id="6330" name="Google Shape;6330;p382"/>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31" name="Google Shape;6331;p382"/>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332" name="Google Shape;6332;p382"/>
          <p:cNvGrpSpPr/>
          <p:nvPr/>
        </p:nvGrpSpPr>
        <p:grpSpPr>
          <a:xfrm>
            <a:off x="557644" y="3549169"/>
            <a:ext cx="8782050" cy="787019"/>
            <a:chOff x="568325" y="5114924"/>
            <a:chExt cx="8782050" cy="813246"/>
          </a:xfrm>
        </p:grpSpPr>
        <p:sp>
          <p:nvSpPr>
            <p:cNvPr id="6333" name="Google Shape;6333;p38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34" name="Google Shape;6334;p382"/>
            <p:cNvGrpSpPr/>
            <p:nvPr/>
          </p:nvGrpSpPr>
          <p:grpSpPr>
            <a:xfrm>
              <a:off x="675835" y="5210921"/>
              <a:ext cx="2918106" cy="302131"/>
              <a:chOff x="732985" y="5582396"/>
              <a:chExt cx="2918106" cy="302131"/>
            </a:xfrm>
          </p:grpSpPr>
          <p:pic>
            <p:nvPicPr>
              <p:cNvPr descr="Byte - Free electronics icons" id="6335" name="Google Shape;6335;p38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36" name="Google Shape;6336;p38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grpSp>
        <p:sp>
          <p:nvSpPr>
            <p:cNvPr id="6337" name="Google Shape;6337;p38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Proportions of the missing values for each column.</a:t>
              </a:r>
              <a:endParaRPr sz="1300">
                <a:solidFill>
                  <a:srgbClr val="262626"/>
                </a:solidFill>
                <a:latin typeface="Arial"/>
                <a:ea typeface="Arial"/>
                <a:cs typeface="Arial"/>
                <a:sym typeface="Arial"/>
              </a:endParaRPr>
            </a:p>
          </p:txBody>
        </p:sp>
      </p:grpSp>
      <p:grpSp>
        <p:nvGrpSpPr>
          <p:cNvPr id="6338" name="Google Shape;6338;p382"/>
          <p:cNvGrpSpPr/>
          <p:nvPr/>
        </p:nvGrpSpPr>
        <p:grpSpPr>
          <a:xfrm>
            <a:off x="450000" y="450000"/>
            <a:ext cx="9018000" cy="276999"/>
            <a:chOff x="450000" y="450000"/>
            <a:chExt cx="9018000" cy="276999"/>
          </a:xfrm>
        </p:grpSpPr>
        <p:sp>
          <p:nvSpPr>
            <p:cNvPr id="6339" name="Google Shape;6339;p38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340" name="Google Shape;6340;p38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341" name="Google Shape;6341;p382"/>
          <p:cNvSpPr/>
          <p:nvPr/>
        </p:nvSpPr>
        <p:spPr>
          <a:xfrm>
            <a:off x="1351011" y="2355954"/>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342" name="Google Shape;6342;p382"/>
          <p:cNvGrpSpPr/>
          <p:nvPr/>
        </p:nvGrpSpPr>
        <p:grpSpPr>
          <a:xfrm>
            <a:off x="559817" y="1428745"/>
            <a:ext cx="8783192" cy="215444"/>
            <a:chOff x="559817" y="2136914"/>
            <a:chExt cx="8783192" cy="215444"/>
          </a:xfrm>
        </p:grpSpPr>
        <p:sp>
          <p:nvSpPr>
            <p:cNvPr id="6343" name="Google Shape;6343;p3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44" name="Google Shape;6344;p38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9" name="Shape 6349"/>
        <p:cNvGrpSpPr/>
        <p:nvPr/>
      </p:nvGrpSpPr>
      <p:grpSpPr>
        <a:xfrm>
          <a:off x="0" y="0"/>
          <a:ext cx="0" cy="0"/>
          <a:chOff x="0" y="0"/>
          <a:chExt cx="0" cy="0"/>
        </a:xfrm>
      </p:grpSpPr>
      <p:sp>
        <p:nvSpPr>
          <p:cNvPr id="6350" name="Google Shape;6350;p383"/>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51" name="Google Shape;6351;p383"/>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352" name="Google Shape;6352;p383"/>
          <p:cNvGrpSpPr/>
          <p:nvPr/>
        </p:nvGrpSpPr>
        <p:grpSpPr>
          <a:xfrm>
            <a:off x="557644" y="3549169"/>
            <a:ext cx="8782050" cy="787019"/>
            <a:chOff x="568325" y="5114924"/>
            <a:chExt cx="8782050" cy="813246"/>
          </a:xfrm>
        </p:grpSpPr>
        <p:sp>
          <p:nvSpPr>
            <p:cNvPr id="6353" name="Google Shape;6353;p38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54" name="Google Shape;6354;p383"/>
            <p:cNvGrpSpPr/>
            <p:nvPr/>
          </p:nvGrpSpPr>
          <p:grpSpPr>
            <a:xfrm>
              <a:off x="675835" y="5210921"/>
              <a:ext cx="2918106" cy="302131"/>
              <a:chOff x="732985" y="5582396"/>
              <a:chExt cx="2918106" cy="302131"/>
            </a:xfrm>
          </p:grpSpPr>
          <p:pic>
            <p:nvPicPr>
              <p:cNvPr descr="Byte - Free electronics icons" id="6355" name="Google Shape;6355;p38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56" name="Google Shape;6356;p38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grpSp>
        <p:sp>
          <p:nvSpPr>
            <p:cNvPr id="6357" name="Google Shape;6357;p38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Drop rows where one or more missing values are found.</a:t>
              </a:r>
              <a:endParaRPr sz="1300">
                <a:solidFill>
                  <a:srgbClr val="262626"/>
                </a:solidFill>
                <a:latin typeface="Arial"/>
                <a:ea typeface="Arial"/>
                <a:cs typeface="Arial"/>
                <a:sym typeface="Arial"/>
              </a:endParaRPr>
            </a:p>
          </p:txBody>
        </p:sp>
      </p:grpSp>
      <p:grpSp>
        <p:nvGrpSpPr>
          <p:cNvPr id="6358" name="Google Shape;6358;p383"/>
          <p:cNvGrpSpPr/>
          <p:nvPr/>
        </p:nvGrpSpPr>
        <p:grpSpPr>
          <a:xfrm>
            <a:off x="450000" y="450000"/>
            <a:ext cx="9018000" cy="276999"/>
            <a:chOff x="450000" y="450000"/>
            <a:chExt cx="9018000" cy="276999"/>
          </a:xfrm>
        </p:grpSpPr>
        <p:sp>
          <p:nvSpPr>
            <p:cNvPr id="6359" name="Google Shape;6359;p3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360" name="Google Shape;6360;p3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361" name="Google Shape;6361;p383"/>
          <p:cNvSpPr/>
          <p:nvPr/>
        </p:nvSpPr>
        <p:spPr>
          <a:xfrm>
            <a:off x="1351011" y="251001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362" name="Google Shape;6362;p383"/>
          <p:cNvGrpSpPr/>
          <p:nvPr/>
        </p:nvGrpSpPr>
        <p:grpSpPr>
          <a:xfrm>
            <a:off x="559817" y="1428745"/>
            <a:ext cx="8783192" cy="215444"/>
            <a:chOff x="559817" y="2136914"/>
            <a:chExt cx="8783192" cy="215444"/>
          </a:xfrm>
        </p:grpSpPr>
        <p:sp>
          <p:nvSpPr>
            <p:cNvPr id="6363" name="Google Shape;6363;p3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64" name="Google Shape;6364;p38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9" name="Shape 6369"/>
        <p:cNvGrpSpPr/>
        <p:nvPr/>
      </p:nvGrpSpPr>
      <p:grpSpPr>
        <a:xfrm>
          <a:off x="0" y="0"/>
          <a:ext cx="0" cy="0"/>
          <a:chOff x="0" y="0"/>
          <a:chExt cx="0" cy="0"/>
        </a:xfrm>
      </p:grpSpPr>
      <p:sp>
        <p:nvSpPr>
          <p:cNvPr id="6370" name="Google Shape;6370;p384"/>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71" name="Google Shape;6371;p384"/>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372" name="Google Shape;6372;p384"/>
          <p:cNvGrpSpPr/>
          <p:nvPr/>
        </p:nvGrpSpPr>
        <p:grpSpPr>
          <a:xfrm>
            <a:off x="557644" y="3549169"/>
            <a:ext cx="8782050" cy="787019"/>
            <a:chOff x="568325" y="5114924"/>
            <a:chExt cx="8782050" cy="813246"/>
          </a:xfrm>
        </p:grpSpPr>
        <p:sp>
          <p:nvSpPr>
            <p:cNvPr id="6373" name="Google Shape;6373;p38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74" name="Google Shape;6374;p384"/>
            <p:cNvGrpSpPr/>
            <p:nvPr/>
          </p:nvGrpSpPr>
          <p:grpSpPr>
            <a:xfrm>
              <a:off x="675835" y="5210921"/>
              <a:ext cx="2918106" cy="302131"/>
              <a:chOff x="732985" y="5582396"/>
              <a:chExt cx="2918106" cy="302131"/>
            </a:xfrm>
          </p:grpSpPr>
          <p:pic>
            <p:nvPicPr>
              <p:cNvPr descr="Byte - Free electronics icons" id="6375" name="Google Shape;6375;p38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76" name="Google Shape;6376;p38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grpSp>
        <p:sp>
          <p:nvSpPr>
            <p:cNvPr id="6377" name="Google Shape;6377;p38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Drop columns where one or more missing values are found.</a:t>
              </a:r>
              <a:endParaRPr sz="1300">
                <a:solidFill>
                  <a:srgbClr val="262626"/>
                </a:solidFill>
                <a:latin typeface="Arial"/>
                <a:ea typeface="Arial"/>
                <a:cs typeface="Arial"/>
                <a:sym typeface="Arial"/>
              </a:endParaRPr>
            </a:p>
          </p:txBody>
        </p:sp>
      </p:grpSp>
      <p:grpSp>
        <p:nvGrpSpPr>
          <p:cNvPr id="6378" name="Google Shape;6378;p384"/>
          <p:cNvGrpSpPr/>
          <p:nvPr/>
        </p:nvGrpSpPr>
        <p:grpSpPr>
          <a:xfrm>
            <a:off x="450000" y="450000"/>
            <a:ext cx="9018000" cy="276999"/>
            <a:chOff x="450000" y="450000"/>
            <a:chExt cx="9018000" cy="276999"/>
          </a:xfrm>
        </p:grpSpPr>
        <p:sp>
          <p:nvSpPr>
            <p:cNvPr id="6379" name="Google Shape;6379;p38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380" name="Google Shape;6380;p38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381" name="Google Shape;6381;p384"/>
          <p:cNvSpPr/>
          <p:nvPr/>
        </p:nvSpPr>
        <p:spPr>
          <a:xfrm>
            <a:off x="1351011" y="268673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382" name="Google Shape;6382;p384"/>
          <p:cNvGrpSpPr/>
          <p:nvPr/>
        </p:nvGrpSpPr>
        <p:grpSpPr>
          <a:xfrm>
            <a:off x="559817" y="1428745"/>
            <a:ext cx="8783192" cy="215444"/>
            <a:chOff x="559817" y="2136914"/>
            <a:chExt cx="8783192" cy="215444"/>
          </a:xfrm>
        </p:grpSpPr>
        <p:sp>
          <p:nvSpPr>
            <p:cNvPr id="6383" name="Google Shape;6383;p3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84" name="Google Shape;6384;p38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9" name="Shape 6389"/>
        <p:cNvGrpSpPr/>
        <p:nvPr/>
      </p:nvGrpSpPr>
      <p:grpSpPr>
        <a:xfrm>
          <a:off x="0" y="0"/>
          <a:ext cx="0" cy="0"/>
          <a:chOff x="0" y="0"/>
          <a:chExt cx="0" cy="0"/>
        </a:xfrm>
      </p:grpSpPr>
      <p:sp>
        <p:nvSpPr>
          <p:cNvPr id="6390" name="Google Shape;6390;p385"/>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91" name="Google Shape;6391;p385"/>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392" name="Google Shape;6392;p385"/>
          <p:cNvGrpSpPr/>
          <p:nvPr/>
        </p:nvGrpSpPr>
        <p:grpSpPr>
          <a:xfrm>
            <a:off x="557644" y="3549169"/>
            <a:ext cx="8782050" cy="787019"/>
            <a:chOff x="568325" y="5114924"/>
            <a:chExt cx="8782050" cy="813246"/>
          </a:xfrm>
        </p:grpSpPr>
        <p:sp>
          <p:nvSpPr>
            <p:cNvPr id="6393" name="Google Shape;6393;p38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94" name="Google Shape;6394;p385"/>
            <p:cNvGrpSpPr/>
            <p:nvPr/>
          </p:nvGrpSpPr>
          <p:grpSpPr>
            <a:xfrm>
              <a:off x="675835" y="5210921"/>
              <a:ext cx="2918106" cy="302131"/>
              <a:chOff x="732985" y="5582396"/>
              <a:chExt cx="2918106" cy="302131"/>
            </a:xfrm>
          </p:grpSpPr>
          <p:pic>
            <p:nvPicPr>
              <p:cNvPr descr="Byte - Free electronics icons" id="6395" name="Google Shape;6395;p38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96" name="Google Shape;6396;p38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grpSp>
        <p:sp>
          <p:nvSpPr>
            <p:cNvPr id="6397" name="Google Shape;6397;p38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Drop the rows with less than 3 normal values.</a:t>
              </a:r>
              <a:endParaRPr sz="1300">
                <a:solidFill>
                  <a:srgbClr val="262626"/>
                </a:solidFill>
                <a:latin typeface="Arial"/>
                <a:ea typeface="Arial"/>
                <a:cs typeface="Arial"/>
                <a:sym typeface="Arial"/>
              </a:endParaRPr>
            </a:p>
          </p:txBody>
        </p:sp>
      </p:grpSp>
      <p:grpSp>
        <p:nvGrpSpPr>
          <p:cNvPr id="6398" name="Google Shape;6398;p385"/>
          <p:cNvGrpSpPr/>
          <p:nvPr/>
        </p:nvGrpSpPr>
        <p:grpSpPr>
          <a:xfrm>
            <a:off x="450000" y="450000"/>
            <a:ext cx="9018000" cy="276999"/>
            <a:chOff x="450000" y="450000"/>
            <a:chExt cx="9018000" cy="276999"/>
          </a:xfrm>
        </p:grpSpPr>
        <p:sp>
          <p:nvSpPr>
            <p:cNvPr id="6399" name="Google Shape;6399;p38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400" name="Google Shape;6400;p38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401" name="Google Shape;6401;p385"/>
          <p:cNvSpPr/>
          <p:nvPr/>
        </p:nvSpPr>
        <p:spPr>
          <a:xfrm>
            <a:off x="1351011" y="2839914"/>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402" name="Google Shape;6402;p385"/>
          <p:cNvGrpSpPr/>
          <p:nvPr/>
        </p:nvGrpSpPr>
        <p:grpSpPr>
          <a:xfrm>
            <a:off x="559817" y="1428745"/>
            <a:ext cx="8783192" cy="215444"/>
            <a:chOff x="559817" y="2136914"/>
            <a:chExt cx="8783192" cy="215444"/>
          </a:xfrm>
        </p:grpSpPr>
        <p:sp>
          <p:nvSpPr>
            <p:cNvPr id="6403" name="Google Shape;6403;p3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04" name="Google Shape;6404;p38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9" name="Shape 6409"/>
        <p:cNvGrpSpPr/>
        <p:nvPr/>
      </p:nvGrpSpPr>
      <p:grpSpPr>
        <a:xfrm>
          <a:off x="0" y="0"/>
          <a:ext cx="0" cy="0"/>
          <a:chOff x="0" y="0"/>
          <a:chExt cx="0" cy="0"/>
        </a:xfrm>
      </p:grpSpPr>
      <p:sp>
        <p:nvSpPr>
          <p:cNvPr id="6410" name="Google Shape;6410;p386"/>
          <p:cNvSpPr/>
          <p:nvPr/>
        </p:nvSpPr>
        <p:spPr>
          <a:xfrm>
            <a:off x="558396" y="1772816"/>
            <a:ext cx="8782050" cy="1673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11" name="Google Shape;6411;p386"/>
          <p:cNvPicPr preferRelativeResize="0"/>
          <p:nvPr/>
        </p:nvPicPr>
        <p:blipFill rotWithShape="1">
          <a:blip r:embed="rId3">
            <a:alphaModFix/>
          </a:blip>
          <a:srcRect b="0" l="0" r="14302" t="0"/>
          <a:stretch/>
        </p:blipFill>
        <p:spPr>
          <a:xfrm>
            <a:off x="713465" y="1904802"/>
            <a:ext cx="8486419" cy="1418912"/>
          </a:xfrm>
          <a:prstGeom prst="rect">
            <a:avLst/>
          </a:prstGeom>
          <a:noFill/>
          <a:ln cap="flat" cmpd="sng" w="9525">
            <a:solidFill>
              <a:srgbClr val="F2F2F2"/>
            </a:solidFill>
            <a:prstDash val="solid"/>
            <a:round/>
            <a:headEnd len="sm" w="sm" type="none"/>
            <a:tailEnd len="sm" w="sm" type="none"/>
          </a:ln>
        </p:spPr>
      </p:pic>
      <p:grpSp>
        <p:nvGrpSpPr>
          <p:cNvPr id="6412" name="Google Shape;6412;p386"/>
          <p:cNvGrpSpPr/>
          <p:nvPr/>
        </p:nvGrpSpPr>
        <p:grpSpPr>
          <a:xfrm>
            <a:off x="557644" y="3549169"/>
            <a:ext cx="8782050" cy="787019"/>
            <a:chOff x="568325" y="5114924"/>
            <a:chExt cx="8782050" cy="813246"/>
          </a:xfrm>
        </p:grpSpPr>
        <p:sp>
          <p:nvSpPr>
            <p:cNvPr id="6413" name="Google Shape;6413;p38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14" name="Google Shape;6414;p386"/>
            <p:cNvGrpSpPr/>
            <p:nvPr/>
          </p:nvGrpSpPr>
          <p:grpSpPr>
            <a:xfrm>
              <a:off x="675835" y="5210921"/>
              <a:ext cx="2918106" cy="302131"/>
              <a:chOff x="732985" y="5582396"/>
              <a:chExt cx="2918106" cy="302131"/>
            </a:xfrm>
          </p:grpSpPr>
          <p:pic>
            <p:nvPicPr>
              <p:cNvPr descr="Byte - Free electronics icons" id="6415" name="Google Shape;6415;p38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416" name="Google Shape;6416;p38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a:t>
                </a:r>
                <a:endParaRPr b="1" sz="1300">
                  <a:solidFill>
                    <a:srgbClr val="262626"/>
                  </a:solidFill>
                  <a:latin typeface="Arial"/>
                  <a:ea typeface="Arial"/>
                  <a:cs typeface="Arial"/>
                  <a:sym typeface="Arial"/>
                </a:endParaRPr>
              </a:p>
            </p:txBody>
          </p:sp>
        </p:grpSp>
        <p:sp>
          <p:nvSpPr>
            <p:cNvPr id="6417" name="Google Shape;6417;p38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Fill the missing values with 0.</a:t>
              </a:r>
              <a:endParaRPr sz="1300">
                <a:solidFill>
                  <a:srgbClr val="262626"/>
                </a:solidFill>
                <a:latin typeface="Arial"/>
                <a:ea typeface="Arial"/>
                <a:cs typeface="Arial"/>
                <a:sym typeface="Arial"/>
              </a:endParaRPr>
            </a:p>
          </p:txBody>
        </p:sp>
      </p:grpSp>
      <p:grpSp>
        <p:nvGrpSpPr>
          <p:cNvPr id="6418" name="Google Shape;6418;p386"/>
          <p:cNvGrpSpPr/>
          <p:nvPr/>
        </p:nvGrpSpPr>
        <p:grpSpPr>
          <a:xfrm>
            <a:off x="450000" y="450000"/>
            <a:ext cx="9018000" cy="276999"/>
            <a:chOff x="450000" y="450000"/>
            <a:chExt cx="9018000" cy="276999"/>
          </a:xfrm>
        </p:grpSpPr>
        <p:sp>
          <p:nvSpPr>
            <p:cNvPr id="6419" name="Google Shape;6419;p3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420" name="Google Shape;6420;p3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
        <p:nvSpPr>
          <p:cNvPr id="6421" name="Google Shape;6421;p386"/>
          <p:cNvSpPr/>
          <p:nvPr/>
        </p:nvSpPr>
        <p:spPr>
          <a:xfrm>
            <a:off x="1351011" y="3004914"/>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422" name="Google Shape;6422;p386"/>
          <p:cNvGrpSpPr/>
          <p:nvPr/>
        </p:nvGrpSpPr>
        <p:grpSpPr>
          <a:xfrm>
            <a:off x="559817" y="1428745"/>
            <a:ext cx="8783192" cy="215444"/>
            <a:chOff x="559817" y="2136914"/>
            <a:chExt cx="8783192" cy="215444"/>
          </a:xfrm>
        </p:grpSpPr>
        <p:sp>
          <p:nvSpPr>
            <p:cNvPr id="6423" name="Google Shape;6423;p3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24" name="Google Shape;6424;p38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Missing value detection and processing.</a:t>
              </a:r>
              <a:endParaRPr/>
            </a:p>
          </p:txBody>
        </p:sp>
      </p:gr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sp>
        <p:nvSpPr>
          <p:cNvPr id="6430" name="Google Shape;6430;p387"/>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#0208</a:t>
            </a:r>
            <a:endParaRPr/>
          </a:p>
        </p:txBody>
      </p:sp>
      <p:grpSp>
        <p:nvGrpSpPr>
          <p:cNvPr id="6431" name="Google Shape;6431;p387"/>
          <p:cNvGrpSpPr/>
          <p:nvPr/>
        </p:nvGrpSpPr>
        <p:grpSpPr>
          <a:xfrm>
            <a:off x="558798" y="2060849"/>
            <a:ext cx="8797129" cy="3960439"/>
            <a:chOff x="558798" y="2060849"/>
            <a:chExt cx="8797129" cy="3960439"/>
          </a:xfrm>
        </p:grpSpPr>
        <p:sp>
          <p:nvSpPr>
            <p:cNvPr id="6432" name="Google Shape;6432;p38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33" name="Google Shape;6433;p387"/>
            <p:cNvGrpSpPr/>
            <p:nvPr/>
          </p:nvGrpSpPr>
          <p:grpSpPr>
            <a:xfrm>
              <a:off x="558798" y="3945816"/>
              <a:ext cx="8797129" cy="576572"/>
              <a:chOff x="4778069" y="4391025"/>
              <a:chExt cx="2349160" cy="431802"/>
            </a:xfrm>
          </p:grpSpPr>
          <p:sp>
            <p:nvSpPr>
              <p:cNvPr id="6434" name="Google Shape;6434;p38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435" name="Google Shape;6435;p387"/>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a:t>
                </a:r>
                <a:r>
                  <a:rPr lang="en-US" sz="2000">
                    <a:solidFill>
                      <a:schemeClr val="lt1"/>
                    </a:solidFill>
                  </a:rPr>
                  <a:t>7</a:t>
                </a:r>
                <a:r>
                  <a:rPr lang="en-US" sz="2000">
                    <a:solidFill>
                      <a:schemeClr val="lt1"/>
                    </a:solidFill>
                    <a:latin typeface="Arial"/>
                    <a:ea typeface="Arial"/>
                    <a:cs typeface="Arial"/>
                    <a:sym typeface="Arial"/>
                  </a:rPr>
                  <a:t>.ipynb'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6436" name="Google Shape;6436;p38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437" name="Google Shape;6437;p387"/>
          <p:cNvGrpSpPr/>
          <p:nvPr/>
        </p:nvGrpSpPr>
        <p:grpSpPr>
          <a:xfrm>
            <a:off x="450000" y="450000"/>
            <a:ext cx="9018000" cy="276999"/>
            <a:chOff x="450000" y="450000"/>
            <a:chExt cx="9018000" cy="276999"/>
          </a:xfrm>
        </p:grpSpPr>
        <p:sp>
          <p:nvSpPr>
            <p:cNvPr id="6438" name="Google Shape;6438;p38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439" name="Google Shape;6439;p38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4" name="Shape 6444"/>
        <p:cNvGrpSpPr/>
        <p:nvPr/>
      </p:nvGrpSpPr>
      <p:grpSpPr>
        <a:xfrm>
          <a:off x="0" y="0"/>
          <a:ext cx="0" cy="0"/>
          <a:chOff x="0" y="0"/>
          <a:chExt cx="0" cy="0"/>
        </a:xfrm>
      </p:grpSpPr>
      <p:sp>
        <p:nvSpPr>
          <p:cNvPr id="6445" name="Google Shape;6445;p388"/>
          <p:cNvSpPr/>
          <p:nvPr/>
        </p:nvSpPr>
        <p:spPr>
          <a:xfrm>
            <a:off x="546895" y="1523719"/>
            <a:ext cx="87972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#0208</a:t>
            </a:r>
            <a:endParaRPr/>
          </a:p>
        </p:txBody>
      </p:sp>
      <p:grpSp>
        <p:nvGrpSpPr>
          <p:cNvPr id="6446" name="Google Shape;6446;p388"/>
          <p:cNvGrpSpPr/>
          <p:nvPr/>
        </p:nvGrpSpPr>
        <p:grpSpPr>
          <a:xfrm>
            <a:off x="558799" y="2060849"/>
            <a:ext cx="8797669" cy="3960300"/>
            <a:chOff x="558799" y="2060849"/>
            <a:chExt cx="8797669" cy="3960300"/>
          </a:xfrm>
        </p:grpSpPr>
        <p:sp>
          <p:nvSpPr>
            <p:cNvPr id="6447" name="Google Shape;6447;p388"/>
            <p:cNvSpPr/>
            <p:nvPr/>
          </p:nvSpPr>
          <p:spPr>
            <a:xfrm>
              <a:off x="558799" y="2060849"/>
              <a:ext cx="8785200" cy="3960300"/>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48" name="Google Shape;6448;p388"/>
            <p:cNvGrpSpPr/>
            <p:nvPr/>
          </p:nvGrpSpPr>
          <p:grpSpPr>
            <a:xfrm>
              <a:off x="558809" y="3945950"/>
              <a:ext cx="8797659" cy="576449"/>
              <a:chOff x="4778069" y="4391025"/>
              <a:chExt cx="2349300" cy="431700"/>
            </a:xfrm>
          </p:grpSpPr>
          <p:sp>
            <p:nvSpPr>
              <p:cNvPr id="6449" name="Google Shape;6449;p388"/>
              <p:cNvSpPr/>
              <p:nvPr/>
            </p:nvSpPr>
            <p:spPr>
              <a:xfrm>
                <a:off x="4778069" y="4391025"/>
                <a:ext cx="2349300" cy="4317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450" name="Google Shape;6450;p388"/>
              <p:cNvSpPr/>
              <p:nvPr/>
            </p:nvSpPr>
            <p:spPr>
              <a:xfrm>
                <a:off x="4852511" y="4528465"/>
                <a:ext cx="2200200" cy="230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'ex_0208.ipynb'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6451" name="Google Shape;6451;p388"/>
            <p:cNvPicPr preferRelativeResize="0"/>
            <p:nvPr/>
          </p:nvPicPr>
          <p:blipFill rotWithShape="1">
            <a:blip r:embed="rId3">
              <a:alphaModFix/>
            </a:blip>
            <a:srcRect b="14301" l="28592" r="51946" t="14472"/>
            <a:stretch/>
          </p:blipFill>
          <p:spPr>
            <a:xfrm>
              <a:off x="4370123" y="2647560"/>
              <a:ext cx="1162500" cy="1174500"/>
            </a:xfrm>
            <a:prstGeom prst="ellipse">
              <a:avLst/>
            </a:prstGeom>
            <a:noFill/>
            <a:ln>
              <a:noFill/>
            </a:ln>
          </p:spPr>
        </p:pic>
      </p:grpSp>
      <p:grpSp>
        <p:nvGrpSpPr>
          <p:cNvPr id="6452" name="Google Shape;6452;p388"/>
          <p:cNvGrpSpPr/>
          <p:nvPr/>
        </p:nvGrpSpPr>
        <p:grpSpPr>
          <a:xfrm>
            <a:off x="450000" y="450000"/>
            <a:ext cx="9017961" cy="277078"/>
            <a:chOff x="450000" y="450000"/>
            <a:chExt cx="9017961" cy="277078"/>
          </a:xfrm>
        </p:grpSpPr>
        <p:sp>
          <p:nvSpPr>
            <p:cNvPr id="6453" name="Google Shape;6453;p388"/>
            <p:cNvSpPr/>
            <p:nvPr/>
          </p:nvSpPr>
          <p:spPr>
            <a:xfrm>
              <a:off x="450000" y="450000"/>
              <a:ext cx="87852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454" name="Google Shape;6454;p388"/>
            <p:cNvSpPr/>
            <p:nvPr/>
          </p:nvSpPr>
          <p:spPr>
            <a:xfrm>
              <a:off x="8674461" y="480778"/>
              <a:ext cx="793500" cy="24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9" name="Shape 6459"/>
        <p:cNvGrpSpPr/>
        <p:nvPr/>
      </p:nvGrpSpPr>
      <p:grpSpPr>
        <a:xfrm>
          <a:off x="0" y="0"/>
          <a:ext cx="0" cy="0"/>
          <a:chOff x="0" y="0"/>
          <a:chExt cx="0" cy="0"/>
        </a:xfrm>
      </p:grpSpPr>
      <p:sp>
        <p:nvSpPr>
          <p:cNvPr id="6460" name="Google Shape;6460;p389"/>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#0209</a:t>
            </a:r>
            <a:endParaRPr/>
          </a:p>
        </p:txBody>
      </p:sp>
      <p:grpSp>
        <p:nvGrpSpPr>
          <p:cNvPr id="6461" name="Google Shape;6461;p389"/>
          <p:cNvGrpSpPr/>
          <p:nvPr/>
        </p:nvGrpSpPr>
        <p:grpSpPr>
          <a:xfrm>
            <a:off x="558798" y="2060849"/>
            <a:ext cx="8797129" cy="3960439"/>
            <a:chOff x="558798" y="2060849"/>
            <a:chExt cx="8797129" cy="3960439"/>
          </a:xfrm>
        </p:grpSpPr>
        <p:sp>
          <p:nvSpPr>
            <p:cNvPr id="6462" name="Google Shape;6462;p389"/>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63" name="Google Shape;6463;p389"/>
            <p:cNvGrpSpPr/>
            <p:nvPr/>
          </p:nvGrpSpPr>
          <p:grpSpPr>
            <a:xfrm>
              <a:off x="558798" y="3945816"/>
              <a:ext cx="8797129" cy="576572"/>
              <a:chOff x="4778069" y="4391025"/>
              <a:chExt cx="2349160" cy="431802"/>
            </a:xfrm>
          </p:grpSpPr>
          <p:sp>
            <p:nvSpPr>
              <p:cNvPr id="6464" name="Google Shape;6464;p389"/>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465" name="Google Shape;6465;p389"/>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'ex_0209.ipynb'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6466" name="Google Shape;6466;p389"/>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467" name="Google Shape;6467;p389"/>
          <p:cNvGrpSpPr/>
          <p:nvPr/>
        </p:nvGrpSpPr>
        <p:grpSpPr>
          <a:xfrm>
            <a:off x="450000" y="450000"/>
            <a:ext cx="9018000" cy="276999"/>
            <a:chOff x="450000" y="450000"/>
            <a:chExt cx="9018000" cy="276999"/>
          </a:xfrm>
        </p:grpSpPr>
        <p:sp>
          <p:nvSpPr>
            <p:cNvPr id="6468" name="Google Shape;6468;p3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2.5 기술통계를 통한 데이터 표본으로 살펴보는 데이터의 특징 </a:t>
              </a:r>
              <a:endParaRPr sz="1800">
                <a:solidFill>
                  <a:srgbClr val="FFFFFF"/>
                </a:solidFill>
                <a:latin typeface="Arial"/>
                <a:ea typeface="Arial"/>
                <a:cs typeface="Arial"/>
                <a:sym typeface="Arial"/>
              </a:endParaRPr>
            </a:p>
          </p:txBody>
        </p:sp>
        <p:sp>
          <p:nvSpPr>
            <p:cNvPr id="6469" name="Google Shape;6469;p3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02</a:t>
              </a:r>
              <a:endParaRPr/>
            </a:p>
          </p:txBody>
        </p:sp>
      </p:gr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4" name="Shape 6474"/>
        <p:cNvGrpSpPr/>
        <p:nvPr/>
      </p:nvGrpSpPr>
      <p:grpSpPr>
        <a:xfrm>
          <a:off x="0" y="0"/>
          <a:ext cx="0" cy="0"/>
          <a:chOff x="0" y="0"/>
          <a:chExt cx="0" cy="0"/>
        </a:xfrm>
      </p:grpSpPr>
      <p:sp>
        <p:nvSpPr>
          <p:cNvPr id="6475" name="Google Shape;6475;p390"/>
          <p:cNvSpPr/>
          <p:nvPr/>
        </p:nvSpPr>
        <p:spPr>
          <a:xfrm>
            <a:off x="912070" y="3133792"/>
            <a:ext cx="8791870"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최적의 모델 실행을 위한 pandas 데이터 전처리</a:t>
            </a:r>
            <a:endParaRPr/>
          </a:p>
        </p:txBody>
      </p:sp>
      <p:sp>
        <p:nvSpPr>
          <p:cNvPr id="6476" name="Google Shape;6476;p390"/>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6477" name="Google Shape;6477;p390"/>
          <p:cNvGrpSpPr/>
          <p:nvPr/>
        </p:nvGrpSpPr>
        <p:grpSpPr>
          <a:xfrm>
            <a:off x="1051307" y="3923538"/>
            <a:ext cx="5700472" cy="1996867"/>
            <a:chOff x="1051307" y="4065033"/>
            <a:chExt cx="5700472" cy="1996867"/>
          </a:xfrm>
        </p:grpSpPr>
        <p:sp>
          <p:nvSpPr>
            <p:cNvPr id="6478" name="Google Shape;6478;p390"/>
            <p:cNvSpPr/>
            <p:nvPr/>
          </p:nvSpPr>
          <p:spPr>
            <a:xfrm>
              <a:off x="1234128" y="4066226"/>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3.1 데이터 전처리</a:t>
              </a:r>
              <a:endParaRPr/>
            </a:p>
          </p:txBody>
        </p:sp>
        <p:sp>
          <p:nvSpPr>
            <p:cNvPr id="6479" name="Google Shape;6479;p390"/>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6480" name="Google Shape;6480;p390"/>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데이터 속성 파악</a:t>
              </a:r>
              <a:endParaRPr/>
            </a:p>
          </p:txBody>
        </p:sp>
        <p:sp>
          <p:nvSpPr>
            <p:cNvPr id="6481" name="Google Shape;6481;p390"/>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6482" name="Google Shape;6482;p390"/>
            <p:cNvGrpSpPr/>
            <p:nvPr/>
          </p:nvGrpSpPr>
          <p:grpSpPr>
            <a:xfrm>
              <a:off x="1051307" y="4924425"/>
              <a:ext cx="5700472" cy="278083"/>
              <a:chOff x="571500" y="5165783"/>
              <a:chExt cx="5702300" cy="278172"/>
            </a:xfrm>
          </p:grpSpPr>
          <p:sp>
            <p:nvSpPr>
              <p:cNvPr id="6483" name="Google Shape;6483;p390"/>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데이터 결측치 확인</a:t>
                </a:r>
                <a:endParaRPr/>
              </a:p>
            </p:txBody>
          </p:sp>
          <p:sp>
            <p:nvSpPr>
              <p:cNvPr id="6484" name="Google Shape;6484;p39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485" name="Google Shape;6485;p390"/>
            <p:cNvGrpSpPr/>
            <p:nvPr/>
          </p:nvGrpSpPr>
          <p:grpSpPr>
            <a:xfrm>
              <a:off x="1051307" y="5354121"/>
              <a:ext cx="5700472" cy="278083"/>
              <a:chOff x="571500" y="5165783"/>
              <a:chExt cx="5702300" cy="278172"/>
            </a:xfrm>
          </p:grpSpPr>
          <p:sp>
            <p:nvSpPr>
              <p:cNvPr id="6486" name="Google Shape;6486;p390"/>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중복 데이터 확인 및 처리</a:t>
                </a:r>
                <a:endParaRPr/>
              </a:p>
            </p:txBody>
          </p:sp>
          <p:sp>
            <p:nvSpPr>
              <p:cNvPr id="6487" name="Google Shape;6487;p39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488" name="Google Shape;6488;p390"/>
            <p:cNvGrpSpPr/>
            <p:nvPr/>
          </p:nvGrpSpPr>
          <p:grpSpPr>
            <a:xfrm>
              <a:off x="1051307" y="5783817"/>
              <a:ext cx="5700472" cy="278083"/>
              <a:chOff x="571500" y="5165783"/>
              <a:chExt cx="5702300" cy="278172"/>
            </a:xfrm>
          </p:grpSpPr>
          <p:sp>
            <p:nvSpPr>
              <p:cNvPr id="6489" name="Google Shape;6489;p390"/>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3.5 데이터 특성 공학</a:t>
                </a:r>
                <a:endParaRPr/>
              </a:p>
            </p:txBody>
          </p:sp>
          <p:sp>
            <p:nvSpPr>
              <p:cNvPr id="6490" name="Google Shape;6490;p39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5" name="Shape 6495"/>
        <p:cNvGrpSpPr/>
        <p:nvPr/>
      </p:nvGrpSpPr>
      <p:grpSpPr>
        <a:xfrm>
          <a:off x="0" y="0"/>
          <a:ext cx="0" cy="0"/>
          <a:chOff x="0" y="0"/>
          <a:chExt cx="0" cy="0"/>
        </a:xfrm>
      </p:grpSpPr>
      <p:sp>
        <p:nvSpPr>
          <p:cNvPr id="6496" name="Google Shape;6496;p391"/>
          <p:cNvSpPr/>
          <p:nvPr/>
        </p:nvSpPr>
        <p:spPr>
          <a:xfrm>
            <a:off x="712182" y="2143016"/>
            <a:ext cx="8630827" cy="345427"/>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What data scientists spend the most time doing?</a:t>
            </a:r>
            <a:endParaRPr sz="1300">
              <a:solidFill>
                <a:srgbClr val="262626"/>
              </a:solidFill>
              <a:latin typeface="Arial"/>
              <a:ea typeface="Arial"/>
              <a:cs typeface="Arial"/>
              <a:sym typeface="Arial"/>
            </a:endParaRPr>
          </a:p>
        </p:txBody>
      </p:sp>
      <p:grpSp>
        <p:nvGrpSpPr>
          <p:cNvPr id="6497" name="Google Shape;6497;p391"/>
          <p:cNvGrpSpPr/>
          <p:nvPr/>
        </p:nvGrpSpPr>
        <p:grpSpPr>
          <a:xfrm>
            <a:off x="1748402" y="2112422"/>
            <a:ext cx="6476671" cy="3945478"/>
            <a:chOff x="1748402" y="2363086"/>
            <a:chExt cx="6476671" cy="3945478"/>
          </a:xfrm>
        </p:grpSpPr>
        <p:sp>
          <p:nvSpPr>
            <p:cNvPr id="6498" name="Google Shape;6498;p391"/>
            <p:cNvSpPr/>
            <p:nvPr/>
          </p:nvSpPr>
          <p:spPr>
            <a:xfrm>
              <a:off x="3860800" y="4013200"/>
              <a:ext cx="965200" cy="0"/>
            </a:xfrm>
            <a:custGeom>
              <a:rect b="b" l="l" r="r" t="t"/>
              <a:pathLst>
                <a:path extrusionOk="0" h="120000" w="965200">
                  <a:moveTo>
                    <a:pt x="0" y="0"/>
                  </a:moveTo>
                  <a:lnTo>
                    <a:pt x="96520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9" name="Google Shape;6499;p391"/>
            <p:cNvSpPr/>
            <p:nvPr/>
          </p:nvSpPr>
          <p:spPr>
            <a:xfrm>
              <a:off x="3543300" y="4584700"/>
              <a:ext cx="1206500" cy="254000"/>
            </a:xfrm>
            <a:custGeom>
              <a:rect b="b" l="l" r="r" t="t"/>
              <a:pathLst>
                <a:path extrusionOk="0" h="254000" w="1206500">
                  <a:moveTo>
                    <a:pt x="1206500"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0" name="Google Shape;6500;p391"/>
            <p:cNvSpPr/>
            <p:nvPr/>
          </p:nvSpPr>
          <p:spPr>
            <a:xfrm>
              <a:off x="3606800" y="5067300"/>
              <a:ext cx="1320800" cy="101600"/>
            </a:xfrm>
            <a:custGeom>
              <a:rect b="b" l="l" r="r" t="t"/>
              <a:pathLst>
                <a:path extrusionOk="0" h="101600" w="1320800">
                  <a:moveTo>
                    <a:pt x="1320800" y="101600"/>
                  </a:moveTo>
                  <a:lnTo>
                    <a:pt x="101600" y="1016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1" name="Google Shape;6501;p391"/>
            <p:cNvSpPr/>
            <p:nvPr/>
          </p:nvSpPr>
          <p:spPr>
            <a:xfrm>
              <a:off x="2667000" y="5537200"/>
              <a:ext cx="24511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02" name="Google Shape;6502;p391"/>
            <p:cNvGrpSpPr/>
            <p:nvPr/>
          </p:nvGrpSpPr>
          <p:grpSpPr>
            <a:xfrm>
              <a:off x="4427069" y="2363086"/>
              <a:ext cx="3798004" cy="3945478"/>
              <a:chOff x="3862849" y="2903998"/>
              <a:chExt cx="3912096" cy="4064000"/>
            </a:xfrm>
          </p:grpSpPr>
          <p:pic>
            <p:nvPicPr>
              <p:cNvPr id="6503" name="Google Shape;6503;p391"/>
              <p:cNvPicPr preferRelativeResize="0"/>
              <p:nvPr/>
            </p:nvPicPr>
            <p:blipFill rotWithShape="1">
              <a:blip r:embed="rId3">
                <a:alphaModFix/>
              </a:blip>
              <a:srcRect b="0" l="0" r="0" t="0"/>
              <a:stretch/>
            </p:blipFill>
            <p:spPr>
              <a:xfrm>
                <a:off x="3862849" y="2903998"/>
                <a:ext cx="3912096" cy="4064000"/>
              </a:xfrm>
              <a:prstGeom prst="rect">
                <a:avLst/>
              </a:prstGeom>
              <a:noFill/>
              <a:ln>
                <a:noFill/>
              </a:ln>
            </p:spPr>
          </p:pic>
          <p:sp>
            <p:nvSpPr>
              <p:cNvPr id="6504" name="Google Shape;6504;p391"/>
              <p:cNvSpPr/>
              <p:nvPr/>
            </p:nvSpPr>
            <p:spPr>
              <a:xfrm>
                <a:off x="4018697" y="3135798"/>
                <a:ext cx="3600400" cy="3600400"/>
              </a:xfrm>
              <a:prstGeom prst="donut">
                <a:avLst>
                  <a:gd fmla="val 201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05" name="Google Shape;6505;p391"/>
            <p:cNvSpPr txBox="1"/>
            <p:nvPr/>
          </p:nvSpPr>
          <p:spPr>
            <a:xfrm>
              <a:off x="6505964" y="4426146"/>
              <a:ext cx="11648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Cleaning and organizing data</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60%</a:t>
              </a:r>
              <a:endParaRPr sz="1600">
                <a:solidFill>
                  <a:schemeClr val="lt1"/>
                </a:solidFill>
                <a:latin typeface="Arial"/>
                <a:ea typeface="Arial"/>
                <a:cs typeface="Arial"/>
                <a:sym typeface="Arial"/>
              </a:endParaRPr>
            </a:p>
          </p:txBody>
        </p:sp>
        <p:sp>
          <p:nvSpPr>
            <p:cNvPr id="6506" name="Google Shape;6506;p391"/>
            <p:cNvSpPr txBox="1"/>
            <p:nvPr/>
          </p:nvSpPr>
          <p:spPr>
            <a:xfrm>
              <a:off x="5289783" y="3227459"/>
              <a:ext cx="8854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Collecting data sets</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19%</a:t>
              </a:r>
              <a:endParaRPr sz="1600">
                <a:solidFill>
                  <a:schemeClr val="lt1"/>
                </a:solidFill>
                <a:latin typeface="Arial"/>
                <a:ea typeface="Arial"/>
                <a:cs typeface="Arial"/>
                <a:sym typeface="Arial"/>
              </a:endParaRPr>
            </a:p>
          </p:txBody>
        </p:sp>
        <p:sp>
          <p:nvSpPr>
            <p:cNvPr id="6507" name="Google Shape;6507;p391"/>
            <p:cNvSpPr txBox="1"/>
            <p:nvPr/>
          </p:nvSpPr>
          <p:spPr>
            <a:xfrm>
              <a:off x="1748402" y="38060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Mining data for patterns </a:t>
              </a:r>
              <a:r>
                <a:rPr lang="en-US" sz="1600">
                  <a:solidFill>
                    <a:srgbClr val="3F3F3F"/>
                  </a:solidFill>
                  <a:latin typeface="Arial"/>
                  <a:ea typeface="Arial"/>
                  <a:cs typeface="Arial"/>
                  <a:sym typeface="Arial"/>
                </a:rPr>
                <a:t>9%</a:t>
              </a:r>
              <a:endParaRPr sz="1600">
                <a:solidFill>
                  <a:srgbClr val="3F3F3F"/>
                </a:solidFill>
                <a:latin typeface="Arial"/>
                <a:ea typeface="Arial"/>
                <a:cs typeface="Arial"/>
                <a:sym typeface="Arial"/>
              </a:endParaRPr>
            </a:p>
          </p:txBody>
        </p:sp>
        <p:sp>
          <p:nvSpPr>
            <p:cNvPr id="6508" name="Google Shape;6508;p391"/>
            <p:cNvSpPr txBox="1"/>
            <p:nvPr/>
          </p:nvSpPr>
          <p:spPr>
            <a:xfrm>
              <a:off x="1748402" y="4305545"/>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Refining algorithms </a:t>
              </a:r>
              <a:r>
                <a:rPr lang="en-US" sz="1600">
                  <a:solidFill>
                    <a:srgbClr val="3F3F3F"/>
                  </a:solidFill>
                  <a:latin typeface="Arial"/>
                  <a:ea typeface="Arial"/>
                  <a:cs typeface="Arial"/>
                  <a:sym typeface="Arial"/>
                </a:rPr>
                <a:t>4%</a:t>
              </a:r>
              <a:endParaRPr sz="1600">
                <a:solidFill>
                  <a:srgbClr val="3F3F3F"/>
                </a:solidFill>
                <a:latin typeface="Arial"/>
                <a:ea typeface="Arial"/>
                <a:cs typeface="Arial"/>
                <a:sym typeface="Arial"/>
              </a:endParaRPr>
            </a:p>
          </p:txBody>
        </p:sp>
        <p:sp>
          <p:nvSpPr>
            <p:cNvPr id="6509" name="Google Shape;6509;p391"/>
            <p:cNvSpPr txBox="1"/>
            <p:nvPr/>
          </p:nvSpPr>
          <p:spPr>
            <a:xfrm>
              <a:off x="1748402" y="4805078"/>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Building training sets </a:t>
              </a:r>
              <a:r>
                <a:rPr lang="en-US" sz="1600">
                  <a:solidFill>
                    <a:srgbClr val="3F3F3F"/>
                  </a:solidFill>
                  <a:latin typeface="Arial"/>
                  <a:ea typeface="Arial"/>
                  <a:cs typeface="Arial"/>
                  <a:sym typeface="Arial"/>
                </a:rPr>
                <a:t>3%</a:t>
              </a:r>
              <a:endParaRPr sz="1600">
                <a:solidFill>
                  <a:srgbClr val="3F3F3F"/>
                </a:solidFill>
                <a:latin typeface="Arial"/>
                <a:ea typeface="Arial"/>
                <a:cs typeface="Arial"/>
                <a:sym typeface="Arial"/>
              </a:endParaRPr>
            </a:p>
          </p:txBody>
        </p:sp>
        <p:sp>
          <p:nvSpPr>
            <p:cNvPr id="6510" name="Google Shape;6510;p391"/>
            <p:cNvSpPr txBox="1"/>
            <p:nvPr/>
          </p:nvSpPr>
          <p:spPr>
            <a:xfrm>
              <a:off x="1748402" y="53046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Other </a:t>
              </a:r>
              <a:r>
                <a:rPr lang="en-US" sz="1600">
                  <a:solidFill>
                    <a:srgbClr val="3F3F3F"/>
                  </a:solidFill>
                  <a:latin typeface="Arial"/>
                  <a:ea typeface="Arial"/>
                  <a:cs typeface="Arial"/>
                  <a:sym typeface="Arial"/>
                </a:rPr>
                <a:t>5%</a:t>
              </a:r>
              <a:endParaRPr sz="1600">
                <a:solidFill>
                  <a:srgbClr val="3F3F3F"/>
                </a:solidFill>
                <a:latin typeface="Arial"/>
                <a:ea typeface="Arial"/>
                <a:cs typeface="Arial"/>
                <a:sym typeface="Arial"/>
              </a:endParaRPr>
            </a:p>
          </p:txBody>
        </p:sp>
      </p:grpSp>
      <p:sp>
        <p:nvSpPr>
          <p:cNvPr id="6511" name="Google Shape;6511;p391"/>
          <p:cNvSpPr/>
          <p:nvPr/>
        </p:nvSpPr>
        <p:spPr>
          <a:xfrm>
            <a:off x="436116" y="137124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Data Preprocessing</a:t>
            </a:r>
            <a:endParaRPr/>
          </a:p>
        </p:txBody>
      </p:sp>
      <p:sp>
        <p:nvSpPr>
          <p:cNvPr id="6512" name="Google Shape;6512;p391"/>
          <p:cNvSpPr/>
          <p:nvPr/>
        </p:nvSpPr>
        <p:spPr>
          <a:xfrm>
            <a:off x="711200" y="1906672"/>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 scientist survey:</a:t>
            </a:r>
            <a:endParaRPr/>
          </a:p>
        </p:txBody>
      </p:sp>
      <p:sp>
        <p:nvSpPr>
          <p:cNvPr id="6513" name="Google Shape;6513;p391"/>
          <p:cNvSpPr/>
          <p:nvPr/>
        </p:nvSpPr>
        <p:spPr>
          <a:xfrm>
            <a:off x="558800" y="191180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14" name="Google Shape;6514;p391"/>
          <p:cNvGrpSpPr/>
          <p:nvPr/>
        </p:nvGrpSpPr>
        <p:grpSpPr>
          <a:xfrm>
            <a:off x="450000" y="450000"/>
            <a:ext cx="9018000" cy="276999"/>
            <a:chOff x="450000" y="450000"/>
            <a:chExt cx="9018000" cy="276999"/>
          </a:xfrm>
        </p:grpSpPr>
        <p:sp>
          <p:nvSpPr>
            <p:cNvPr id="6515" name="Google Shape;6515;p3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데이터 전처리</a:t>
              </a:r>
              <a:endParaRPr/>
            </a:p>
          </p:txBody>
        </p:sp>
        <p:sp>
          <p:nvSpPr>
            <p:cNvPr id="6516" name="Google Shape;6516;p3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6517" name="Google Shape;6517;p391"/>
          <p:cNvSpPr/>
          <p:nvPr/>
        </p:nvSpPr>
        <p:spPr>
          <a:xfrm>
            <a:off x="4499536" y="5957180"/>
            <a:ext cx="4983842" cy="333885"/>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l">
              <a:spcBef>
                <a:spcPts val="0"/>
              </a:spcBef>
              <a:spcAft>
                <a:spcPts val="0"/>
              </a:spcAft>
              <a:buNone/>
            </a:pPr>
            <a:r>
              <a:rPr b="1" lang="en-US" sz="1000">
                <a:solidFill>
                  <a:schemeClr val="lt1"/>
                </a:solidFill>
                <a:latin typeface="Arial"/>
                <a:ea typeface="Arial"/>
                <a:cs typeface="Arial"/>
                <a:sym typeface="Arial"/>
              </a:rPr>
              <a:t> https://www.forbes.com/sites/gilpress/2016/03/23/data-preparation-most-time-consuming-least-enjoyable-data-science-task-survey-says/#790d18c36f63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grpSp>
        <p:nvGrpSpPr>
          <p:cNvPr id="1121" name="Google Shape;1121;p77"/>
          <p:cNvGrpSpPr/>
          <p:nvPr/>
        </p:nvGrpSpPr>
        <p:grpSpPr>
          <a:xfrm>
            <a:off x="559817" y="1428745"/>
            <a:ext cx="8783192" cy="215444"/>
            <a:chOff x="559817" y="2136914"/>
            <a:chExt cx="8783192" cy="215444"/>
          </a:xfrm>
        </p:grpSpPr>
        <p:sp>
          <p:nvSpPr>
            <p:cNvPr id="1122" name="Google Shape;1122;p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3" name="Google Shape;1123;p7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데이터 타입은 아래와 같다.</a:t>
              </a:r>
              <a:endParaRPr sz="1400">
                <a:solidFill>
                  <a:srgbClr val="262626"/>
                </a:solidFill>
                <a:latin typeface="Arial"/>
                <a:ea typeface="Arial"/>
                <a:cs typeface="Arial"/>
                <a:sym typeface="Arial"/>
              </a:endParaRPr>
            </a:p>
          </p:txBody>
        </p:sp>
      </p:grpSp>
      <p:grpSp>
        <p:nvGrpSpPr>
          <p:cNvPr id="1124" name="Google Shape;1124;p77"/>
          <p:cNvGrpSpPr/>
          <p:nvPr/>
        </p:nvGrpSpPr>
        <p:grpSpPr>
          <a:xfrm>
            <a:off x="450000" y="450000"/>
            <a:ext cx="9018000" cy="276999"/>
            <a:chOff x="450000" y="450000"/>
            <a:chExt cx="9018000" cy="276999"/>
          </a:xfrm>
        </p:grpSpPr>
        <p:sp>
          <p:nvSpPr>
            <p:cNvPr id="1125" name="Google Shape;1125;p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26" name="Google Shape;1126;p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aphicFrame>
        <p:nvGraphicFramePr>
          <p:cNvPr id="1127" name="Google Shape;1127;p77"/>
          <p:cNvGraphicFramePr/>
          <p:nvPr/>
        </p:nvGraphicFramePr>
        <p:xfrm>
          <a:off x="556449" y="1883683"/>
          <a:ext cx="3000000" cy="3000000"/>
        </p:xfrm>
        <a:graphic>
          <a:graphicData uri="http://schemas.openxmlformats.org/drawingml/2006/table">
            <a:tbl>
              <a:tblPr bandRow="1" firstRow="1">
                <a:noFill/>
                <a:tableStyleId>{B10AEBBE-A2A1-4DB3-8D53-79E97534AB81}</a:tableStyleId>
              </a:tblPr>
              <a:tblGrid>
                <a:gridCol w="5013850"/>
                <a:gridCol w="3618975"/>
              </a:tblGrid>
              <a:tr h="122600">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Data Type</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Explanation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int8, int16, int32, int64, int_</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uint8, uint16, uint32, uint64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Integer</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float16, float32, float64, float128, float_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Floating point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bool_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Boolean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string_, unicode_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String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128" name="Google Shape;1128;p77"/>
          <p:cNvSpPr/>
          <p:nvPr/>
        </p:nvSpPr>
        <p:spPr>
          <a:xfrm>
            <a:off x="565351" y="4376200"/>
            <a:ext cx="4907100" cy="20490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https://docs.scipy.org/doc/numpy-1.17.0/reference/arrays.dtypes.html</a:t>
            </a:r>
            <a:endParaRPr/>
          </a:p>
        </p:txBody>
      </p:sp>
      <p:sp>
        <p:nvSpPr>
          <p:cNvPr id="1129" name="Google Shape;1129;p77"/>
          <p:cNvSpPr/>
          <p:nvPr/>
        </p:nvSpPr>
        <p:spPr>
          <a:xfrm>
            <a:off x="711201" y="387562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int8에서의 8은 8bit로 이 값이 나타낼 수 있는 값의 범위를 말한다.</a:t>
            </a:r>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2" name="Shape 6522"/>
        <p:cNvGrpSpPr/>
        <p:nvPr/>
      </p:nvGrpSpPr>
      <p:grpSpPr>
        <a:xfrm>
          <a:off x="0" y="0"/>
          <a:ext cx="0" cy="0"/>
          <a:chOff x="0" y="0"/>
          <a:chExt cx="0" cy="0"/>
        </a:xfrm>
      </p:grpSpPr>
      <p:grpSp>
        <p:nvGrpSpPr>
          <p:cNvPr id="6523" name="Google Shape;6523;p392"/>
          <p:cNvGrpSpPr/>
          <p:nvPr/>
        </p:nvGrpSpPr>
        <p:grpSpPr>
          <a:xfrm>
            <a:off x="1748402" y="1700808"/>
            <a:ext cx="6476671" cy="3945478"/>
            <a:chOff x="1748402" y="2363086"/>
            <a:chExt cx="6476671" cy="3945478"/>
          </a:xfrm>
        </p:grpSpPr>
        <p:sp>
          <p:nvSpPr>
            <p:cNvPr id="6524" name="Google Shape;6524;p392"/>
            <p:cNvSpPr/>
            <p:nvPr/>
          </p:nvSpPr>
          <p:spPr>
            <a:xfrm>
              <a:off x="3733800" y="4991100"/>
              <a:ext cx="10800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5" name="Google Shape;6525;p392"/>
            <p:cNvSpPr/>
            <p:nvPr/>
          </p:nvSpPr>
          <p:spPr>
            <a:xfrm flipH="1" rot="10800000">
              <a:off x="3543300" y="4279653"/>
              <a:ext cx="1227016" cy="253596"/>
            </a:xfrm>
            <a:custGeom>
              <a:rect b="b" l="l" r="r" t="t"/>
              <a:pathLst>
                <a:path extrusionOk="0" h="254000" w="1657948">
                  <a:moveTo>
                    <a:pt x="1657948"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6" name="Google Shape;6526;p392"/>
            <p:cNvSpPr/>
            <p:nvPr/>
          </p:nvSpPr>
          <p:spPr>
            <a:xfrm flipH="1" rot="10800000">
              <a:off x="3813588" y="3835153"/>
              <a:ext cx="812852" cy="219460"/>
            </a:xfrm>
            <a:custGeom>
              <a:rect b="b" l="l" r="r" t="t"/>
              <a:pathLst>
                <a:path extrusionOk="0" h="254000" w="1206500">
                  <a:moveTo>
                    <a:pt x="1206500"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7" name="Google Shape;6527;p392"/>
            <p:cNvSpPr/>
            <p:nvPr/>
          </p:nvSpPr>
          <p:spPr>
            <a:xfrm>
              <a:off x="2667000" y="5537200"/>
              <a:ext cx="24511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28" name="Google Shape;6528;p392"/>
            <p:cNvGrpSpPr/>
            <p:nvPr/>
          </p:nvGrpSpPr>
          <p:grpSpPr>
            <a:xfrm>
              <a:off x="4427069" y="2363086"/>
              <a:ext cx="3798004" cy="3945478"/>
              <a:chOff x="3862849" y="2903998"/>
              <a:chExt cx="3912096" cy="4064000"/>
            </a:xfrm>
          </p:grpSpPr>
          <p:pic>
            <p:nvPicPr>
              <p:cNvPr id="6529" name="Google Shape;6529;p392"/>
              <p:cNvPicPr preferRelativeResize="0"/>
              <p:nvPr/>
            </p:nvPicPr>
            <p:blipFill rotWithShape="1">
              <a:blip r:embed="rId3">
                <a:alphaModFix/>
              </a:blip>
              <a:srcRect b="0" l="0" r="0" t="0"/>
              <a:stretch/>
            </p:blipFill>
            <p:spPr>
              <a:xfrm>
                <a:off x="3862849" y="2903998"/>
                <a:ext cx="3912096" cy="4064000"/>
              </a:xfrm>
              <a:prstGeom prst="rect">
                <a:avLst/>
              </a:prstGeom>
              <a:noFill/>
              <a:ln>
                <a:noFill/>
              </a:ln>
            </p:spPr>
          </p:pic>
          <p:sp>
            <p:nvSpPr>
              <p:cNvPr id="6530" name="Google Shape;6530;p392"/>
              <p:cNvSpPr/>
              <p:nvPr/>
            </p:nvSpPr>
            <p:spPr>
              <a:xfrm>
                <a:off x="4018697" y="3135798"/>
                <a:ext cx="3600400" cy="3600400"/>
              </a:xfrm>
              <a:prstGeom prst="donut">
                <a:avLst>
                  <a:gd fmla="val 201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31" name="Google Shape;6531;p392"/>
            <p:cNvSpPr txBox="1"/>
            <p:nvPr/>
          </p:nvSpPr>
          <p:spPr>
            <a:xfrm>
              <a:off x="6505964" y="4426146"/>
              <a:ext cx="11648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Cleaning and organizing data</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57%</a:t>
              </a:r>
              <a:endParaRPr sz="1600">
                <a:solidFill>
                  <a:schemeClr val="lt1"/>
                </a:solidFill>
                <a:latin typeface="Arial"/>
                <a:ea typeface="Arial"/>
                <a:cs typeface="Arial"/>
                <a:sym typeface="Arial"/>
              </a:endParaRPr>
            </a:p>
          </p:txBody>
        </p:sp>
        <p:sp>
          <p:nvSpPr>
            <p:cNvPr id="6532" name="Google Shape;6532;p392"/>
            <p:cNvSpPr txBox="1"/>
            <p:nvPr/>
          </p:nvSpPr>
          <p:spPr>
            <a:xfrm>
              <a:off x="5289783" y="3227459"/>
              <a:ext cx="8854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Collecting data sets</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21%</a:t>
              </a:r>
              <a:endParaRPr sz="1600">
                <a:solidFill>
                  <a:schemeClr val="lt1"/>
                </a:solidFill>
                <a:latin typeface="Arial"/>
                <a:ea typeface="Arial"/>
                <a:cs typeface="Arial"/>
                <a:sym typeface="Arial"/>
              </a:endParaRPr>
            </a:p>
          </p:txBody>
        </p:sp>
        <p:sp>
          <p:nvSpPr>
            <p:cNvPr id="6533" name="Google Shape;6533;p392"/>
            <p:cNvSpPr txBox="1"/>
            <p:nvPr/>
          </p:nvSpPr>
          <p:spPr>
            <a:xfrm>
              <a:off x="1748402" y="38060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Mining data for patterns </a:t>
              </a:r>
              <a:r>
                <a:rPr lang="en-US" sz="1600">
                  <a:solidFill>
                    <a:srgbClr val="3F3F3F"/>
                  </a:solidFill>
                  <a:latin typeface="Arial"/>
                  <a:ea typeface="Arial"/>
                  <a:cs typeface="Arial"/>
                  <a:sym typeface="Arial"/>
                </a:rPr>
                <a:t>3%</a:t>
              </a:r>
              <a:endParaRPr sz="1600">
                <a:solidFill>
                  <a:srgbClr val="3F3F3F"/>
                </a:solidFill>
                <a:latin typeface="Arial"/>
                <a:ea typeface="Arial"/>
                <a:cs typeface="Arial"/>
                <a:sym typeface="Arial"/>
              </a:endParaRPr>
            </a:p>
          </p:txBody>
        </p:sp>
        <p:sp>
          <p:nvSpPr>
            <p:cNvPr id="6534" name="Google Shape;6534;p392"/>
            <p:cNvSpPr txBox="1"/>
            <p:nvPr/>
          </p:nvSpPr>
          <p:spPr>
            <a:xfrm>
              <a:off x="1748402" y="4305545"/>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Refining algorithms </a:t>
              </a:r>
              <a:r>
                <a:rPr lang="en-US" sz="1600">
                  <a:solidFill>
                    <a:srgbClr val="3F3F3F"/>
                  </a:solidFill>
                  <a:latin typeface="Arial"/>
                  <a:ea typeface="Arial"/>
                  <a:cs typeface="Arial"/>
                  <a:sym typeface="Arial"/>
                </a:rPr>
                <a:t>4%</a:t>
              </a:r>
              <a:endParaRPr sz="1600">
                <a:solidFill>
                  <a:srgbClr val="3F3F3F"/>
                </a:solidFill>
                <a:latin typeface="Arial"/>
                <a:ea typeface="Arial"/>
                <a:cs typeface="Arial"/>
                <a:sym typeface="Arial"/>
              </a:endParaRPr>
            </a:p>
          </p:txBody>
        </p:sp>
        <p:sp>
          <p:nvSpPr>
            <p:cNvPr id="6535" name="Google Shape;6535;p392"/>
            <p:cNvSpPr txBox="1"/>
            <p:nvPr/>
          </p:nvSpPr>
          <p:spPr>
            <a:xfrm>
              <a:off x="1748402" y="4805078"/>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Building training sets </a:t>
              </a:r>
              <a:r>
                <a:rPr lang="en-US" sz="1600">
                  <a:solidFill>
                    <a:srgbClr val="3F3F3F"/>
                  </a:solidFill>
                  <a:latin typeface="Arial"/>
                  <a:ea typeface="Arial"/>
                  <a:cs typeface="Arial"/>
                  <a:sym typeface="Arial"/>
                </a:rPr>
                <a:t>10%</a:t>
              </a:r>
              <a:endParaRPr sz="1600">
                <a:solidFill>
                  <a:srgbClr val="3F3F3F"/>
                </a:solidFill>
                <a:latin typeface="Arial"/>
                <a:ea typeface="Arial"/>
                <a:cs typeface="Arial"/>
                <a:sym typeface="Arial"/>
              </a:endParaRPr>
            </a:p>
          </p:txBody>
        </p:sp>
        <p:sp>
          <p:nvSpPr>
            <p:cNvPr id="6536" name="Google Shape;6536;p392"/>
            <p:cNvSpPr txBox="1"/>
            <p:nvPr/>
          </p:nvSpPr>
          <p:spPr>
            <a:xfrm>
              <a:off x="1748402" y="53046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Other </a:t>
              </a:r>
              <a:r>
                <a:rPr lang="en-US" sz="1600">
                  <a:solidFill>
                    <a:srgbClr val="3F3F3F"/>
                  </a:solidFill>
                  <a:latin typeface="Arial"/>
                  <a:ea typeface="Arial"/>
                  <a:cs typeface="Arial"/>
                  <a:sym typeface="Arial"/>
                </a:rPr>
                <a:t>5%</a:t>
              </a:r>
              <a:endParaRPr sz="1600">
                <a:solidFill>
                  <a:srgbClr val="3F3F3F"/>
                </a:solidFill>
                <a:latin typeface="Arial"/>
                <a:ea typeface="Arial"/>
                <a:cs typeface="Arial"/>
                <a:sym typeface="Arial"/>
              </a:endParaRPr>
            </a:p>
          </p:txBody>
        </p:sp>
      </p:grpSp>
      <p:grpSp>
        <p:nvGrpSpPr>
          <p:cNvPr id="6537" name="Google Shape;6537;p392"/>
          <p:cNvGrpSpPr/>
          <p:nvPr/>
        </p:nvGrpSpPr>
        <p:grpSpPr>
          <a:xfrm>
            <a:off x="450000" y="450000"/>
            <a:ext cx="9018000" cy="276999"/>
            <a:chOff x="450000" y="450000"/>
            <a:chExt cx="9018000" cy="276999"/>
          </a:xfrm>
        </p:grpSpPr>
        <p:sp>
          <p:nvSpPr>
            <p:cNvPr id="6538" name="Google Shape;6538;p39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데이터 전처리</a:t>
              </a:r>
              <a:endParaRPr/>
            </a:p>
          </p:txBody>
        </p:sp>
        <p:sp>
          <p:nvSpPr>
            <p:cNvPr id="6539" name="Google Shape;6539;p39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6540" name="Google Shape;6540;p392"/>
          <p:cNvSpPr/>
          <p:nvPr/>
        </p:nvSpPr>
        <p:spPr>
          <a:xfrm>
            <a:off x="712182" y="1731402"/>
            <a:ext cx="8630827" cy="345427"/>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What</a:t>
            </a:r>
            <a:r>
              <a:rPr lang="en-US" sz="1300">
                <a:solidFill>
                  <a:srgbClr val="262626"/>
                </a:solidFill>
              </a:rPr>
              <a:t>’s</a:t>
            </a:r>
            <a:r>
              <a:rPr lang="en-US" sz="1300">
                <a:solidFill>
                  <a:srgbClr val="262626"/>
                </a:solidFill>
                <a:latin typeface="Arial"/>
                <a:ea typeface="Arial"/>
                <a:cs typeface="Arial"/>
                <a:sym typeface="Arial"/>
              </a:rPr>
              <a:t> </a:t>
            </a:r>
            <a:r>
              <a:rPr lang="en-US" sz="1300">
                <a:solidFill>
                  <a:srgbClr val="262626"/>
                </a:solidFill>
              </a:rPr>
              <a:t>the</a:t>
            </a:r>
            <a:r>
              <a:rPr lang="en-US" sz="1300">
                <a:solidFill>
                  <a:srgbClr val="262626"/>
                </a:solidFill>
                <a:latin typeface="Arial"/>
                <a:ea typeface="Arial"/>
                <a:cs typeface="Arial"/>
                <a:sym typeface="Arial"/>
              </a:rPr>
              <a:t> </a:t>
            </a:r>
            <a:r>
              <a:rPr lang="en-US" sz="1300">
                <a:solidFill>
                  <a:srgbClr val="262626"/>
                </a:solidFill>
              </a:rPr>
              <a:t>least enjoyable part of </a:t>
            </a:r>
            <a:r>
              <a:rPr lang="en-US" sz="1300">
                <a:solidFill>
                  <a:srgbClr val="262626"/>
                </a:solidFill>
                <a:latin typeface="Arial"/>
                <a:ea typeface="Arial"/>
                <a:cs typeface="Arial"/>
                <a:sym typeface="Arial"/>
              </a:rPr>
              <a:t>data scien</a:t>
            </a:r>
            <a:r>
              <a:rPr lang="en-US" sz="1300">
                <a:solidFill>
                  <a:srgbClr val="262626"/>
                </a:solidFill>
              </a:rPr>
              <a:t>ce</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6541" name="Google Shape;6541;p392"/>
          <p:cNvSpPr/>
          <p:nvPr/>
        </p:nvSpPr>
        <p:spPr>
          <a:xfrm>
            <a:off x="4499536" y="5545566"/>
            <a:ext cx="4983842" cy="333885"/>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l">
              <a:spcBef>
                <a:spcPts val="0"/>
              </a:spcBef>
              <a:spcAft>
                <a:spcPts val="0"/>
              </a:spcAft>
              <a:buNone/>
            </a:pPr>
            <a:r>
              <a:rPr b="1" lang="en-US" sz="1000">
                <a:solidFill>
                  <a:schemeClr val="lt1"/>
                </a:solidFill>
                <a:latin typeface="Arial"/>
                <a:ea typeface="Arial"/>
                <a:cs typeface="Arial"/>
                <a:sym typeface="Arial"/>
              </a:rPr>
              <a:t> https://www.forbes.com/sites/gilpress/2016/03/23/data-preparation-most-time-consuming-least-enjoyable-data-science-task-survey-says/#790d18c36f63 </a:t>
            </a:r>
            <a:endParaRPr/>
          </a:p>
        </p:txBody>
      </p:sp>
      <p:grpSp>
        <p:nvGrpSpPr>
          <p:cNvPr id="6542" name="Google Shape;6542;p392"/>
          <p:cNvGrpSpPr/>
          <p:nvPr/>
        </p:nvGrpSpPr>
        <p:grpSpPr>
          <a:xfrm>
            <a:off x="559817" y="1428745"/>
            <a:ext cx="8783192" cy="215444"/>
            <a:chOff x="559817" y="2136914"/>
            <a:chExt cx="8783192" cy="215444"/>
          </a:xfrm>
        </p:grpSpPr>
        <p:sp>
          <p:nvSpPr>
            <p:cNvPr id="6543" name="Google Shape;6543;p3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44" name="Google Shape;6544;p39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 scientist survey:</a:t>
              </a:r>
              <a:endParaRPr/>
            </a:p>
          </p:txBody>
        </p:sp>
      </p:gr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9" name="Shape 6549"/>
        <p:cNvGrpSpPr/>
        <p:nvPr/>
      </p:nvGrpSpPr>
      <p:grpSpPr>
        <a:xfrm>
          <a:off x="0" y="0"/>
          <a:ext cx="0" cy="0"/>
          <a:chOff x="0" y="0"/>
          <a:chExt cx="0" cy="0"/>
        </a:xfrm>
      </p:grpSpPr>
      <p:grpSp>
        <p:nvGrpSpPr>
          <p:cNvPr id="6550" name="Google Shape;6550;p393"/>
          <p:cNvGrpSpPr/>
          <p:nvPr/>
        </p:nvGrpSpPr>
        <p:grpSpPr>
          <a:xfrm>
            <a:off x="1060962" y="2166392"/>
            <a:ext cx="5200423" cy="692690"/>
            <a:chOff x="1052043" y="2601659"/>
            <a:chExt cx="5200423" cy="692690"/>
          </a:xfrm>
        </p:grpSpPr>
        <p:sp>
          <p:nvSpPr>
            <p:cNvPr id="6551" name="Google Shape;6551;p393"/>
            <p:cNvSpPr/>
            <p:nvPr/>
          </p:nvSpPr>
          <p:spPr>
            <a:xfrm>
              <a:off x="1052043" y="2601659"/>
              <a:ext cx="1440000" cy="692690"/>
            </a:xfrm>
            <a:prstGeom prst="cube">
              <a:avLst>
                <a:gd fmla="val 2500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2" name="Google Shape;6552;p393"/>
            <p:cNvSpPr/>
            <p:nvPr/>
          </p:nvSpPr>
          <p:spPr>
            <a:xfrm>
              <a:off x="2920151" y="2808854"/>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3" name="Google Shape;6553;p393"/>
            <p:cNvSpPr/>
            <p:nvPr/>
          </p:nvSpPr>
          <p:spPr>
            <a:xfrm>
              <a:off x="3782141" y="2601659"/>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4" name="Google Shape;6554;p393"/>
            <p:cNvSpPr txBox="1"/>
            <p:nvPr/>
          </p:nvSpPr>
          <p:spPr>
            <a:xfrm>
              <a:off x="5444553" y="2767776"/>
              <a:ext cx="807913"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Cleaning</a:t>
              </a:r>
              <a:endParaRPr sz="1600">
                <a:solidFill>
                  <a:srgbClr val="262626"/>
                </a:solidFill>
                <a:latin typeface="Arial"/>
                <a:ea typeface="Arial"/>
                <a:cs typeface="Arial"/>
                <a:sym typeface="Arial"/>
              </a:endParaRPr>
            </a:p>
          </p:txBody>
        </p:sp>
      </p:grpSp>
      <p:grpSp>
        <p:nvGrpSpPr>
          <p:cNvPr id="6555" name="Google Shape;6555;p393"/>
          <p:cNvGrpSpPr/>
          <p:nvPr/>
        </p:nvGrpSpPr>
        <p:grpSpPr>
          <a:xfrm>
            <a:off x="1060962" y="3370215"/>
            <a:ext cx="7016084" cy="694418"/>
            <a:chOff x="1052043" y="3951637"/>
            <a:chExt cx="7016084" cy="694418"/>
          </a:xfrm>
        </p:grpSpPr>
        <p:sp>
          <p:nvSpPr>
            <p:cNvPr id="6556" name="Google Shape;6556;p393"/>
            <p:cNvSpPr/>
            <p:nvPr/>
          </p:nvSpPr>
          <p:spPr>
            <a:xfrm>
              <a:off x="1052043" y="3953365"/>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7" name="Google Shape;6557;p393"/>
            <p:cNvSpPr/>
            <p:nvPr/>
          </p:nvSpPr>
          <p:spPr>
            <a:xfrm>
              <a:off x="2920151" y="4160561"/>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8" name="Google Shape;6558;p393"/>
            <p:cNvSpPr/>
            <p:nvPr/>
          </p:nvSpPr>
          <p:spPr>
            <a:xfrm>
              <a:off x="3822358" y="3951637"/>
              <a:ext cx="1440000" cy="692690"/>
            </a:xfrm>
            <a:prstGeom prst="cube">
              <a:avLst>
                <a:gd fmla="val 6407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9" name="Google Shape;6559;p393"/>
            <p:cNvSpPr txBox="1"/>
            <p:nvPr/>
          </p:nvSpPr>
          <p:spPr>
            <a:xfrm>
              <a:off x="5444552" y="4139346"/>
              <a:ext cx="2623575"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Transformation/Reshaping</a:t>
              </a:r>
              <a:endParaRPr sz="1600">
                <a:solidFill>
                  <a:srgbClr val="262626"/>
                </a:solidFill>
                <a:latin typeface="Arial"/>
                <a:ea typeface="Arial"/>
                <a:cs typeface="Arial"/>
                <a:sym typeface="Arial"/>
              </a:endParaRPr>
            </a:p>
          </p:txBody>
        </p:sp>
      </p:grpSp>
      <p:grpSp>
        <p:nvGrpSpPr>
          <p:cNvPr id="6560" name="Google Shape;6560;p393"/>
          <p:cNvGrpSpPr/>
          <p:nvPr/>
        </p:nvGrpSpPr>
        <p:grpSpPr>
          <a:xfrm>
            <a:off x="712182" y="4437112"/>
            <a:ext cx="6244907" cy="923804"/>
            <a:chOff x="703263" y="5134097"/>
            <a:chExt cx="6244907" cy="923804"/>
          </a:xfrm>
        </p:grpSpPr>
        <p:sp>
          <p:nvSpPr>
            <p:cNvPr id="6561" name="Google Shape;6561;p393"/>
            <p:cNvSpPr/>
            <p:nvPr/>
          </p:nvSpPr>
          <p:spPr>
            <a:xfrm>
              <a:off x="3782141" y="5329417"/>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2" name="Google Shape;6562;p393"/>
            <p:cNvSpPr/>
            <p:nvPr/>
          </p:nvSpPr>
          <p:spPr>
            <a:xfrm>
              <a:off x="2920151" y="5536613"/>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3" name="Google Shape;6563;p393"/>
            <p:cNvSpPr/>
            <p:nvPr/>
          </p:nvSpPr>
          <p:spPr>
            <a:xfrm>
              <a:off x="1052043" y="5863773"/>
              <a:ext cx="1440000"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4" name="Google Shape;6564;p393"/>
            <p:cNvSpPr/>
            <p:nvPr/>
          </p:nvSpPr>
          <p:spPr>
            <a:xfrm>
              <a:off x="1125830" y="5501131"/>
              <a:ext cx="715033"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5" name="Google Shape;6565;p393"/>
            <p:cNvSpPr/>
            <p:nvPr/>
          </p:nvSpPr>
          <p:spPr>
            <a:xfrm>
              <a:off x="1840863" y="5603285"/>
              <a:ext cx="715033"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6" name="Google Shape;6566;p393"/>
            <p:cNvSpPr/>
            <p:nvPr/>
          </p:nvSpPr>
          <p:spPr>
            <a:xfrm>
              <a:off x="1161613" y="5134097"/>
              <a:ext cx="1440000" cy="310988"/>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7" name="Google Shape;6567;p393"/>
            <p:cNvSpPr/>
            <p:nvPr/>
          </p:nvSpPr>
          <p:spPr>
            <a:xfrm>
              <a:off x="703263" y="5170225"/>
              <a:ext cx="431843" cy="887676"/>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8" name="Google Shape;6568;p393"/>
            <p:cNvSpPr txBox="1"/>
            <p:nvPr/>
          </p:nvSpPr>
          <p:spPr>
            <a:xfrm>
              <a:off x="5444553" y="5490952"/>
              <a:ext cx="1503617"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Integration/Join</a:t>
              </a:r>
              <a:endParaRPr sz="1600">
                <a:solidFill>
                  <a:srgbClr val="262626"/>
                </a:solidFill>
                <a:latin typeface="Arial"/>
                <a:ea typeface="Arial"/>
                <a:cs typeface="Arial"/>
                <a:sym typeface="Arial"/>
              </a:endParaRPr>
            </a:p>
          </p:txBody>
        </p:sp>
      </p:grpSp>
      <p:grpSp>
        <p:nvGrpSpPr>
          <p:cNvPr id="6569" name="Google Shape;6569;p393"/>
          <p:cNvGrpSpPr/>
          <p:nvPr/>
        </p:nvGrpSpPr>
        <p:grpSpPr>
          <a:xfrm>
            <a:off x="450000" y="450000"/>
            <a:ext cx="9018000" cy="276999"/>
            <a:chOff x="450000" y="450000"/>
            <a:chExt cx="9018000" cy="276999"/>
          </a:xfrm>
        </p:grpSpPr>
        <p:sp>
          <p:nvSpPr>
            <p:cNvPr id="6570" name="Google Shape;6570;p39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데이터 전처리</a:t>
              </a:r>
              <a:endParaRPr/>
            </a:p>
          </p:txBody>
        </p:sp>
        <p:sp>
          <p:nvSpPr>
            <p:cNvPr id="6571" name="Google Shape;6571;p39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572" name="Google Shape;6572;p393"/>
          <p:cNvGrpSpPr/>
          <p:nvPr/>
        </p:nvGrpSpPr>
        <p:grpSpPr>
          <a:xfrm>
            <a:off x="559817" y="1428745"/>
            <a:ext cx="8783192" cy="215444"/>
            <a:chOff x="559817" y="2136914"/>
            <a:chExt cx="8783192" cy="215444"/>
          </a:xfrm>
        </p:grpSpPr>
        <p:sp>
          <p:nvSpPr>
            <p:cNvPr id="6573" name="Google Shape;6573;p3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74" name="Google Shape;6574;p39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Operations:</a:t>
              </a:r>
              <a:endParaRPr/>
            </a:p>
          </p:txBody>
        </p:sp>
      </p:gr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9" name="Shape 6579"/>
        <p:cNvGrpSpPr/>
        <p:nvPr/>
      </p:nvGrpSpPr>
      <p:grpSpPr>
        <a:xfrm>
          <a:off x="0" y="0"/>
          <a:ext cx="0" cy="0"/>
          <a:chOff x="0" y="0"/>
          <a:chExt cx="0" cy="0"/>
        </a:xfrm>
      </p:grpSpPr>
      <p:grpSp>
        <p:nvGrpSpPr>
          <p:cNvPr id="6580" name="Google Shape;6580;p394"/>
          <p:cNvGrpSpPr/>
          <p:nvPr/>
        </p:nvGrpSpPr>
        <p:grpSpPr>
          <a:xfrm>
            <a:off x="890826" y="2132856"/>
            <a:ext cx="7300946" cy="3459100"/>
            <a:chOff x="713969" y="2601658"/>
            <a:chExt cx="7300946" cy="3459100"/>
          </a:xfrm>
        </p:grpSpPr>
        <p:sp>
          <p:nvSpPr>
            <p:cNvPr id="6581" name="Google Shape;6581;p394"/>
            <p:cNvSpPr/>
            <p:nvPr/>
          </p:nvSpPr>
          <p:spPr>
            <a:xfrm>
              <a:off x="713969" y="2601658"/>
              <a:ext cx="720000" cy="90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2" name="Google Shape;6582;p394"/>
            <p:cNvSpPr/>
            <p:nvPr/>
          </p:nvSpPr>
          <p:spPr>
            <a:xfrm>
              <a:off x="3444067" y="3819487"/>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3" name="Google Shape;6583;p394"/>
            <p:cNvSpPr/>
            <p:nvPr/>
          </p:nvSpPr>
          <p:spPr>
            <a:xfrm>
              <a:off x="3444067" y="4883126"/>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84" name="Google Shape;6584;p394"/>
            <p:cNvGrpSpPr/>
            <p:nvPr/>
          </p:nvGrpSpPr>
          <p:grpSpPr>
            <a:xfrm>
              <a:off x="713969" y="3823703"/>
              <a:ext cx="1440000" cy="720000"/>
              <a:chOff x="2388824" y="3521360"/>
              <a:chExt cx="1440000" cy="720000"/>
            </a:xfrm>
          </p:grpSpPr>
          <p:sp>
            <p:nvSpPr>
              <p:cNvPr id="6585" name="Google Shape;6585;p394"/>
              <p:cNvSpPr/>
              <p:nvPr/>
            </p:nvSpPr>
            <p:spPr>
              <a:xfrm>
                <a:off x="2388824" y="3521360"/>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6" name="Google Shape;6586;p394"/>
              <p:cNvSpPr/>
              <p:nvPr/>
            </p:nvSpPr>
            <p:spPr>
              <a:xfrm>
                <a:off x="2548735" y="4071356"/>
                <a:ext cx="140677" cy="165788"/>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7" name="Google Shape;6587;p394"/>
              <p:cNvSpPr/>
              <p:nvPr/>
            </p:nvSpPr>
            <p:spPr>
              <a:xfrm>
                <a:off x="2701135" y="3710835"/>
                <a:ext cx="658561" cy="102255"/>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8" name="Google Shape;6588;p394"/>
              <p:cNvSpPr/>
              <p:nvPr/>
            </p:nvSpPr>
            <p:spPr>
              <a:xfrm>
                <a:off x="3434172" y="3894364"/>
                <a:ext cx="218601" cy="102516"/>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9" name="Google Shape;6589;p394"/>
              <p:cNvSpPr/>
              <p:nvPr/>
            </p:nvSpPr>
            <p:spPr>
              <a:xfrm>
                <a:off x="3103167" y="4059396"/>
                <a:ext cx="548917" cy="101921"/>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90" name="Google Shape;6590;p394"/>
            <p:cNvSpPr txBox="1"/>
            <p:nvPr/>
          </p:nvSpPr>
          <p:spPr>
            <a:xfrm>
              <a:off x="5118626" y="4124724"/>
              <a:ext cx="2896289"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Imputation of missing values</a:t>
              </a:r>
              <a:endParaRPr sz="1600">
                <a:solidFill>
                  <a:srgbClr val="262626"/>
                </a:solidFill>
                <a:latin typeface="Arial"/>
                <a:ea typeface="Arial"/>
                <a:cs typeface="Arial"/>
                <a:sym typeface="Arial"/>
              </a:endParaRPr>
            </a:p>
          </p:txBody>
        </p:sp>
        <p:sp>
          <p:nvSpPr>
            <p:cNvPr id="6591" name="Google Shape;6591;p394"/>
            <p:cNvSpPr txBox="1"/>
            <p:nvPr/>
          </p:nvSpPr>
          <p:spPr>
            <a:xfrm>
              <a:off x="5118626" y="2960855"/>
              <a:ext cx="2896288"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Scaling/Normalization</a:t>
              </a:r>
              <a:endParaRPr sz="1600">
                <a:solidFill>
                  <a:srgbClr val="262626"/>
                </a:solidFill>
                <a:latin typeface="Arial"/>
                <a:ea typeface="Arial"/>
                <a:cs typeface="Arial"/>
                <a:sym typeface="Arial"/>
              </a:endParaRPr>
            </a:p>
          </p:txBody>
        </p:sp>
        <p:sp>
          <p:nvSpPr>
            <p:cNvPr id="6592" name="Google Shape;6592;p394"/>
            <p:cNvSpPr txBox="1"/>
            <p:nvPr/>
          </p:nvSpPr>
          <p:spPr>
            <a:xfrm>
              <a:off x="5118626" y="5040494"/>
              <a:ext cx="2896289"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Outlier treatment</a:t>
              </a:r>
              <a:endParaRPr sz="1600">
                <a:solidFill>
                  <a:srgbClr val="262626"/>
                </a:solidFill>
                <a:latin typeface="Arial"/>
                <a:ea typeface="Arial"/>
                <a:cs typeface="Arial"/>
                <a:sym typeface="Arial"/>
              </a:endParaRPr>
            </a:p>
          </p:txBody>
        </p:sp>
        <p:sp>
          <p:nvSpPr>
            <p:cNvPr id="6593" name="Google Shape;6593;p394"/>
            <p:cNvSpPr/>
            <p:nvPr/>
          </p:nvSpPr>
          <p:spPr>
            <a:xfrm>
              <a:off x="3444067" y="2783335"/>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4" name="Google Shape;6594;p394"/>
            <p:cNvSpPr/>
            <p:nvPr/>
          </p:nvSpPr>
          <p:spPr>
            <a:xfrm>
              <a:off x="1252833" y="2831434"/>
              <a:ext cx="360000" cy="670394"/>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5" name="Google Shape;6595;p394"/>
            <p:cNvSpPr/>
            <p:nvPr/>
          </p:nvSpPr>
          <p:spPr>
            <a:xfrm>
              <a:off x="1526908" y="3141259"/>
              <a:ext cx="360000" cy="360000"/>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6" name="Google Shape;6596;p394"/>
            <p:cNvSpPr/>
            <p:nvPr/>
          </p:nvSpPr>
          <p:spPr>
            <a:xfrm>
              <a:off x="1795835" y="3319179"/>
              <a:ext cx="360000" cy="180000"/>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97" name="Google Shape;6597;p394"/>
            <p:cNvGrpSpPr/>
            <p:nvPr/>
          </p:nvGrpSpPr>
          <p:grpSpPr>
            <a:xfrm>
              <a:off x="713969" y="4594815"/>
              <a:ext cx="1440000" cy="1465943"/>
              <a:chOff x="2388824" y="4663353"/>
              <a:chExt cx="1440000" cy="1465943"/>
            </a:xfrm>
          </p:grpSpPr>
          <p:sp>
            <p:nvSpPr>
              <p:cNvPr id="6598" name="Google Shape;6598;p394"/>
              <p:cNvSpPr/>
              <p:nvPr/>
            </p:nvSpPr>
            <p:spPr>
              <a:xfrm>
                <a:off x="2388824" y="4951665"/>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9" name="Google Shape;6599;p394"/>
              <p:cNvSpPr/>
              <p:nvPr/>
            </p:nvSpPr>
            <p:spPr>
              <a:xfrm>
                <a:off x="2728136" y="479744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0" name="Google Shape;6600;p394"/>
              <p:cNvSpPr/>
              <p:nvPr/>
            </p:nvSpPr>
            <p:spPr>
              <a:xfrm>
                <a:off x="2880536" y="494984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1" name="Google Shape;6601;p394"/>
              <p:cNvSpPr/>
              <p:nvPr/>
            </p:nvSpPr>
            <p:spPr>
              <a:xfrm>
                <a:off x="3165763" y="4663353"/>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2" name="Google Shape;6602;p394"/>
              <p:cNvSpPr/>
              <p:nvPr/>
            </p:nvSpPr>
            <p:spPr>
              <a:xfrm>
                <a:off x="3421870" y="480847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3" name="Google Shape;6603;p394"/>
              <p:cNvSpPr/>
              <p:nvPr/>
            </p:nvSpPr>
            <p:spPr>
              <a:xfrm>
                <a:off x="3030415" y="581597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4" name="Google Shape;6604;p394"/>
              <p:cNvSpPr/>
              <p:nvPr/>
            </p:nvSpPr>
            <p:spPr>
              <a:xfrm>
                <a:off x="2749310" y="605729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5" name="Google Shape;6605;p394"/>
              <p:cNvSpPr/>
              <p:nvPr/>
            </p:nvSpPr>
            <p:spPr>
              <a:xfrm>
                <a:off x="3306111" y="598529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06" name="Google Shape;6606;p394"/>
              <p:cNvCxnSpPr/>
              <p:nvPr/>
            </p:nvCxnSpPr>
            <p:spPr>
              <a:xfrm>
                <a:off x="2764136" y="4869447"/>
                <a:ext cx="0" cy="134094"/>
              </a:xfrm>
              <a:prstGeom prst="straightConnector1">
                <a:avLst/>
              </a:prstGeom>
              <a:noFill/>
              <a:ln cap="flat" cmpd="sng" w="9525">
                <a:solidFill>
                  <a:srgbClr val="FF0000"/>
                </a:solidFill>
                <a:prstDash val="dash"/>
                <a:miter lim="800000"/>
                <a:headEnd len="sm" w="sm" type="none"/>
                <a:tailEnd len="sm" w="sm" type="none"/>
              </a:ln>
            </p:spPr>
          </p:cxnSp>
          <p:cxnSp>
            <p:nvCxnSpPr>
              <p:cNvPr id="6607" name="Google Shape;6607;p394"/>
              <p:cNvCxnSpPr/>
              <p:nvPr/>
            </p:nvCxnSpPr>
            <p:spPr>
              <a:xfrm>
                <a:off x="3201322" y="4746382"/>
                <a:ext cx="441" cy="316485"/>
              </a:xfrm>
              <a:prstGeom prst="straightConnector1">
                <a:avLst/>
              </a:prstGeom>
              <a:noFill/>
              <a:ln cap="flat" cmpd="sng" w="9525">
                <a:solidFill>
                  <a:srgbClr val="FF0000"/>
                </a:solidFill>
                <a:prstDash val="dash"/>
                <a:miter lim="800000"/>
                <a:headEnd len="sm" w="sm" type="none"/>
                <a:tailEnd len="sm" w="sm" type="none"/>
              </a:ln>
            </p:spPr>
          </p:cxnSp>
          <p:cxnSp>
            <p:nvCxnSpPr>
              <p:cNvPr id="6608" name="Google Shape;6608;p394"/>
              <p:cNvCxnSpPr/>
              <p:nvPr/>
            </p:nvCxnSpPr>
            <p:spPr>
              <a:xfrm>
                <a:off x="3454529" y="4880476"/>
                <a:ext cx="0" cy="134094"/>
              </a:xfrm>
              <a:prstGeom prst="straightConnector1">
                <a:avLst/>
              </a:prstGeom>
              <a:noFill/>
              <a:ln cap="flat" cmpd="sng" w="9525">
                <a:solidFill>
                  <a:srgbClr val="FF0000"/>
                </a:solidFill>
                <a:prstDash val="dash"/>
                <a:miter lim="800000"/>
                <a:headEnd len="sm" w="sm" type="none"/>
                <a:tailEnd len="sm" w="sm" type="none"/>
              </a:ln>
            </p:spPr>
          </p:cxnSp>
          <p:cxnSp>
            <p:nvCxnSpPr>
              <p:cNvPr id="6609" name="Google Shape;6609;p394"/>
              <p:cNvCxnSpPr/>
              <p:nvPr/>
            </p:nvCxnSpPr>
            <p:spPr>
              <a:xfrm>
                <a:off x="2916536" y="5021847"/>
                <a:ext cx="0" cy="41020"/>
              </a:xfrm>
              <a:prstGeom prst="straightConnector1">
                <a:avLst/>
              </a:prstGeom>
              <a:noFill/>
              <a:ln cap="flat" cmpd="sng" w="9525">
                <a:solidFill>
                  <a:srgbClr val="FF0000"/>
                </a:solidFill>
                <a:prstDash val="dash"/>
                <a:miter lim="800000"/>
                <a:headEnd len="sm" w="sm" type="none"/>
                <a:tailEnd len="sm" w="sm" type="none"/>
              </a:ln>
            </p:spPr>
          </p:cxnSp>
          <p:cxnSp>
            <p:nvCxnSpPr>
              <p:cNvPr id="6610" name="Google Shape;6610;p394"/>
              <p:cNvCxnSpPr/>
              <p:nvPr/>
            </p:nvCxnSpPr>
            <p:spPr>
              <a:xfrm>
                <a:off x="3341670" y="5677011"/>
                <a:ext cx="441" cy="316485"/>
              </a:xfrm>
              <a:prstGeom prst="straightConnector1">
                <a:avLst/>
              </a:prstGeom>
              <a:noFill/>
              <a:ln cap="flat" cmpd="sng" w="9525">
                <a:solidFill>
                  <a:srgbClr val="FF0000"/>
                </a:solidFill>
                <a:prstDash val="dash"/>
                <a:miter lim="800000"/>
                <a:headEnd len="sm" w="sm" type="none"/>
                <a:tailEnd len="sm" w="sm" type="none"/>
              </a:ln>
            </p:spPr>
          </p:cxnSp>
          <p:cxnSp>
            <p:nvCxnSpPr>
              <p:cNvPr id="6611" name="Google Shape;6611;p394"/>
              <p:cNvCxnSpPr/>
              <p:nvPr/>
            </p:nvCxnSpPr>
            <p:spPr>
              <a:xfrm>
                <a:off x="2785310" y="5670238"/>
                <a:ext cx="0" cy="396114"/>
              </a:xfrm>
              <a:prstGeom prst="straightConnector1">
                <a:avLst/>
              </a:prstGeom>
              <a:noFill/>
              <a:ln cap="flat" cmpd="sng" w="9525">
                <a:solidFill>
                  <a:srgbClr val="FF0000"/>
                </a:solidFill>
                <a:prstDash val="dash"/>
                <a:miter lim="800000"/>
                <a:headEnd len="sm" w="sm" type="none"/>
                <a:tailEnd len="sm" w="sm" type="none"/>
              </a:ln>
            </p:spPr>
          </p:cxnSp>
          <p:cxnSp>
            <p:nvCxnSpPr>
              <p:cNvPr id="6612" name="Google Shape;6612;p394"/>
              <p:cNvCxnSpPr/>
              <p:nvPr/>
            </p:nvCxnSpPr>
            <p:spPr>
              <a:xfrm>
                <a:off x="3065494" y="5675293"/>
                <a:ext cx="0" cy="134094"/>
              </a:xfrm>
              <a:prstGeom prst="straightConnector1">
                <a:avLst/>
              </a:prstGeom>
              <a:noFill/>
              <a:ln cap="flat" cmpd="sng" w="9525">
                <a:solidFill>
                  <a:srgbClr val="FF0000"/>
                </a:solidFill>
                <a:prstDash val="dash"/>
                <a:miter lim="800000"/>
                <a:headEnd len="sm" w="sm" type="none"/>
                <a:tailEnd len="sm" w="sm" type="none"/>
              </a:ln>
            </p:spPr>
          </p:cxnSp>
          <p:sp>
            <p:nvSpPr>
              <p:cNvPr id="6613" name="Google Shape;6613;p394"/>
              <p:cNvSpPr/>
              <p:nvPr/>
            </p:nvSpPr>
            <p:spPr>
              <a:xfrm>
                <a:off x="2750274" y="5003847"/>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4" name="Google Shape;6614;p394"/>
              <p:cNvSpPr/>
              <p:nvPr/>
            </p:nvSpPr>
            <p:spPr>
              <a:xfrm>
                <a:off x="2902674" y="5044531"/>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5" name="Google Shape;6615;p394"/>
              <p:cNvSpPr/>
              <p:nvPr/>
            </p:nvSpPr>
            <p:spPr>
              <a:xfrm>
                <a:off x="3192304" y="5040391"/>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6" name="Google Shape;6616;p394"/>
              <p:cNvSpPr/>
              <p:nvPr/>
            </p:nvSpPr>
            <p:spPr>
              <a:xfrm>
                <a:off x="3444692" y="4994879"/>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17" name="Google Shape;6617;p394"/>
            <p:cNvSpPr/>
            <p:nvPr/>
          </p:nvSpPr>
          <p:spPr>
            <a:xfrm>
              <a:off x="2587772" y="5197733"/>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8" name="Google Shape;6618;p394"/>
            <p:cNvSpPr/>
            <p:nvPr/>
          </p:nvSpPr>
          <p:spPr>
            <a:xfrm>
              <a:off x="2587772" y="4132928"/>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9" name="Google Shape;6619;p394"/>
            <p:cNvSpPr/>
            <p:nvPr/>
          </p:nvSpPr>
          <p:spPr>
            <a:xfrm>
              <a:off x="2587772" y="3074498"/>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620" name="Google Shape;6620;p394"/>
          <p:cNvGrpSpPr/>
          <p:nvPr/>
        </p:nvGrpSpPr>
        <p:grpSpPr>
          <a:xfrm>
            <a:off x="450000" y="450000"/>
            <a:ext cx="9018000" cy="276999"/>
            <a:chOff x="450000" y="450000"/>
            <a:chExt cx="9018000" cy="276999"/>
          </a:xfrm>
        </p:grpSpPr>
        <p:sp>
          <p:nvSpPr>
            <p:cNvPr id="6621" name="Google Shape;6621;p39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데이터 전처리</a:t>
              </a:r>
              <a:endParaRPr/>
            </a:p>
          </p:txBody>
        </p:sp>
        <p:sp>
          <p:nvSpPr>
            <p:cNvPr id="6622" name="Google Shape;6622;p39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623" name="Google Shape;6623;p394"/>
          <p:cNvGrpSpPr/>
          <p:nvPr/>
        </p:nvGrpSpPr>
        <p:grpSpPr>
          <a:xfrm>
            <a:off x="559817" y="1428745"/>
            <a:ext cx="8783192" cy="215444"/>
            <a:chOff x="559817" y="2136914"/>
            <a:chExt cx="8783192" cy="215444"/>
          </a:xfrm>
        </p:grpSpPr>
        <p:sp>
          <p:nvSpPr>
            <p:cNvPr id="6624" name="Google Shape;6624;p3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25" name="Google Shape;6625;p39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Operations:</a:t>
              </a:r>
              <a:endParaRPr/>
            </a:p>
          </p:txBody>
        </p:sp>
      </p:gr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0" name="Shape 6630"/>
        <p:cNvGrpSpPr/>
        <p:nvPr/>
      </p:nvGrpSpPr>
      <p:grpSpPr>
        <a:xfrm>
          <a:off x="0" y="0"/>
          <a:ext cx="0" cy="0"/>
          <a:chOff x="0" y="0"/>
          <a:chExt cx="0" cy="0"/>
        </a:xfrm>
      </p:grpSpPr>
      <p:grpSp>
        <p:nvGrpSpPr>
          <p:cNvPr id="6631" name="Google Shape;6631;p395"/>
          <p:cNvGrpSpPr/>
          <p:nvPr/>
        </p:nvGrpSpPr>
        <p:grpSpPr>
          <a:xfrm>
            <a:off x="450000" y="450000"/>
            <a:ext cx="9018000" cy="276999"/>
            <a:chOff x="450000" y="450000"/>
            <a:chExt cx="9018000" cy="276999"/>
          </a:xfrm>
        </p:grpSpPr>
        <p:sp>
          <p:nvSpPr>
            <p:cNvPr id="6632" name="Google Shape;6632;p39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데이터 전처리</a:t>
              </a:r>
              <a:endParaRPr/>
            </a:p>
          </p:txBody>
        </p:sp>
        <p:sp>
          <p:nvSpPr>
            <p:cNvPr id="6633" name="Google Shape;6633;p39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634" name="Google Shape;6634;p395"/>
          <p:cNvGrpSpPr/>
          <p:nvPr/>
        </p:nvGrpSpPr>
        <p:grpSpPr>
          <a:xfrm>
            <a:off x="559817" y="1428745"/>
            <a:ext cx="8783192" cy="215444"/>
            <a:chOff x="559817" y="2136914"/>
            <a:chExt cx="8783192" cy="215444"/>
          </a:xfrm>
        </p:grpSpPr>
        <p:sp>
          <p:nvSpPr>
            <p:cNvPr id="6635" name="Google Shape;6635;p3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36" name="Google Shape;6636;p39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Algorithm considerations:</a:t>
              </a:r>
              <a:endParaRPr/>
            </a:p>
          </p:txBody>
        </p:sp>
      </p:grpSp>
      <p:sp>
        <p:nvSpPr>
          <p:cNvPr id="6637" name="Google Shape;6637;p395"/>
          <p:cNvSpPr txBox="1"/>
          <p:nvPr/>
        </p:nvSpPr>
        <p:spPr>
          <a:xfrm>
            <a:off x="378725" y="1783900"/>
            <a:ext cx="9018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202124"/>
                </a:solidFill>
                <a:highlight>
                  <a:srgbClr val="F8F9FA"/>
                </a:highlight>
              </a:rPr>
              <a:t>종종 기계 학습 알고리즘은 "Tree-like"와 "Non-Tree-like"로 분류될 수 있습니다.</a:t>
            </a:r>
            <a:endParaRPr sz="1700">
              <a:solidFill>
                <a:srgbClr val="202124"/>
              </a:solidFill>
              <a:highlight>
                <a:srgbClr val="F8F9FA"/>
              </a:highlight>
            </a:endParaRPr>
          </a:p>
          <a:p>
            <a:pPr indent="0" lvl="0" marL="0" rtl="0" algn="l">
              <a:spcBef>
                <a:spcPts val="0"/>
              </a:spcBef>
              <a:spcAft>
                <a:spcPts val="0"/>
              </a:spcAft>
              <a:buNone/>
            </a:pPr>
            <a:r>
              <a:t/>
            </a:r>
            <a:endParaRPr sz="1700">
              <a:solidFill>
                <a:srgbClr val="202124"/>
              </a:solidFill>
              <a:highlight>
                <a:srgbClr val="F8F9FA"/>
              </a:highlight>
            </a:endParaRPr>
          </a:p>
          <a:p>
            <a:pPr indent="0" lvl="0" marL="0" rtl="0" algn="l">
              <a:spcBef>
                <a:spcPts val="0"/>
              </a:spcBef>
              <a:spcAft>
                <a:spcPts val="0"/>
              </a:spcAft>
              <a:buNone/>
            </a:pPr>
            <a:r>
              <a:rPr lang="en-US" sz="1500">
                <a:solidFill>
                  <a:srgbClr val="202124"/>
                </a:solidFill>
                <a:highlight>
                  <a:srgbClr val="F8F9FA"/>
                </a:highlight>
              </a:rPr>
              <a:t>a) 트리형 알고리즘: Tree, Random Forest, AdaBoost(수학백업참조), XGBoost(수학백업참조) 등</a:t>
            </a:r>
            <a:endParaRPr sz="1500">
              <a:solidFill>
                <a:srgbClr val="202124"/>
              </a:solidFill>
              <a:highlight>
                <a:srgbClr val="F8F9FA"/>
              </a:highlight>
            </a:endParaRPr>
          </a:p>
          <a:p>
            <a:pPr indent="0" lvl="0" marL="0" rtl="0" algn="l">
              <a:spcBef>
                <a:spcPts val="0"/>
              </a:spcBef>
              <a:spcAft>
                <a:spcPts val="0"/>
              </a:spcAft>
              <a:buNone/>
            </a:pPr>
            <a:r>
              <a:t/>
            </a:r>
            <a:endParaRPr sz="1500">
              <a:solidFill>
                <a:srgbClr val="202124"/>
              </a:solidFill>
              <a:highlight>
                <a:srgbClr val="F8F9FA"/>
              </a:highlight>
            </a:endParaRPr>
          </a:p>
          <a:p>
            <a:pPr indent="0" lvl="0" marL="0" rtl="0" algn="l">
              <a:spcBef>
                <a:spcPts val="0"/>
              </a:spcBef>
              <a:spcAft>
                <a:spcPts val="0"/>
              </a:spcAft>
              <a:buNone/>
            </a:pPr>
            <a:r>
              <a:rPr lang="en-US" sz="1500">
                <a:solidFill>
                  <a:srgbClr val="202124"/>
                </a:solidFill>
                <a:highlight>
                  <a:srgbClr val="F8F9FA"/>
                </a:highlight>
              </a:rPr>
              <a:t>b) 비트리형 알고리즘: 선형 회귀, 로지스틱 회귀, SVM, 신경망 등</a:t>
            </a:r>
            <a:endParaRPr sz="1500">
              <a:solidFill>
                <a:srgbClr val="202124"/>
              </a:solidFill>
              <a:highlight>
                <a:srgbClr val="F8F9FA"/>
              </a:highlight>
            </a:endParaRPr>
          </a:p>
          <a:p>
            <a:pPr indent="0" lvl="0" marL="0" rtl="0" algn="l">
              <a:spcBef>
                <a:spcPts val="0"/>
              </a:spcBef>
              <a:spcAft>
                <a:spcPts val="0"/>
              </a:spcAft>
              <a:buNone/>
            </a:pPr>
            <a:r>
              <a:rPr lang="en-US" sz="1500">
                <a:solidFill>
                  <a:srgbClr val="202124"/>
                </a:solidFill>
                <a:highlight>
                  <a:srgbClr val="F8F9FA"/>
                </a:highlight>
              </a:rPr>
              <a:t>  </a:t>
            </a:r>
            <a:r>
              <a:rPr lang="en-US" sz="1500">
                <a:solidFill>
                  <a:srgbClr val="FF1414"/>
                </a:solidFill>
                <a:highlight>
                  <a:srgbClr val="F8F9FA"/>
                </a:highlight>
              </a:rPr>
              <a:t> 비트리형 알고리즘에는 스케일링/정규화 및 이상값 처리가 필요할 수 있지만 트리형 알고리즘에는    </a:t>
            </a:r>
            <a:endParaRPr sz="1500">
              <a:solidFill>
                <a:srgbClr val="FF1414"/>
              </a:solidFill>
              <a:highlight>
                <a:srgbClr val="F8F9FA"/>
              </a:highlight>
            </a:endParaRPr>
          </a:p>
          <a:p>
            <a:pPr indent="0" lvl="0" marL="0" rtl="0" algn="l">
              <a:spcBef>
                <a:spcPts val="0"/>
              </a:spcBef>
              <a:spcAft>
                <a:spcPts val="0"/>
              </a:spcAft>
              <a:buNone/>
            </a:pPr>
            <a:r>
              <a:rPr lang="en-US" sz="1500">
                <a:solidFill>
                  <a:srgbClr val="FF1414"/>
                </a:solidFill>
                <a:highlight>
                  <a:srgbClr val="F8F9FA"/>
                </a:highlight>
              </a:rPr>
              <a:t>   그렇지 않습니다. </a:t>
            </a:r>
            <a:endParaRPr sz="1500">
              <a:solidFill>
                <a:srgbClr val="FF1414"/>
              </a:solidFill>
              <a:highlight>
                <a:srgbClr val="F8F9FA"/>
              </a:highlight>
            </a:endParaRPr>
          </a:p>
          <a:p>
            <a:pPr indent="0" lvl="0" marL="0" rtl="0" algn="l">
              <a:spcBef>
                <a:spcPts val="0"/>
              </a:spcBef>
              <a:spcAft>
                <a:spcPts val="0"/>
              </a:spcAft>
              <a:buNone/>
            </a:pPr>
            <a:r>
              <a:t/>
            </a:r>
            <a:endParaRPr sz="1500">
              <a:solidFill>
                <a:srgbClr val="202124"/>
              </a:solidFill>
              <a:highlight>
                <a:srgbClr val="F8F9FA"/>
              </a:highlight>
            </a:endParaRPr>
          </a:p>
          <a:p>
            <a:pPr indent="0" lvl="0" marL="0" rtl="0" algn="l">
              <a:spcBef>
                <a:spcPts val="0"/>
              </a:spcBef>
              <a:spcAft>
                <a:spcPts val="0"/>
              </a:spcAft>
              <a:buNone/>
            </a:pPr>
            <a:r>
              <a:rPr lang="en-US" sz="1500">
                <a:solidFill>
                  <a:srgbClr val="202124"/>
                </a:solidFill>
                <a:highlight>
                  <a:srgbClr val="F8F9FA"/>
                </a:highlight>
              </a:rPr>
              <a:t>   이는 트리형 알고리즘이 구성 공간을 대부분 규모나 이상치의 영향을 받지 않는 "패치"로 분할하기 때문입니다. 다른 전처리 작업은 Tree-like와 Non-Tree-like 모두에 동일하게 적용됩니다.</a:t>
            </a:r>
            <a:endParaRPr sz="1500">
              <a:solidFill>
                <a:srgbClr val="202124"/>
              </a:solidFill>
              <a:highlight>
                <a:srgbClr val="F8F9FA"/>
              </a:highlight>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2" name="Shape 6642"/>
        <p:cNvGrpSpPr/>
        <p:nvPr/>
      </p:nvGrpSpPr>
      <p:grpSpPr>
        <a:xfrm>
          <a:off x="0" y="0"/>
          <a:ext cx="0" cy="0"/>
          <a:chOff x="0" y="0"/>
          <a:chExt cx="0" cy="0"/>
        </a:xfrm>
      </p:grpSpPr>
      <p:sp>
        <p:nvSpPr>
          <p:cNvPr id="6643" name="Google Shape;6643;p396"/>
          <p:cNvSpPr/>
          <p:nvPr/>
        </p:nvSpPr>
        <p:spPr>
          <a:xfrm>
            <a:off x="912070" y="3133792"/>
            <a:ext cx="8719862"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최적의 모델 실행을 위한 pandas 데이터 전처리</a:t>
            </a:r>
            <a:endParaRPr/>
          </a:p>
        </p:txBody>
      </p:sp>
      <p:sp>
        <p:nvSpPr>
          <p:cNvPr id="6644" name="Google Shape;6644;p396"/>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6645" name="Google Shape;6645;p396"/>
          <p:cNvGrpSpPr/>
          <p:nvPr/>
        </p:nvGrpSpPr>
        <p:grpSpPr>
          <a:xfrm>
            <a:off x="1051307" y="3923538"/>
            <a:ext cx="5700472" cy="1996867"/>
            <a:chOff x="1051307" y="4065033"/>
            <a:chExt cx="5700472" cy="1996867"/>
          </a:xfrm>
        </p:grpSpPr>
        <p:sp>
          <p:nvSpPr>
            <p:cNvPr id="6646" name="Google Shape;6646;p396"/>
            <p:cNvSpPr/>
            <p:nvPr/>
          </p:nvSpPr>
          <p:spPr>
            <a:xfrm>
              <a:off x="1234128" y="4066226"/>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데이터 전처리</a:t>
              </a:r>
              <a:endParaRPr/>
            </a:p>
          </p:txBody>
        </p:sp>
        <p:sp>
          <p:nvSpPr>
            <p:cNvPr id="6647" name="Google Shape;6647;p396"/>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6648" name="Google Shape;6648;p396"/>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3.2 데이터 속성 파악</a:t>
              </a:r>
              <a:endParaRPr/>
            </a:p>
          </p:txBody>
        </p:sp>
        <p:sp>
          <p:nvSpPr>
            <p:cNvPr id="6649" name="Google Shape;6649;p396"/>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6650" name="Google Shape;6650;p396"/>
            <p:cNvGrpSpPr/>
            <p:nvPr/>
          </p:nvGrpSpPr>
          <p:grpSpPr>
            <a:xfrm>
              <a:off x="1051307" y="4924425"/>
              <a:ext cx="5700472" cy="278083"/>
              <a:chOff x="571500" y="5165783"/>
              <a:chExt cx="5702300" cy="278172"/>
            </a:xfrm>
          </p:grpSpPr>
          <p:sp>
            <p:nvSpPr>
              <p:cNvPr id="6651" name="Google Shape;6651;p396"/>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데이터 결측치 확인</a:t>
                </a:r>
                <a:endParaRPr/>
              </a:p>
            </p:txBody>
          </p:sp>
          <p:sp>
            <p:nvSpPr>
              <p:cNvPr id="6652" name="Google Shape;6652;p39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653" name="Google Shape;6653;p396"/>
            <p:cNvGrpSpPr/>
            <p:nvPr/>
          </p:nvGrpSpPr>
          <p:grpSpPr>
            <a:xfrm>
              <a:off x="1051307" y="5354121"/>
              <a:ext cx="5700472" cy="278083"/>
              <a:chOff x="571500" y="5165783"/>
              <a:chExt cx="5702300" cy="278172"/>
            </a:xfrm>
          </p:grpSpPr>
          <p:sp>
            <p:nvSpPr>
              <p:cNvPr id="6654" name="Google Shape;6654;p396"/>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중복 데이터 확인 및 처리</a:t>
                </a:r>
                <a:endParaRPr/>
              </a:p>
            </p:txBody>
          </p:sp>
          <p:sp>
            <p:nvSpPr>
              <p:cNvPr id="6655" name="Google Shape;6655;p39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656" name="Google Shape;6656;p396"/>
            <p:cNvGrpSpPr/>
            <p:nvPr/>
          </p:nvGrpSpPr>
          <p:grpSpPr>
            <a:xfrm>
              <a:off x="1051307" y="5783817"/>
              <a:ext cx="5700472" cy="278083"/>
              <a:chOff x="571500" y="5165783"/>
              <a:chExt cx="5702300" cy="278172"/>
            </a:xfrm>
          </p:grpSpPr>
          <p:sp>
            <p:nvSpPr>
              <p:cNvPr id="6657" name="Google Shape;6657;p396"/>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3.5 데이터 특성 공학</a:t>
                </a:r>
                <a:endParaRPr/>
              </a:p>
            </p:txBody>
          </p:sp>
          <p:sp>
            <p:nvSpPr>
              <p:cNvPr id="6658" name="Google Shape;6658;p39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3" name="Shape 6663"/>
        <p:cNvGrpSpPr/>
        <p:nvPr/>
      </p:nvGrpSpPr>
      <p:grpSpPr>
        <a:xfrm>
          <a:off x="0" y="0"/>
          <a:ext cx="0" cy="0"/>
          <a:chOff x="0" y="0"/>
          <a:chExt cx="0" cy="0"/>
        </a:xfrm>
      </p:grpSpPr>
      <p:sp>
        <p:nvSpPr>
          <p:cNvPr id="6664" name="Google Shape;6664;p397"/>
          <p:cNvSpPr/>
          <p:nvPr/>
        </p:nvSpPr>
        <p:spPr>
          <a:xfrm>
            <a:off x="711200" y="2143904"/>
            <a:ext cx="8992740" cy="1556049"/>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연속형(continuous scale) 데이터와 범주형(categorical) 데이터가 정형 데이터의 가장 기본이 되는 종류이다.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연속형 데이터에는 풍속이나 지속 시간 같은 연속성 데이터, 그리고 사건의 발생 빈도 같은 이산 데이터가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범주형 데이터는 각 나라의 도시명(워싱턴, 뉴욕, 로스앤젤레스)이나 자동차 종류(버스, 택시, 트럭)를 의미한다.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이진 데이터는 범주형 중에서도 0과 1, 예/아니요, 혹은 참/거짓과 같이 두 값 중 하나를 갖는 특수한 경우이다.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범주형 중 범주 안의 값들이 순위를 갖는 평점(1, 2, 3, 4, 5)은 순서형 데이터이다.</a:t>
            </a:r>
            <a:endParaRPr/>
          </a:p>
        </p:txBody>
      </p:sp>
      <p:sp>
        <p:nvSpPr>
          <p:cNvPr id="6665" name="Google Shape;6665;p397"/>
          <p:cNvSpPr/>
          <p:nvPr/>
        </p:nvSpPr>
        <p:spPr>
          <a:xfrm>
            <a:off x="435228" y="132044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척도</a:t>
            </a:r>
            <a:endParaRPr sz="2400">
              <a:solidFill>
                <a:srgbClr val="0C0C0C"/>
              </a:solidFill>
              <a:latin typeface="Arial"/>
              <a:ea typeface="Arial"/>
              <a:cs typeface="Arial"/>
              <a:sym typeface="Arial"/>
            </a:endParaRPr>
          </a:p>
        </p:txBody>
      </p:sp>
      <p:sp>
        <p:nvSpPr>
          <p:cNvPr id="6666" name="Google Shape;6666;p397"/>
          <p:cNvSpPr/>
          <p:nvPr/>
        </p:nvSpPr>
        <p:spPr>
          <a:xfrm>
            <a:off x="711200" y="1906672"/>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 구분</a:t>
            </a:r>
            <a:endParaRPr sz="1300">
              <a:solidFill>
                <a:srgbClr val="262626"/>
              </a:solidFill>
              <a:latin typeface="Arial"/>
              <a:ea typeface="Arial"/>
              <a:cs typeface="Arial"/>
              <a:sym typeface="Arial"/>
            </a:endParaRPr>
          </a:p>
        </p:txBody>
      </p:sp>
      <p:sp>
        <p:nvSpPr>
          <p:cNvPr id="6667" name="Google Shape;6667;p397"/>
          <p:cNvSpPr/>
          <p:nvPr/>
        </p:nvSpPr>
        <p:spPr>
          <a:xfrm>
            <a:off x="558800" y="191180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68" name="Google Shape;6668;p397"/>
          <p:cNvGrpSpPr/>
          <p:nvPr/>
        </p:nvGrpSpPr>
        <p:grpSpPr>
          <a:xfrm>
            <a:off x="450000" y="450000"/>
            <a:ext cx="9018000" cy="276999"/>
            <a:chOff x="450000" y="450000"/>
            <a:chExt cx="9018000" cy="276999"/>
          </a:xfrm>
        </p:grpSpPr>
        <p:sp>
          <p:nvSpPr>
            <p:cNvPr id="6669" name="Google Shape;6669;p39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3.2 데이터 속성 파악</a:t>
              </a:r>
              <a:endParaRPr/>
            </a:p>
          </p:txBody>
        </p:sp>
        <p:sp>
          <p:nvSpPr>
            <p:cNvPr id="6670" name="Google Shape;6670;p39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5" name="Shape 6675"/>
        <p:cNvGrpSpPr/>
        <p:nvPr/>
      </p:nvGrpSpPr>
      <p:grpSpPr>
        <a:xfrm>
          <a:off x="0" y="0"/>
          <a:ext cx="0" cy="0"/>
          <a:chOff x="0" y="0"/>
          <a:chExt cx="0" cy="0"/>
        </a:xfrm>
      </p:grpSpPr>
      <p:sp>
        <p:nvSpPr>
          <p:cNvPr id="6676" name="Google Shape;6676;p398"/>
          <p:cNvSpPr/>
          <p:nvPr/>
        </p:nvSpPr>
        <p:spPr>
          <a:xfrm>
            <a:off x="711200" y="1761164"/>
            <a:ext cx="8632825" cy="115081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파이썬과 같은 데이터 과학 소프트웨어들은 계산 성능을 위해 이러한 데이터 종류 정보를 활용한다.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데이터의 종류에 따라 해당 변수에 관련된 계산을 어떤 식으로 수행할지 결정한다.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예를 들어, R이나 파이썬에서는 순서형 데이터를 ordered.factor라고 구분하여 표현하고 이를 차트, 테이블, 통계 모델에서 사용자가 원하는 순서를 유지하는 데 사용한다.</a:t>
            </a:r>
            <a:endParaRPr/>
          </a:p>
        </p:txBody>
      </p:sp>
      <p:grpSp>
        <p:nvGrpSpPr>
          <p:cNvPr id="6677" name="Google Shape;6677;p398"/>
          <p:cNvGrpSpPr/>
          <p:nvPr/>
        </p:nvGrpSpPr>
        <p:grpSpPr>
          <a:xfrm>
            <a:off x="450000" y="450000"/>
            <a:ext cx="9018000" cy="276999"/>
            <a:chOff x="450000" y="450000"/>
            <a:chExt cx="9018000" cy="276999"/>
          </a:xfrm>
        </p:grpSpPr>
        <p:sp>
          <p:nvSpPr>
            <p:cNvPr id="6678" name="Google Shape;6678;p39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3.2 데이터 속성 파악</a:t>
              </a:r>
              <a:endParaRPr/>
            </a:p>
          </p:txBody>
        </p:sp>
        <p:sp>
          <p:nvSpPr>
            <p:cNvPr id="6679" name="Google Shape;6679;p39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680" name="Google Shape;6680;p398"/>
          <p:cNvGrpSpPr/>
          <p:nvPr/>
        </p:nvGrpSpPr>
        <p:grpSpPr>
          <a:xfrm>
            <a:off x="559817" y="1428745"/>
            <a:ext cx="8783192" cy="215444"/>
            <a:chOff x="559817" y="2136914"/>
            <a:chExt cx="8783192" cy="215444"/>
          </a:xfrm>
        </p:grpSpPr>
        <p:sp>
          <p:nvSpPr>
            <p:cNvPr id="6681" name="Google Shape;6681;p3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82" name="Google Shape;6682;p39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데이터를 구분하는 이유</a:t>
              </a:r>
              <a:endParaRPr sz="1400">
                <a:solidFill>
                  <a:srgbClr val="262626"/>
                </a:solidFill>
                <a:latin typeface="Arial"/>
                <a:ea typeface="Arial"/>
                <a:cs typeface="Arial"/>
                <a:sym typeface="Arial"/>
              </a:endParaRPr>
            </a:p>
          </p:txBody>
        </p:sp>
      </p:gr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7" name="Shape 6687"/>
        <p:cNvGrpSpPr/>
        <p:nvPr/>
      </p:nvGrpSpPr>
      <p:grpSpPr>
        <a:xfrm>
          <a:off x="0" y="0"/>
          <a:ext cx="0" cy="0"/>
          <a:chOff x="0" y="0"/>
          <a:chExt cx="0" cy="0"/>
        </a:xfrm>
      </p:grpSpPr>
      <p:sp>
        <p:nvSpPr>
          <p:cNvPr id="6688" name="Google Shape;6688;p399"/>
          <p:cNvSpPr/>
          <p:nvPr/>
        </p:nvSpPr>
        <p:spPr>
          <a:xfrm>
            <a:off x="912070" y="3133792"/>
            <a:ext cx="8863878"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최적의 모델 실행을 위한 pandas 데이터 전처리</a:t>
            </a:r>
            <a:endParaRPr/>
          </a:p>
        </p:txBody>
      </p:sp>
      <p:sp>
        <p:nvSpPr>
          <p:cNvPr id="6689" name="Google Shape;6689;p399"/>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6690" name="Google Shape;6690;p399"/>
          <p:cNvGrpSpPr/>
          <p:nvPr/>
        </p:nvGrpSpPr>
        <p:grpSpPr>
          <a:xfrm>
            <a:off x="1051307" y="3923538"/>
            <a:ext cx="5700472" cy="1996867"/>
            <a:chOff x="1051307" y="4065033"/>
            <a:chExt cx="5700472" cy="1996867"/>
          </a:xfrm>
        </p:grpSpPr>
        <p:sp>
          <p:nvSpPr>
            <p:cNvPr id="6691" name="Google Shape;6691;p399"/>
            <p:cNvSpPr/>
            <p:nvPr/>
          </p:nvSpPr>
          <p:spPr>
            <a:xfrm>
              <a:off x="1234128" y="4066226"/>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데이터 전처리</a:t>
              </a:r>
              <a:endParaRPr/>
            </a:p>
          </p:txBody>
        </p:sp>
        <p:sp>
          <p:nvSpPr>
            <p:cNvPr id="6692" name="Google Shape;6692;p399"/>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6693" name="Google Shape;6693;p399"/>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데이터 속성 파악</a:t>
              </a:r>
              <a:endParaRPr/>
            </a:p>
          </p:txBody>
        </p:sp>
        <p:sp>
          <p:nvSpPr>
            <p:cNvPr id="6694" name="Google Shape;6694;p399"/>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6695" name="Google Shape;6695;p399"/>
            <p:cNvGrpSpPr/>
            <p:nvPr/>
          </p:nvGrpSpPr>
          <p:grpSpPr>
            <a:xfrm>
              <a:off x="1051307" y="4924425"/>
              <a:ext cx="5700472" cy="278083"/>
              <a:chOff x="571500" y="5165783"/>
              <a:chExt cx="5702300" cy="278172"/>
            </a:xfrm>
          </p:grpSpPr>
          <p:sp>
            <p:nvSpPr>
              <p:cNvPr id="6696" name="Google Shape;6696;p399"/>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3.3 데이터 결측치 확인</a:t>
                </a:r>
                <a:endParaRPr/>
              </a:p>
            </p:txBody>
          </p:sp>
          <p:sp>
            <p:nvSpPr>
              <p:cNvPr id="6697" name="Google Shape;6697;p399"/>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6698" name="Google Shape;6698;p399"/>
            <p:cNvGrpSpPr/>
            <p:nvPr/>
          </p:nvGrpSpPr>
          <p:grpSpPr>
            <a:xfrm>
              <a:off x="1051307" y="5354121"/>
              <a:ext cx="5700472" cy="278083"/>
              <a:chOff x="571500" y="5165783"/>
              <a:chExt cx="5702300" cy="278172"/>
            </a:xfrm>
          </p:grpSpPr>
          <p:sp>
            <p:nvSpPr>
              <p:cNvPr id="6699" name="Google Shape;6699;p399"/>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중복 데이터 확인 및 처리</a:t>
                </a:r>
                <a:endParaRPr/>
              </a:p>
            </p:txBody>
          </p:sp>
          <p:sp>
            <p:nvSpPr>
              <p:cNvPr id="6700" name="Google Shape;6700;p39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701" name="Google Shape;6701;p399"/>
            <p:cNvGrpSpPr/>
            <p:nvPr/>
          </p:nvGrpSpPr>
          <p:grpSpPr>
            <a:xfrm>
              <a:off x="1051307" y="5783817"/>
              <a:ext cx="5700472" cy="278083"/>
              <a:chOff x="571500" y="5165783"/>
              <a:chExt cx="5702300" cy="278172"/>
            </a:xfrm>
          </p:grpSpPr>
          <p:sp>
            <p:nvSpPr>
              <p:cNvPr id="6702" name="Google Shape;6702;p399"/>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3.5 데이터 특성 공학</a:t>
                </a:r>
                <a:endParaRPr/>
              </a:p>
            </p:txBody>
          </p:sp>
          <p:sp>
            <p:nvSpPr>
              <p:cNvPr id="6703" name="Google Shape;6703;p39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8" name="Shape 6708"/>
        <p:cNvGrpSpPr/>
        <p:nvPr/>
      </p:nvGrpSpPr>
      <p:grpSpPr>
        <a:xfrm>
          <a:off x="0" y="0"/>
          <a:ext cx="0" cy="0"/>
          <a:chOff x="0" y="0"/>
          <a:chExt cx="0" cy="0"/>
        </a:xfrm>
      </p:grpSpPr>
      <p:grpSp>
        <p:nvGrpSpPr>
          <p:cNvPr id="6709" name="Google Shape;6709;p400"/>
          <p:cNvGrpSpPr/>
          <p:nvPr/>
        </p:nvGrpSpPr>
        <p:grpSpPr>
          <a:xfrm>
            <a:off x="435228" y="1340768"/>
            <a:ext cx="8908797" cy="783329"/>
            <a:chOff x="435228" y="1340768"/>
            <a:chExt cx="8908797" cy="783329"/>
          </a:xfrm>
        </p:grpSpPr>
        <p:sp>
          <p:nvSpPr>
            <p:cNvPr id="6710" name="Google Shape;6710;p400"/>
            <p:cNvSpPr/>
            <p:nvPr/>
          </p:nvSpPr>
          <p:spPr>
            <a:xfrm>
              <a:off x="435228" y="134076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결측값</a:t>
              </a:r>
              <a:endParaRPr sz="2400">
                <a:solidFill>
                  <a:srgbClr val="0C0C0C"/>
                </a:solidFill>
                <a:latin typeface="Arial"/>
                <a:ea typeface="Arial"/>
                <a:cs typeface="Arial"/>
                <a:sym typeface="Arial"/>
              </a:endParaRPr>
            </a:p>
          </p:txBody>
        </p:sp>
        <p:sp>
          <p:nvSpPr>
            <p:cNvPr id="6711" name="Google Shape;6711;p40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데이터 결측값(missing value)</a:t>
              </a:r>
              <a:endParaRPr/>
            </a:p>
          </p:txBody>
        </p:sp>
        <p:sp>
          <p:nvSpPr>
            <p:cNvPr id="6712" name="Google Shape;6712;p40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13" name="Google Shape;6713;p400"/>
          <p:cNvSpPr/>
          <p:nvPr/>
        </p:nvSpPr>
        <p:spPr>
          <a:xfrm>
            <a:off x="711199" y="2204864"/>
            <a:ext cx="8632825" cy="175610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결측값이란 누락된 데이터 및 비어 있는 데이터를 의미한다.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분석 결과를 왜곡하거나 함수 적용이 불가능하다.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변수상에 발생한 결측값이 다른 변수들과 관계가 있는 경우와 없는 경우가 있으므로 상황에 맞게 결측치 삭제 및 대체를 해야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각 변수들은 특정 확률분포를 따른다고 가정한 후에 분포의 모수들을 추정하여 대체한다.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평균 대체, 중앙값 대체, 최빈값 대체 등이 있다.</a:t>
            </a:r>
            <a:endParaRPr/>
          </a:p>
        </p:txBody>
      </p:sp>
      <p:grpSp>
        <p:nvGrpSpPr>
          <p:cNvPr id="6714" name="Google Shape;6714;p400"/>
          <p:cNvGrpSpPr/>
          <p:nvPr/>
        </p:nvGrpSpPr>
        <p:grpSpPr>
          <a:xfrm>
            <a:off x="450000" y="450000"/>
            <a:ext cx="9018000" cy="276999"/>
            <a:chOff x="450000" y="450000"/>
            <a:chExt cx="9018000" cy="276999"/>
          </a:xfrm>
        </p:grpSpPr>
        <p:sp>
          <p:nvSpPr>
            <p:cNvPr id="6715" name="Google Shape;6715;p40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716" name="Google Shape;6716;p40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1" name="Shape 6721"/>
        <p:cNvGrpSpPr/>
        <p:nvPr/>
      </p:nvGrpSpPr>
      <p:grpSpPr>
        <a:xfrm>
          <a:off x="0" y="0"/>
          <a:ext cx="0" cy="0"/>
          <a:chOff x="0" y="0"/>
          <a:chExt cx="0" cy="0"/>
        </a:xfrm>
      </p:grpSpPr>
      <p:grpSp>
        <p:nvGrpSpPr>
          <p:cNvPr id="6722" name="Google Shape;6722;p401"/>
          <p:cNvGrpSpPr/>
          <p:nvPr/>
        </p:nvGrpSpPr>
        <p:grpSpPr>
          <a:xfrm>
            <a:off x="557644" y="4529440"/>
            <a:ext cx="8782050" cy="787019"/>
            <a:chOff x="568325" y="5114924"/>
            <a:chExt cx="8782050" cy="813246"/>
          </a:xfrm>
        </p:grpSpPr>
        <p:sp>
          <p:nvSpPr>
            <p:cNvPr id="6723" name="Google Shape;6723;p40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24" name="Google Shape;6724;p401"/>
            <p:cNvGrpSpPr/>
            <p:nvPr/>
          </p:nvGrpSpPr>
          <p:grpSpPr>
            <a:xfrm>
              <a:off x="675835" y="5210921"/>
              <a:ext cx="2918106" cy="302131"/>
              <a:chOff x="732985" y="5582396"/>
              <a:chExt cx="2918106" cy="302131"/>
            </a:xfrm>
          </p:grpSpPr>
          <p:pic>
            <p:nvPicPr>
              <p:cNvPr descr="Byte - Free electronics icons" id="6725" name="Google Shape;6725;p40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726" name="Google Shape;6726;p40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grpSp>
        <p:sp>
          <p:nvSpPr>
            <p:cNvPr id="6727" name="Google Shape;6727;p40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라이브러리를 불러온다.</a:t>
              </a:r>
              <a:endParaRPr sz="1300">
                <a:solidFill>
                  <a:srgbClr val="262626"/>
                </a:solidFill>
                <a:latin typeface="Arial"/>
                <a:ea typeface="Arial"/>
                <a:cs typeface="Arial"/>
                <a:sym typeface="Arial"/>
              </a:endParaRPr>
            </a:p>
          </p:txBody>
        </p:sp>
      </p:grpSp>
      <p:grpSp>
        <p:nvGrpSpPr>
          <p:cNvPr id="6728" name="Google Shape;6728;p401"/>
          <p:cNvGrpSpPr/>
          <p:nvPr/>
        </p:nvGrpSpPr>
        <p:grpSpPr>
          <a:xfrm>
            <a:off x="450000" y="450000"/>
            <a:ext cx="9018000" cy="276999"/>
            <a:chOff x="450000" y="450000"/>
            <a:chExt cx="9018000" cy="276999"/>
          </a:xfrm>
        </p:grpSpPr>
        <p:sp>
          <p:nvSpPr>
            <p:cNvPr id="6729" name="Google Shape;6729;p40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730" name="Google Shape;6730;p40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731" name="Google Shape;6731;p401"/>
          <p:cNvGrpSpPr/>
          <p:nvPr/>
        </p:nvGrpSpPr>
        <p:grpSpPr>
          <a:xfrm>
            <a:off x="558396" y="1693287"/>
            <a:ext cx="8782050" cy="2743901"/>
            <a:chOff x="558396" y="2235344"/>
            <a:chExt cx="8782050" cy="2743901"/>
          </a:xfrm>
        </p:grpSpPr>
        <p:sp>
          <p:nvSpPr>
            <p:cNvPr id="6732" name="Google Shape;6732;p401"/>
            <p:cNvSpPr/>
            <p:nvPr/>
          </p:nvSpPr>
          <p:spPr>
            <a:xfrm>
              <a:off x="558396" y="2235344"/>
              <a:ext cx="8782050" cy="274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33" name="Google Shape;6733;p401"/>
            <p:cNvPicPr preferRelativeResize="0"/>
            <p:nvPr/>
          </p:nvPicPr>
          <p:blipFill rotWithShape="1">
            <a:blip r:embed="rId4">
              <a:alphaModFix/>
            </a:blip>
            <a:srcRect b="0" l="0" r="14280" t="0"/>
            <a:stretch/>
          </p:blipFill>
          <p:spPr>
            <a:xfrm>
              <a:off x="711201" y="2329994"/>
              <a:ext cx="8488684" cy="2571778"/>
            </a:xfrm>
            <a:prstGeom prst="rect">
              <a:avLst/>
            </a:prstGeom>
            <a:noFill/>
            <a:ln cap="flat" cmpd="sng" w="9525">
              <a:solidFill>
                <a:srgbClr val="F2F2F2"/>
              </a:solidFill>
              <a:prstDash val="solid"/>
              <a:round/>
              <a:headEnd len="sm" w="sm" type="none"/>
              <a:tailEnd len="sm" w="sm" type="none"/>
            </a:ln>
          </p:spPr>
        </p:pic>
        <p:sp>
          <p:nvSpPr>
            <p:cNvPr id="6734" name="Google Shape;6734;p401"/>
            <p:cNvSpPr/>
            <p:nvPr/>
          </p:nvSpPr>
          <p:spPr>
            <a:xfrm>
              <a:off x="1351011" y="2441208"/>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6735" name="Google Shape;6735;p401"/>
          <p:cNvGrpSpPr/>
          <p:nvPr/>
        </p:nvGrpSpPr>
        <p:grpSpPr>
          <a:xfrm>
            <a:off x="558800" y="1422975"/>
            <a:ext cx="8785225" cy="215444"/>
            <a:chOff x="558800" y="1908653"/>
            <a:chExt cx="8785225" cy="215444"/>
          </a:xfrm>
        </p:grpSpPr>
        <p:sp>
          <p:nvSpPr>
            <p:cNvPr id="6736" name="Google Shape;6736;p40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737" name="Google Shape;6737;p40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grpSp>
        <p:nvGrpSpPr>
          <p:cNvPr id="1135" name="Google Shape;1135;p78"/>
          <p:cNvGrpSpPr/>
          <p:nvPr/>
        </p:nvGrpSpPr>
        <p:grpSpPr>
          <a:xfrm>
            <a:off x="559817" y="1428745"/>
            <a:ext cx="8783192" cy="215444"/>
            <a:chOff x="559817" y="2136914"/>
            <a:chExt cx="8783192" cy="215444"/>
          </a:xfrm>
        </p:grpSpPr>
        <p:sp>
          <p:nvSpPr>
            <p:cNvPr id="1136" name="Google Shape;1136;p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7" name="Google Shape;1137;p7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8 bit 설명</a:t>
              </a:r>
              <a:endParaRPr/>
            </a:p>
          </p:txBody>
        </p:sp>
      </p:grpSp>
      <p:grpSp>
        <p:nvGrpSpPr>
          <p:cNvPr id="1138" name="Google Shape;1138;p78"/>
          <p:cNvGrpSpPr/>
          <p:nvPr/>
        </p:nvGrpSpPr>
        <p:grpSpPr>
          <a:xfrm>
            <a:off x="450000" y="450000"/>
            <a:ext cx="9018000" cy="276999"/>
            <a:chOff x="450000" y="450000"/>
            <a:chExt cx="9018000" cy="276999"/>
          </a:xfrm>
        </p:grpSpPr>
        <p:sp>
          <p:nvSpPr>
            <p:cNvPr id="1139" name="Google Shape;1139;p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40" name="Google Shape;1140;p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141" name="Google Shape;1141;p78"/>
          <p:cNvSpPr/>
          <p:nvPr/>
        </p:nvSpPr>
        <p:spPr>
          <a:xfrm>
            <a:off x="711201" y="2924944"/>
            <a:ext cx="8632824" cy="135086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8bit는 bit가 두 개의 값을 표현하므로 2의 8승이 되어 256개의 정수를 표현할 수 있다. 정수에서 이 값의 범위는 -128 ~ 127까지다. 0을 제외하므로 128이 아닌 127까지가 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이때 값을 양수만 사용할 경우에는 음수의 범위의 공간을 양수로 넘겨서 사용하면 되고, 이 때 양수를 뜻하는 unsigned의 첫 글자인 u를 사용하면 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따라서 uint8은 값의 범위가 0~255까지가 된다.</a:t>
            </a:r>
            <a:endParaRPr/>
          </a:p>
        </p:txBody>
      </p:sp>
      <p:sp>
        <p:nvSpPr>
          <p:cNvPr id="1142" name="Google Shape;1142;p78"/>
          <p:cNvSpPr/>
          <p:nvPr/>
        </p:nvSpPr>
        <p:spPr>
          <a:xfrm>
            <a:off x="558396" y="1844825"/>
            <a:ext cx="8782050" cy="9361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43" name="Google Shape;1143;p78"/>
          <p:cNvPicPr preferRelativeResize="0"/>
          <p:nvPr/>
        </p:nvPicPr>
        <p:blipFill rotWithShape="1">
          <a:blip r:embed="rId3">
            <a:alphaModFix/>
          </a:blip>
          <a:srcRect b="0" l="0" r="14280" t="0"/>
          <a:stretch/>
        </p:blipFill>
        <p:spPr>
          <a:xfrm>
            <a:off x="711201" y="1954752"/>
            <a:ext cx="8488683" cy="70945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2" name="Shape 6742"/>
        <p:cNvGrpSpPr/>
        <p:nvPr/>
      </p:nvGrpSpPr>
      <p:grpSpPr>
        <a:xfrm>
          <a:off x="0" y="0"/>
          <a:ext cx="0" cy="0"/>
          <a:chOff x="0" y="0"/>
          <a:chExt cx="0" cy="0"/>
        </a:xfrm>
      </p:grpSpPr>
      <p:grpSp>
        <p:nvGrpSpPr>
          <p:cNvPr id="6743" name="Google Shape;6743;p402"/>
          <p:cNvGrpSpPr/>
          <p:nvPr/>
        </p:nvGrpSpPr>
        <p:grpSpPr>
          <a:xfrm>
            <a:off x="557644" y="4534639"/>
            <a:ext cx="8782050" cy="787019"/>
            <a:chOff x="568325" y="5114924"/>
            <a:chExt cx="8782050" cy="813246"/>
          </a:xfrm>
        </p:grpSpPr>
        <p:sp>
          <p:nvSpPr>
            <p:cNvPr id="6744" name="Google Shape;6744;p40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45" name="Google Shape;6745;p402"/>
            <p:cNvGrpSpPr/>
            <p:nvPr/>
          </p:nvGrpSpPr>
          <p:grpSpPr>
            <a:xfrm>
              <a:off x="675835" y="5210921"/>
              <a:ext cx="2918106" cy="302131"/>
              <a:chOff x="732985" y="5582396"/>
              <a:chExt cx="2918106" cy="302131"/>
            </a:xfrm>
          </p:grpSpPr>
          <p:pic>
            <p:nvPicPr>
              <p:cNvPr descr="Byte - Free electronics icons" id="6746" name="Google Shape;6746;p40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747" name="Google Shape;6747;p40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a:t>
                </a:r>
                <a:endParaRPr b="1" sz="1300">
                  <a:solidFill>
                    <a:srgbClr val="262626"/>
                  </a:solidFill>
                  <a:latin typeface="Arial"/>
                  <a:ea typeface="Arial"/>
                  <a:cs typeface="Arial"/>
                  <a:sym typeface="Arial"/>
                </a:endParaRPr>
              </a:p>
            </p:txBody>
          </p:sp>
        </p:grpSp>
        <p:sp>
          <p:nvSpPr>
            <p:cNvPr id="6748" name="Google Shape;6748;p40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Titanic 데이터셋을 가져온다.</a:t>
              </a:r>
              <a:endParaRPr sz="1300">
                <a:solidFill>
                  <a:srgbClr val="262626"/>
                </a:solidFill>
                <a:latin typeface="Arial"/>
                <a:ea typeface="Arial"/>
                <a:cs typeface="Arial"/>
                <a:sym typeface="Arial"/>
              </a:endParaRPr>
            </a:p>
          </p:txBody>
        </p:sp>
      </p:grpSp>
      <p:grpSp>
        <p:nvGrpSpPr>
          <p:cNvPr id="6749" name="Google Shape;6749;p402"/>
          <p:cNvGrpSpPr/>
          <p:nvPr/>
        </p:nvGrpSpPr>
        <p:grpSpPr>
          <a:xfrm>
            <a:off x="450000" y="450000"/>
            <a:ext cx="9018000" cy="276999"/>
            <a:chOff x="450000" y="450000"/>
            <a:chExt cx="9018000" cy="276999"/>
          </a:xfrm>
        </p:grpSpPr>
        <p:sp>
          <p:nvSpPr>
            <p:cNvPr id="6750" name="Google Shape;6750;p40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751" name="Google Shape;6751;p40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752" name="Google Shape;6752;p402"/>
          <p:cNvGrpSpPr/>
          <p:nvPr/>
        </p:nvGrpSpPr>
        <p:grpSpPr>
          <a:xfrm>
            <a:off x="558396" y="1422975"/>
            <a:ext cx="8785629" cy="3014213"/>
            <a:chOff x="558396" y="1422975"/>
            <a:chExt cx="8785629" cy="3014213"/>
          </a:xfrm>
        </p:grpSpPr>
        <p:sp>
          <p:nvSpPr>
            <p:cNvPr id="6753" name="Google Shape;6753;p402"/>
            <p:cNvSpPr/>
            <p:nvPr/>
          </p:nvSpPr>
          <p:spPr>
            <a:xfrm>
              <a:off x="558396" y="1693287"/>
              <a:ext cx="8782050" cy="274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54" name="Google Shape;6754;p402"/>
            <p:cNvGrpSpPr/>
            <p:nvPr/>
          </p:nvGrpSpPr>
          <p:grpSpPr>
            <a:xfrm>
              <a:off x="558800" y="1422975"/>
              <a:ext cx="8785225" cy="215444"/>
              <a:chOff x="558800" y="1908653"/>
              <a:chExt cx="8785225" cy="215444"/>
            </a:xfrm>
          </p:grpSpPr>
          <p:sp>
            <p:nvSpPr>
              <p:cNvPr id="6755" name="Google Shape;6755;p40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756" name="Google Shape;6756;p40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757" name="Google Shape;6757;p402"/>
            <p:cNvGrpSpPr/>
            <p:nvPr/>
          </p:nvGrpSpPr>
          <p:grpSpPr>
            <a:xfrm>
              <a:off x="711201" y="1782976"/>
              <a:ext cx="8488684" cy="2571778"/>
              <a:chOff x="711201" y="1793136"/>
              <a:chExt cx="8488684" cy="2571778"/>
            </a:xfrm>
          </p:grpSpPr>
          <p:pic>
            <p:nvPicPr>
              <p:cNvPr id="6758" name="Google Shape;6758;p402"/>
              <p:cNvPicPr preferRelativeResize="0"/>
              <p:nvPr/>
            </p:nvPicPr>
            <p:blipFill rotWithShape="1">
              <a:blip r:embed="rId4">
                <a:alphaModFix/>
              </a:blip>
              <a:srcRect b="0" l="0" r="14280" t="0"/>
              <a:stretch/>
            </p:blipFill>
            <p:spPr>
              <a:xfrm>
                <a:off x="711201" y="1793136"/>
                <a:ext cx="8488684" cy="2571778"/>
              </a:xfrm>
              <a:prstGeom prst="rect">
                <a:avLst/>
              </a:prstGeom>
              <a:noFill/>
              <a:ln cap="flat" cmpd="sng" w="9525">
                <a:solidFill>
                  <a:srgbClr val="F2F2F2"/>
                </a:solidFill>
                <a:prstDash val="solid"/>
                <a:round/>
                <a:headEnd len="sm" w="sm" type="none"/>
                <a:tailEnd len="sm" w="sm" type="none"/>
              </a:ln>
            </p:spPr>
          </p:pic>
          <p:sp>
            <p:nvSpPr>
              <p:cNvPr id="6759" name="Google Shape;6759;p402"/>
              <p:cNvSpPr/>
              <p:nvPr/>
            </p:nvSpPr>
            <p:spPr>
              <a:xfrm>
                <a:off x="1351011" y="2059862"/>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4" name="Shape 6764"/>
        <p:cNvGrpSpPr/>
        <p:nvPr/>
      </p:nvGrpSpPr>
      <p:grpSpPr>
        <a:xfrm>
          <a:off x="0" y="0"/>
          <a:ext cx="0" cy="0"/>
          <a:chOff x="0" y="0"/>
          <a:chExt cx="0" cy="0"/>
        </a:xfrm>
      </p:grpSpPr>
      <p:grpSp>
        <p:nvGrpSpPr>
          <p:cNvPr id="6765" name="Google Shape;6765;p403"/>
          <p:cNvGrpSpPr/>
          <p:nvPr/>
        </p:nvGrpSpPr>
        <p:grpSpPr>
          <a:xfrm>
            <a:off x="557644" y="4535132"/>
            <a:ext cx="8782050" cy="787019"/>
            <a:chOff x="568325" y="5114924"/>
            <a:chExt cx="8782050" cy="813246"/>
          </a:xfrm>
        </p:grpSpPr>
        <p:sp>
          <p:nvSpPr>
            <p:cNvPr id="6766" name="Google Shape;6766;p40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67" name="Google Shape;6767;p403"/>
            <p:cNvGrpSpPr/>
            <p:nvPr/>
          </p:nvGrpSpPr>
          <p:grpSpPr>
            <a:xfrm>
              <a:off x="675835" y="5210921"/>
              <a:ext cx="2918106" cy="302131"/>
              <a:chOff x="732985" y="5582396"/>
              <a:chExt cx="2918106" cy="302131"/>
            </a:xfrm>
          </p:grpSpPr>
          <p:pic>
            <p:nvPicPr>
              <p:cNvPr descr="Byte - Free electronics icons" id="6768" name="Google Shape;6768;p40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769" name="Google Shape;6769;p40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a:t>
                </a:r>
                <a:endParaRPr b="1" sz="1300">
                  <a:solidFill>
                    <a:srgbClr val="262626"/>
                  </a:solidFill>
                  <a:latin typeface="Arial"/>
                  <a:ea typeface="Arial"/>
                  <a:cs typeface="Arial"/>
                  <a:sym typeface="Arial"/>
                </a:endParaRPr>
              </a:p>
            </p:txBody>
          </p:sp>
        </p:grpSp>
        <p:sp>
          <p:nvSpPr>
            <p:cNvPr id="6770" name="Google Shape;6770;p40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Deck 열의 NaN 개수를 계산한다.</a:t>
              </a:r>
              <a:endParaRPr sz="1300">
                <a:solidFill>
                  <a:srgbClr val="262626"/>
                </a:solidFill>
                <a:latin typeface="Arial"/>
                <a:ea typeface="Arial"/>
                <a:cs typeface="Arial"/>
                <a:sym typeface="Arial"/>
              </a:endParaRPr>
            </a:p>
          </p:txBody>
        </p:sp>
      </p:grpSp>
      <p:grpSp>
        <p:nvGrpSpPr>
          <p:cNvPr id="6771" name="Google Shape;6771;p403"/>
          <p:cNvGrpSpPr/>
          <p:nvPr/>
        </p:nvGrpSpPr>
        <p:grpSpPr>
          <a:xfrm>
            <a:off x="450000" y="450000"/>
            <a:ext cx="9018000" cy="276999"/>
            <a:chOff x="450000" y="450000"/>
            <a:chExt cx="9018000" cy="276999"/>
          </a:xfrm>
        </p:grpSpPr>
        <p:sp>
          <p:nvSpPr>
            <p:cNvPr id="6772" name="Google Shape;6772;p40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773" name="Google Shape;6773;p40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774" name="Google Shape;6774;p403"/>
          <p:cNvGrpSpPr/>
          <p:nvPr/>
        </p:nvGrpSpPr>
        <p:grpSpPr>
          <a:xfrm>
            <a:off x="558396" y="1693287"/>
            <a:ext cx="8782050" cy="2743901"/>
            <a:chOff x="558396" y="1693287"/>
            <a:chExt cx="8782050" cy="2743901"/>
          </a:xfrm>
        </p:grpSpPr>
        <p:sp>
          <p:nvSpPr>
            <p:cNvPr id="6775" name="Google Shape;6775;p403"/>
            <p:cNvSpPr/>
            <p:nvPr/>
          </p:nvSpPr>
          <p:spPr>
            <a:xfrm>
              <a:off x="558396" y="1693287"/>
              <a:ext cx="8782050" cy="274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76" name="Google Shape;6776;p403"/>
            <p:cNvPicPr preferRelativeResize="0"/>
            <p:nvPr/>
          </p:nvPicPr>
          <p:blipFill rotWithShape="1">
            <a:blip r:embed="rId4">
              <a:alphaModFix/>
            </a:blip>
            <a:srcRect b="0" l="0" r="14280" t="0"/>
            <a:stretch/>
          </p:blipFill>
          <p:spPr>
            <a:xfrm>
              <a:off x="711200" y="1783864"/>
              <a:ext cx="8488684" cy="2571778"/>
            </a:xfrm>
            <a:prstGeom prst="rect">
              <a:avLst/>
            </a:prstGeom>
            <a:noFill/>
            <a:ln cap="flat" cmpd="sng" w="9525">
              <a:solidFill>
                <a:srgbClr val="F2F2F2"/>
              </a:solidFill>
              <a:prstDash val="solid"/>
              <a:round/>
              <a:headEnd len="sm" w="sm" type="none"/>
              <a:tailEnd len="sm" w="sm" type="none"/>
            </a:ln>
          </p:spPr>
        </p:pic>
        <p:sp>
          <p:nvSpPr>
            <p:cNvPr id="6777" name="Google Shape;6777;p403"/>
            <p:cNvSpPr/>
            <p:nvPr/>
          </p:nvSpPr>
          <p:spPr>
            <a:xfrm>
              <a:off x="1351011" y="2224467"/>
              <a:ext cx="7848873" cy="17758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6778" name="Google Shape;6778;p403"/>
          <p:cNvGrpSpPr/>
          <p:nvPr/>
        </p:nvGrpSpPr>
        <p:grpSpPr>
          <a:xfrm>
            <a:off x="558800" y="1422975"/>
            <a:ext cx="8785225" cy="215444"/>
            <a:chOff x="558800" y="1908653"/>
            <a:chExt cx="8785225" cy="215444"/>
          </a:xfrm>
        </p:grpSpPr>
        <p:sp>
          <p:nvSpPr>
            <p:cNvPr id="6779" name="Google Shape;6779;p40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780" name="Google Shape;6780;p40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5" name="Shape 6785"/>
        <p:cNvGrpSpPr/>
        <p:nvPr/>
      </p:nvGrpSpPr>
      <p:grpSpPr>
        <a:xfrm>
          <a:off x="0" y="0"/>
          <a:ext cx="0" cy="0"/>
          <a:chOff x="0" y="0"/>
          <a:chExt cx="0" cy="0"/>
        </a:xfrm>
      </p:grpSpPr>
      <p:sp>
        <p:nvSpPr>
          <p:cNvPr id="6786" name="Google Shape;6786;p404"/>
          <p:cNvSpPr/>
          <p:nvPr/>
        </p:nvSpPr>
        <p:spPr>
          <a:xfrm>
            <a:off x="558396" y="1693287"/>
            <a:ext cx="8782050" cy="29295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87" name="Google Shape;6787;p404"/>
          <p:cNvGrpSpPr/>
          <p:nvPr/>
        </p:nvGrpSpPr>
        <p:grpSpPr>
          <a:xfrm>
            <a:off x="557644" y="4709893"/>
            <a:ext cx="8782050" cy="787019"/>
            <a:chOff x="568325" y="5114924"/>
            <a:chExt cx="8782050" cy="813246"/>
          </a:xfrm>
        </p:grpSpPr>
        <p:sp>
          <p:nvSpPr>
            <p:cNvPr id="6788" name="Google Shape;6788;p40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89" name="Google Shape;6789;p404"/>
            <p:cNvGrpSpPr/>
            <p:nvPr/>
          </p:nvGrpSpPr>
          <p:grpSpPr>
            <a:xfrm>
              <a:off x="675835" y="5210921"/>
              <a:ext cx="2918106" cy="302131"/>
              <a:chOff x="732985" y="5582396"/>
              <a:chExt cx="2918106" cy="302131"/>
            </a:xfrm>
          </p:grpSpPr>
          <p:pic>
            <p:nvPicPr>
              <p:cNvPr descr="Byte - Free electronics icons" id="6790" name="Google Shape;6790;p40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791" name="Google Shape;6791;p40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6792" name="Google Shape;6792;p40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isnull() 메소드로 누락데이터를 찾는다.</a:t>
              </a:r>
              <a:endParaRPr sz="1300">
                <a:solidFill>
                  <a:srgbClr val="262626"/>
                </a:solidFill>
                <a:latin typeface="Arial"/>
                <a:ea typeface="Arial"/>
                <a:cs typeface="Arial"/>
                <a:sym typeface="Arial"/>
              </a:endParaRPr>
            </a:p>
          </p:txBody>
        </p:sp>
      </p:grpSp>
      <p:pic>
        <p:nvPicPr>
          <p:cNvPr id="6793" name="Google Shape;6793;p404"/>
          <p:cNvPicPr preferRelativeResize="0"/>
          <p:nvPr/>
        </p:nvPicPr>
        <p:blipFill rotWithShape="1">
          <a:blip r:embed="rId4">
            <a:alphaModFix/>
          </a:blip>
          <a:srcRect b="0" l="0" r="14504" t="0"/>
          <a:stretch/>
        </p:blipFill>
        <p:spPr>
          <a:xfrm>
            <a:off x="713501" y="1756466"/>
            <a:ext cx="8466421" cy="2778703"/>
          </a:xfrm>
          <a:prstGeom prst="rect">
            <a:avLst/>
          </a:prstGeom>
          <a:noFill/>
          <a:ln cap="flat" cmpd="sng" w="9525">
            <a:solidFill>
              <a:srgbClr val="F2F2F2"/>
            </a:solidFill>
            <a:prstDash val="solid"/>
            <a:round/>
            <a:headEnd len="sm" w="sm" type="none"/>
            <a:tailEnd len="sm" w="sm" type="none"/>
          </a:ln>
        </p:spPr>
      </p:pic>
      <p:sp>
        <p:nvSpPr>
          <p:cNvPr id="6794" name="Google Shape;6794;p404"/>
          <p:cNvSpPr/>
          <p:nvPr/>
        </p:nvSpPr>
        <p:spPr>
          <a:xfrm>
            <a:off x="721792" y="1828800"/>
            <a:ext cx="8470334" cy="299028"/>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6795" name="Google Shape;6795;p404"/>
          <p:cNvGrpSpPr/>
          <p:nvPr/>
        </p:nvGrpSpPr>
        <p:grpSpPr>
          <a:xfrm>
            <a:off x="450000" y="450000"/>
            <a:ext cx="9018000" cy="276999"/>
            <a:chOff x="450000" y="450000"/>
            <a:chExt cx="9018000" cy="276999"/>
          </a:xfrm>
        </p:grpSpPr>
        <p:sp>
          <p:nvSpPr>
            <p:cNvPr id="6796" name="Google Shape;6796;p40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797" name="Google Shape;6797;p40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798" name="Google Shape;6798;p404"/>
          <p:cNvGrpSpPr/>
          <p:nvPr/>
        </p:nvGrpSpPr>
        <p:grpSpPr>
          <a:xfrm>
            <a:off x="558800" y="1422975"/>
            <a:ext cx="8785225" cy="215444"/>
            <a:chOff x="558800" y="1908653"/>
            <a:chExt cx="8785225" cy="215444"/>
          </a:xfrm>
        </p:grpSpPr>
        <p:sp>
          <p:nvSpPr>
            <p:cNvPr id="6799" name="Google Shape;6799;p40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800" name="Google Shape;6800;p40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5" name="Shape 6805"/>
        <p:cNvGrpSpPr/>
        <p:nvPr/>
      </p:nvGrpSpPr>
      <p:grpSpPr>
        <a:xfrm>
          <a:off x="0" y="0"/>
          <a:ext cx="0" cy="0"/>
          <a:chOff x="0" y="0"/>
          <a:chExt cx="0" cy="0"/>
        </a:xfrm>
      </p:grpSpPr>
      <p:grpSp>
        <p:nvGrpSpPr>
          <p:cNvPr id="6806" name="Google Shape;6806;p405"/>
          <p:cNvGrpSpPr/>
          <p:nvPr/>
        </p:nvGrpSpPr>
        <p:grpSpPr>
          <a:xfrm>
            <a:off x="557644" y="4755624"/>
            <a:ext cx="8782050" cy="787019"/>
            <a:chOff x="568325" y="5114924"/>
            <a:chExt cx="8782050" cy="813246"/>
          </a:xfrm>
        </p:grpSpPr>
        <p:sp>
          <p:nvSpPr>
            <p:cNvPr id="6807" name="Google Shape;6807;p40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08" name="Google Shape;6808;p405"/>
            <p:cNvGrpSpPr/>
            <p:nvPr/>
          </p:nvGrpSpPr>
          <p:grpSpPr>
            <a:xfrm>
              <a:off x="675835" y="5210921"/>
              <a:ext cx="2918106" cy="302131"/>
              <a:chOff x="732985" y="5582396"/>
              <a:chExt cx="2918106" cy="302131"/>
            </a:xfrm>
          </p:grpSpPr>
          <p:pic>
            <p:nvPicPr>
              <p:cNvPr descr="Byte - Free electronics icons" id="6809" name="Google Shape;6809;p40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810" name="Google Shape;6810;p40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a:t>
                </a:r>
                <a:endParaRPr b="1" sz="1300">
                  <a:solidFill>
                    <a:srgbClr val="262626"/>
                  </a:solidFill>
                  <a:latin typeface="Arial"/>
                  <a:ea typeface="Arial"/>
                  <a:cs typeface="Arial"/>
                  <a:sym typeface="Arial"/>
                </a:endParaRPr>
              </a:p>
            </p:txBody>
          </p:sp>
        </p:grpSp>
        <p:sp>
          <p:nvSpPr>
            <p:cNvPr id="6811" name="Google Shape;6811;p40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notnull() 메소드로 누락데이터를 찾는다.</a:t>
              </a:r>
              <a:endParaRPr sz="1300">
                <a:solidFill>
                  <a:srgbClr val="262626"/>
                </a:solidFill>
                <a:latin typeface="Arial"/>
                <a:ea typeface="Arial"/>
                <a:cs typeface="Arial"/>
                <a:sym typeface="Arial"/>
              </a:endParaRPr>
            </a:p>
          </p:txBody>
        </p:sp>
      </p:grpSp>
      <p:sp>
        <p:nvSpPr>
          <p:cNvPr id="6812" name="Google Shape;6812;p405"/>
          <p:cNvSpPr/>
          <p:nvPr/>
        </p:nvSpPr>
        <p:spPr>
          <a:xfrm>
            <a:off x="558396" y="1693287"/>
            <a:ext cx="8782050" cy="29701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13" name="Google Shape;6813;p405"/>
          <p:cNvGrpSpPr/>
          <p:nvPr/>
        </p:nvGrpSpPr>
        <p:grpSpPr>
          <a:xfrm>
            <a:off x="710699" y="1774118"/>
            <a:ext cx="8488684" cy="2778703"/>
            <a:chOff x="710699" y="2345446"/>
            <a:chExt cx="8488684" cy="2778703"/>
          </a:xfrm>
        </p:grpSpPr>
        <p:pic>
          <p:nvPicPr>
            <p:cNvPr id="6814" name="Google Shape;6814;p405"/>
            <p:cNvPicPr preferRelativeResize="0"/>
            <p:nvPr/>
          </p:nvPicPr>
          <p:blipFill rotWithShape="1">
            <a:blip r:embed="rId4">
              <a:alphaModFix/>
            </a:blip>
            <a:srcRect b="0" l="0" r="14280" t="0"/>
            <a:stretch/>
          </p:blipFill>
          <p:spPr>
            <a:xfrm>
              <a:off x="710699" y="2345446"/>
              <a:ext cx="8488684" cy="2778703"/>
            </a:xfrm>
            <a:prstGeom prst="rect">
              <a:avLst/>
            </a:prstGeom>
            <a:noFill/>
            <a:ln cap="flat" cmpd="sng" w="9525">
              <a:solidFill>
                <a:srgbClr val="F2F2F2"/>
              </a:solidFill>
              <a:prstDash val="solid"/>
              <a:round/>
              <a:headEnd len="sm" w="sm" type="none"/>
              <a:tailEnd len="sm" w="sm" type="none"/>
            </a:ln>
          </p:spPr>
        </p:pic>
        <p:sp>
          <p:nvSpPr>
            <p:cNvPr id="6815" name="Google Shape;6815;p405"/>
            <p:cNvSpPr/>
            <p:nvPr/>
          </p:nvSpPr>
          <p:spPr>
            <a:xfrm>
              <a:off x="721792" y="2400127"/>
              <a:ext cx="8470334" cy="295993"/>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6816" name="Google Shape;6816;p405"/>
          <p:cNvGrpSpPr/>
          <p:nvPr/>
        </p:nvGrpSpPr>
        <p:grpSpPr>
          <a:xfrm>
            <a:off x="450000" y="450000"/>
            <a:ext cx="9018000" cy="276999"/>
            <a:chOff x="450000" y="450000"/>
            <a:chExt cx="9018000" cy="276999"/>
          </a:xfrm>
        </p:grpSpPr>
        <p:sp>
          <p:nvSpPr>
            <p:cNvPr id="6817" name="Google Shape;6817;p40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818" name="Google Shape;6818;p40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819" name="Google Shape;6819;p405"/>
          <p:cNvGrpSpPr/>
          <p:nvPr/>
        </p:nvGrpSpPr>
        <p:grpSpPr>
          <a:xfrm>
            <a:off x="558800" y="1422975"/>
            <a:ext cx="8785225" cy="215444"/>
            <a:chOff x="558800" y="1908653"/>
            <a:chExt cx="8785225" cy="215444"/>
          </a:xfrm>
        </p:grpSpPr>
        <p:sp>
          <p:nvSpPr>
            <p:cNvPr id="6820" name="Google Shape;6820;p40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821" name="Google Shape;6821;p40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6" name="Shape 6826"/>
        <p:cNvGrpSpPr/>
        <p:nvPr/>
      </p:nvGrpSpPr>
      <p:grpSpPr>
        <a:xfrm>
          <a:off x="0" y="0"/>
          <a:ext cx="0" cy="0"/>
          <a:chOff x="0" y="0"/>
          <a:chExt cx="0" cy="0"/>
        </a:xfrm>
      </p:grpSpPr>
      <p:sp>
        <p:nvSpPr>
          <p:cNvPr id="6827" name="Google Shape;6827;p406"/>
          <p:cNvSpPr/>
          <p:nvPr/>
        </p:nvSpPr>
        <p:spPr>
          <a:xfrm>
            <a:off x="558396" y="1693287"/>
            <a:ext cx="8782050" cy="35391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28" name="Google Shape;6828;p406"/>
          <p:cNvGrpSpPr/>
          <p:nvPr/>
        </p:nvGrpSpPr>
        <p:grpSpPr>
          <a:xfrm>
            <a:off x="557644" y="5323958"/>
            <a:ext cx="8782050" cy="787019"/>
            <a:chOff x="568325" y="5114924"/>
            <a:chExt cx="8782050" cy="813246"/>
          </a:xfrm>
        </p:grpSpPr>
        <p:sp>
          <p:nvSpPr>
            <p:cNvPr id="6829" name="Google Shape;6829;p40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30" name="Google Shape;6830;p406"/>
            <p:cNvGrpSpPr/>
            <p:nvPr/>
          </p:nvGrpSpPr>
          <p:grpSpPr>
            <a:xfrm>
              <a:off x="675835" y="5210921"/>
              <a:ext cx="2918106" cy="302131"/>
              <a:chOff x="732985" y="5582396"/>
              <a:chExt cx="2918106" cy="302131"/>
            </a:xfrm>
          </p:grpSpPr>
          <p:pic>
            <p:nvPicPr>
              <p:cNvPr descr="Byte - Free electronics icons" id="6831" name="Google Shape;6831;p40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832" name="Google Shape;6832;p40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grpSp>
        <p:sp>
          <p:nvSpPr>
            <p:cNvPr id="6833" name="Google Shape;6833;p40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isnull() 메소드로 누락데이터 개수를 구한다.</a:t>
              </a:r>
              <a:endParaRPr sz="1300">
                <a:solidFill>
                  <a:srgbClr val="262626"/>
                </a:solidFill>
                <a:latin typeface="Arial"/>
                <a:ea typeface="Arial"/>
                <a:cs typeface="Arial"/>
                <a:sym typeface="Arial"/>
              </a:endParaRPr>
            </a:p>
          </p:txBody>
        </p:sp>
      </p:grpSp>
      <p:grpSp>
        <p:nvGrpSpPr>
          <p:cNvPr id="6834" name="Google Shape;6834;p406"/>
          <p:cNvGrpSpPr/>
          <p:nvPr/>
        </p:nvGrpSpPr>
        <p:grpSpPr>
          <a:xfrm>
            <a:off x="450000" y="450000"/>
            <a:ext cx="9018000" cy="276999"/>
            <a:chOff x="450000" y="450000"/>
            <a:chExt cx="9018000" cy="276999"/>
          </a:xfrm>
        </p:grpSpPr>
        <p:sp>
          <p:nvSpPr>
            <p:cNvPr id="6835" name="Google Shape;6835;p40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836" name="Google Shape;6836;p40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837" name="Google Shape;6837;p406"/>
          <p:cNvGrpSpPr/>
          <p:nvPr/>
        </p:nvGrpSpPr>
        <p:grpSpPr>
          <a:xfrm>
            <a:off x="558800" y="1422975"/>
            <a:ext cx="8785225" cy="215444"/>
            <a:chOff x="558800" y="1908653"/>
            <a:chExt cx="8785225" cy="215444"/>
          </a:xfrm>
        </p:grpSpPr>
        <p:sp>
          <p:nvSpPr>
            <p:cNvPr id="6838" name="Google Shape;6838;p40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839" name="Google Shape;6839;p40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840" name="Google Shape;6840;p406"/>
          <p:cNvPicPr preferRelativeResize="0"/>
          <p:nvPr/>
        </p:nvPicPr>
        <p:blipFill rotWithShape="1">
          <a:blip r:embed="rId4">
            <a:alphaModFix/>
          </a:blip>
          <a:srcRect b="0" l="0" r="12421" t="0"/>
          <a:stretch/>
        </p:blipFill>
        <p:spPr>
          <a:xfrm>
            <a:off x="725635" y="1756252"/>
            <a:ext cx="8489485" cy="3394114"/>
          </a:xfrm>
          <a:prstGeom prst="rect">
            <a:avLst/>
          </a:prstGeom>
          <a:noFill/>
          <a:ln cap="flat" cmpd="sng" w="9525">
            <a:solidFill>
              <a:srgbClr val="F2F2F2"/>
            </a:solidFill>
            <a:prstDash val="solid"/>
            <a:round/>
            <a:headEnd len="sm" w="sm" type="none"/>
            <a:tailEnd len="sm" w="sm" type="none"/>
          </a:ln>
        </p:spPr>
      </p:pic>
      <p:sp>
        <p:nvSpPr>
          <p:cNvPr id="6841" name="Google Shape;6841;p406"/>
          <p:cNvSpPr/>
          <p:nvPr/>
        </p:nvSpPr>
        <p:spPr>
          <a:xfrm>
            <a:off x="721792" y="1818699"/>
            <a:ext cx="8470334" cy="31763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6" name="Shape 6846"/>
        <p:cNvGrpSpPr/>
        <p:nvPr/>
      </p:nvGrpSpPr>
      <p:grpSpPr>
        <a:xfrm>
          <a:off x="0" y="0"/>
          <a:ext cx="0" cy="0"/>
          <a:chOff x="0" y="0"/>
          <a:chExt cx="0" cy="0"/>
        </a:xfrm>
      </p:grpSpPr>
      <p:sp>
        <p:nvSpPr>
          <p:cNvPr id="6847" name="Google Shape;6847;p407"/>
          <p:cNvSpPr/>
          <p:nvPr/>
        </p:nvSpPr>
        <p:spPr>
          <a:xfrm>
            <a:off x="558396" y="1693287"/>
            <a:ext cx="8782050" cy="15477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48" name="Google Shape;6848;p407"/>
          <p:cNvGrpSpPr/>
          <p:nvPr/>
        </p:nvGrpSpPr>
        <p:grpSpPr>
          <a:xfrm>
            <a:off x="557644" y="3328959"/>
            <a:ext cx="8782050" cy="787019"/>
            <a:chOff x="568325" y="5114924"/>
            <a:chExt cx="8782050" cy="813246"/>
          </a:xfrm>
        </p:grpSpPr>
        <p:sp>
          <p:nvSpPr>
            <p:cNvPr id="6849" name="Google Shape;6849;p40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50" name="Google Shape;6850;p407"/>
            <p:cNvGrpSpPr/>
            <p:nvPr/>
          </p:nvGrpSpPr>
          <p:grpSpPr>
            <a:xfrm>
              <a:off x="675835" y="5210921"/>
              <a:ext cx="2918106" cy="302131"/>
              <a:chOff x="732985" y="5582396"/>
              <a:chExt cx="2918106" cy="302131"/>
            </a:xfrm>
          </p:grpSpPr>
          <p:pic>
            <p:nvPicPr>
              <p:cNvPr descr="Byte - Free electronics icons" id="6851" name="Google Shape;6851;p40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852" name="Google Shape;6852;p40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grpSp>
        <p:sp>
          <p:nvSpPr>
            <p:cNvPr id="6853" name="Google Shape;6853;p40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NaN값이 500개 이상인 열을 모두 삭제한다. deck 열(891개 중 688개의 NaN값)</a:t>
              </a:r>
              <a:endParaRPr sz="1300">
                <a:solidFill>
                  <a:srgbClr val="262626"/>
                </a:solidFill>
                <a:latin typeface="Arial"/>
                <a:ea typeface="Arial"/>
                <a:cs typeface="Arial"/>
                <a:sym typeface="Arial"/>
              </a:endParaRPr>
            </a:p>
          </p:txBody>
        </p:sp>
      </p:grpSp>
      <p:grpSp>
        <p:nvGrpSpPr>
          <p:cNvPr id="6854" name="Google Shape;6854;p407"/>
          <p:cNvGrpSpPr/>
          <p:nvPr/>
        </p:nvGrpSpPr>
        <p:grpSpPr>
          <a:xfrm>
            <a:off x="711201" y="1788567"/>
            <a:ext cx="8488684" cy="1352401"/>
            <a:chOff x="711201" y="2324946"/>
            <a:chExt cx="8488684" cy="1352401"/>
          </a:xfrm>
        </p:grpSpPr>
        <p:pic>
          <p:nvPicPr>
            <p:cNvPr id="6855" name="Google Shape;6855;p407"/>
            <p:cNvPicPr preferRelativeResize="0"/>
            <p:nvPr/>
          </p:nvPicPr>
          <p:blipFill rotWithShape="1">
            <a:blip r:embed="rId4">
              <a:alphaModFix/>
            </a:blip>
            <a:srcRect b="0" l="0" r="14280" t="0"/>
            <a:stretch/>
          </p:blipFill>
          <p:spPr>
            <a:xfrm>
              <a:off x="711201" y="2324946"/>
              <a:ext cx="8488684" cy="1352401"/>
            </a:xfrm>
            <a:prstGeom prst="rect">
              <a:avLst/>
            </a:prstGeom>
            <a:noFill/>
            <a:ln cap="flat" cmpd="sng" w="9525">
              <a:solidFill>
                <a:srgbClr val="F2F2F2"/>
              </a:solidFill>
              <a:prstDash val="solid"/>
              <a:round/>
              <a:headEnd len="sm" w="sm" type="none"/>
              <a:tailEnd len="sm" w="sm" type="none"/>
            </a:ln>
          </p:spPr>
        </p:pic>
        <p:sp>
          <p:nvSpPr>
            <p:cNvPr id="6856" name="Google Shape;6856;p407"/>
            <p:cNvSpPr/>
            <p:nvPr/>
          </p:nvSpPr>
          <p:spPr>
            <a:xfrm>
              <a:off x="721792" y="2408078"/>
              <a:ext cx="8470334" cy="43117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6857" name="Google Shape;6857;p407"/>
          <p:cNvGrpSpPr/>
          <p:nvPr/>
        </p:nvGrpSpPr>
        <p:grpSpPr>
          <a:xfrm>
            <a:off x="450000" y="450000"/>
            <a:ext cx="9018000" cy="276999"/>
            <a:chOff x="450000" y="450000"/>
            <a:chExt cx="9018000" cy="276999"/>
          </a:xfrm>
        </p:grpSpPr>
        <p:sp>
          <p:nvSpPr>
            <p:cNvPr id="6858" name="Google Shape;6858;p40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859" name="Google Shape;6859;p40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860" name="Google Shape;6860;p407"/>
          <p:cNvGrpSpPr/>
          <p:nvPr/>
        </p:nvGrpSpPr>
        <p:grpSpPr>
          <a:xfrm>
            <a:off x="558800" y="1422975"/>
            <a:ext cx="8785225" cy="215444"/>
            <a:chOff x="558800" y="1908653"/>
            <a:chExt cx="8785225" cy="215444"/>
          </a:xfrm>
        </p:grpSpPr>
        <p:sp>
          <p:nvSpPr>
            <p:cNvPr id="6861" name="Google Shape;6861;p40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dropna() 메소드에 thresh=500 옵션을 적용하면 NaN값을 500개 이상 갖는 모든 열을 삭제한다.</a:t>
              </a:r>
              <a:endParaRPr/>
            </a:p>
          </p:txBody>
        </p:sp>
        <p:sp>
          <p:nvSpPr>
            <p:cNvPr id="6862" name="Google Shape;6862;p40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7" name="Shape 6867"/>
        <p:cNvGrpSpPr/>
        <p:nvPr/>
      </p:nvGrpSpPr>
      <p:grpSpPr>
        <a:xfrm>
          <a:off x="0" y="0"/>
          <a:ext cx="0" cy="0"/>
          <a:chOff x="0" y="0"/>
          <a:chExt cx="0" cy="0"/>
        </a:xfrm>
      </p:grpSpPr>
      <p:grpSp>
        <p:nvGrpSpPr>
          <p:cNvPr id="6868" name="Google Shape;6868;p408"/>
          <p:cNvGrpSpPr/>
          <p:nvPr/>
        </p:nvGrpSpPr>
        <p:grpSpPr>
          <a:xfrm>
            <a:off x="557644" y="2797903"/>
            <a:ext cx="8782050" cy="787019"/>
            <a:chOff x="568325" y="5114924"/>
            <a:chExt cx="8782050" cy="813246"/>
          </a:xfrm>
        </p:grpSpPr>
        <p:sp>
          <p:nvSpPr>
            <p:cNvPr id="6869" name="Google Shape;6869;p40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70" name="Google Shape;6870;p408"/>
            <p:cNvGrpSpPr/>
            <p:nvPr/>
          </p:nvGrpSpPr>
          <p:grpSpPr>
            <a:xfrm>
              <a:off x="675835" y="5210921"/>
              <a:ext cx="2918106" cy="302131"/>
              <a:chOff x="732985" y="5582396"/>
              <a:chExt cx="2918106" cy="302131"/>
            </a:xfrm>
          </p:grpSpPr>
          <p:pic>
            <p:nvPicPr>
              <p:cNvPr descr="Byte - Free electronics icons" id="6871" name="Google Shape;6871;p40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872" name="Google Shape;6872;p40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grpSp>
        <p:sp>
          <p:nvSpPr>
            <p:cNvPr id="6873" name="Google Shape;6873;p40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age열에 나이 데이터가 없는 모든 행을 삭제한다. age열(891개 중 177개의 NaN값)</a:t>
              </a:r>
              <a:endParaRPr sz="1300">
                <a:solidFill>
                  <a:srgbClr val="262626"/>
                </a:solidFill>
                <a:latin typeface="Arial"/>
                <a:ea typeface="Arial"/>
                <a:cs typeface="Arial"/>
                <a:sym typeface="Arial"/>
              </a:endParaRPr>
            </a:p>
          </p:txBody>
        </p:sp>
      </p:grpSp>
      <p:grpSp>
        <p:nvGrpSpPr>
          <p:cNvPr id="6874" name="Google Shape;6874;p408"/>
          <p:cNvGrpSpPr/>
          <p:nvPr/>
        </p:nvGrpSpPr>
        <p:grpSpPr>
          <a:xfrm>
            <a:off x="558396" y="1693287"/>
            <a:ext cx="8782050" cy="1009273"/>
            <a:chOff x="558396" y="1693287"/>
            <a:chExt cx="8782050" cy="1009273"/>
          </a:xfrm>
        </p:grpSpPr>
        <p:sp>
          <p:nvSpPr>
            <p:cNvPr id="6875" name="Google Shape;6875;p408"/>
            <p:cNvSpPr/>
            <p:nvPr/>
          </p:nvSpPr>
          <p:spPr>
            <a:xfrm>
              <a:off x="558396" y="1693287"/>
              <a:ext cx="8782050" cy="10092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76" name="Google Shape;6876;p408"/>
            <p:cNvGrpSpPr/>
            <p:nvPr/>
          </p:nvGrpSpPr>
          <p:grpSpPr>
            <a:xfrm>
              <a:off x="711201" y="1789329"/>
              <a:ext cx="8524025" cy="820309"/>
              <a:chOff x="711201" y="2321892"/>
              <a:chExt cx="8524025" cy="820309"/>
            </a:xfrm>
          </p:grpSpPr>
          <p:pic>
            <p:nvPicPr>
              <p:cNvPr id="6877" name="Google Shape;6877;p408"/>
              <p:cNvPicPr preferRelativeResize="0"/>
              <p:nvPr/>
            </p:nvPicPr>
            <p:blipFill rotWithShape="1">
              <a:blip r:embed="rId4">
                <a:alphaModFix/>
              </a:blip>
              <a:srcRect b="0" l="0" r="14280" t="0"/>
              <a:stretch/>
            </p:blipFill>
            <p:spPr>
              <a:xfrm>
                <a:off x="711201" y="2321892"/>
                <a:ext cx="8488684" cy="820309"/>
              </a:xfrm>
              <a:prstGeom prst="rect">
                <a:avLst/>
              </a:prstGeom>
              <a:noFill/>
              <a:ln cap="flat" cmpd="sng" w="9525">
                <a:solidFill>
                  <a:srgbClr val="F2F2F2"/>
                </a:solidFill>
                <a:prstDash val="solid"/>
                <a:round/>
                <a:headEnd len="sm" w="sm" type="none"/>
                <a:tailEnd len="sm" w="sm" type="none"/>
              </a:ln>
            </p:spPr>
          </p:pic>
          <p:sp>
            <p:nvSpPr>
              <p:cNvPr id="6878" name="Google Shape;6878;p408"/>
              <p:cNvSpPr/>
              <p:nvPr/>
            </p:nvSpPr>
            <p:spPr>
              <a:xfrm>
                <a:off x="764892" y="2420399"/>
                <a:ext cx="8470334" cy="4388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grpSp>
        <p:nvGrpSpPr>
          <p:cNvPr id="6879" name="Google Shape;6879;p408"/>
          <p:cNvGrpSpPr/>
          <p:nvPr/>
        </p:nvGrpSpPr>
        <p:grpSpPr>
          <a:xfrm>
            <a:off x="450000" y="450000"/>
            <a:ext cx="9018000" cy="276999"/>
            <a:chOff x="450000" y="450000"/>
            <a:chExt cx="9018000" cy="276999"/>
          </a:xfrm>
        </p:grpSpPr>
        <p:sp>
          <p:nvSpPr>
            <p:cNvPr id="6880" name="Google Shape;6880;p40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881" name="Google Shape;6881;p40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882" name="Google Shape;6882;p408"/>
          <p:cNvGrpSpPr/>
          <p:nvPr/>
        </p:nvGrpSpPr>
        <p:grpSpPr>
          <a:xfrm>
            <a:off x="558800" y="1422975"/>
            <a:ext cx="8785225" cy="215444"/>
            <a:chOff x="558800" y="1908653"/>
            <a:chExt cx="8785225" cy="215444"/>
          </a:xfrm>
        </p:grpSpPr>
        <p:sp>
          <p:nvSpPr>
            <p:cNvPr id="6883" name="Google Shape;6883;p40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subset을 ‘age’열로 한정한다.</a:t>
              </a:r>
              <a:endParaRPr/>
            </a:p>
          </p:txBody>
        </p:sp>
        <p:sp>
          <p:nvSpPr>
            <p:cNvPr id="6884" name="Google Shape;6884;p40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9" name="Shape 6889"/>
        <p:cNvGrpSpPr/>
        <p:nvPr/>
      </p:nvGrpSpPr>
      <p:grpSpPr>
        <a:xfrm>
          <a:off x="0" y="0"/>
          <a:ext cx="0" cy="0"/>
          <a:chOff x="0" y="0"/>
          <a:chExt cx="0" cy="0"/>
        </a:xfrm>
      </p:grpSpPr>
      <p:grpSp>
        <p:nvGrpSpPr>
          <p:cNvPr id="6890" name="Google Shape;6890;p409"/>
          <p:cNvGrpSpPr/>
          <p:nvPr/>
        </p:nvGrpSpPr>
        <p:grpSpPr>
          <a:xfrm>
            <a:off x="557644" y="5234269"/>
            <a:ext cx="8782050" cy="787019"/>
            <a:chOff x="568325" y="5114924"/>
            <a:chExt cx="8782050" cy="813246"/>
          </a:xfrm>
        </p:grpSpPr>
        <p:sp>
          <p:nvSpPr>
            <p:cNvPr id="6891" name="Google Shape;6891;p40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92" name="Google Shape;6892;p409"/>
            <p:cNvGrpSpPr/>
            <p:nvPr/>
          </p:nvGrpSpPr>
          <p:grpSpPr>
            <a:xfrm>
              <a:off x="675835" y="5210921"/>
              <a:ext cx="2918106" cy="302131"/>
              <a:chOff x="732985" y="5582396"/>
              <a:chExt cx="2918106" cy="302131"/>
            </a:xfrm>
          </p:grpSpPr>
          <p:pic>
            <p:nvPicPr>
              <p:cNvPr descr="Byte - Free electronics icons" id="6893" name="Google Shape;6893;p40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894" name="Google Shape;6894;p40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7-1</a:t>
                </a:r>
                <a:endParaRPr b="1" sz="1300">
                  <a:solidFill>
                    <a:srgbClr val="262626"/>
                  </a:solidFill>
                  <a:latin typeface="Arial"/>
                  <a:ea typeface="Arial"/>
                  <a:cs typeface="Arial"/>
                  <a:sym typeface="Arial"/>
                </a:endParaRPr>
              </a:p>
            </p:txBody>
          </p:sp>
        </p:grpSp>
        <p:sp>
          <p:nvSpPr>
            <p:cNvPr id="6895" name="Google Shape;6895;p40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age열의 나이 데이터가 없는 모든 행을 삭제한다. age열(891개 중 177개의 NaN값)</a:t>
              </a:r>
              <a:endParaRPr sz="1300">
                <a:solidFill>
                  <a:srgbClr val="262626"/>
                </a:solidFill>
                <a:latin typeface="Arial"/>
                <a:ea typeface="Arial"/>
                <a:cs typeface="Arial"/>
                <a:sym typeface="Arial"/>
              </a:endParaRPr>
            </a:p>
          </p:txBody>
        </p:sp>
      </p:grpSp>
      <p:grpSp>
        <p:nvGrpSpPr>
          <p:cNvPr id="6896" name="Google Shape;6896;p409"/>
          <p:cNvGrpSpPr/>
          <p:nvPr/>
        </p:nvGrpSpPr>
        <p:grpSpPr>
          <a:xfrm>
            <a:off x="450000" y="450000"/>
            <a:ext cx="9018000" cy="276999"/>
            <a:chOff x="450000" y="450000"/>
            <a:chExt cx="9018000" cy="276999"/>
          </a:xfrm>
        </p:grpSpPr>
        <p:sp>
          <p:nvSpPr>
            <p:cNvPr id="6897" name="Google Shape;6897;p40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898" name="Google Shape;6898;p40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6899" name="Google Shape;6899;p409"/>
          <p:cNvSpPr/>
          <p:nvPr/>
        </p:nvSpPr>
        <p:spPr>
          <a:xfrm>
            <a:off x="435228" y="134076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결측치 대체</a:t>
            </a:r>
            <a:endParaRPr sz="2400">
              <a:solidFill>
                <a:srgbClr val="0C0C0C"/>
              </a:solidFill>
              <a:latin typeface="Arial"/>
              <a:ea typeface="Arial"/>
              <a:cs typeface="Arial"/>
              <a:sym typeface="Arial"/>
            </a:endParaRPr>
          </a:p>
        </p:txBody>
      </p:sp>
      <p:grpSp>
        <p:nvGrpSpPr>
          <p:cNvPr id="6900" name="Google Shape;6900;p409"/>
          <p:cNvGrpSpPr/>
          <p:nvPr/>
        </p:nvGrpSpPr>
        <p:grpSpPr>
          <a:xfrm>
            <a:off x="558800" y="1908653"/>
            <a:ext cx="8785225" cy="215444"/>
            <a:chOff x="558800" y="1908653"/>
            <a:chExt cx="8785225" cy="215444"/>
          </a:xfrm>
        </p:grpSpPr>
        <p:sp>
          <p:nvSpPr>
            <p:cNvPr id="6901" name="Google Shape;6901;p40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평균값을 대체한다.</a:t>
              </a:r>
              <a:endParaRPr/>
            </a:p>
          </p:txBody>
        </p:sp>
        <p:sp>
          <p:nvSpPr>
            <p:cNvPr id="6902" name="Google Shape;6902;p40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903" name="Google Shape;6903;p409"/>
          <p:cNvGrpSpPr/>
          <p:nvPr/>
        </p:nvGrpSpPr>
        <p:grpSpPr>
          <a:xfrm>
            <a:off x="558396" y="2202412"/>
            <a:ext cx="8782050" cy="2939605"/>
            <a:chOff x="558396" y="2202412"/>
            <a:chExt cx="8782050" cy="2939605"/>
          </a:xfrm>
        </p:grpSpPr>
        <p:sp>
          <p:nvSpPr>
            <p:cNvPr id="6904" name="Google Shape;6904;p409"/>
            <p:cNvSpPr/>
            <p:nvPr/>
          </p:nvSpPr>
          <p:spPr>
            <a:xfrm>
              <a:off x="558396" y="2202412"/>
              <a:ext cx="8782050" cy="29396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05" name="Google Shape;6905;p409"/>
            <p:cNvPicPr preferRelativeResize="0"/>
            <p:nvPr/>
          </p:nvPicPr>
          <p:blipFill rotWithShape="1">
            <a:blip r:embed="rId4">
              <a:alphaModFix/>
            </a:blip>
            <a:srcRect b="0" l="0" r="16650" t="0"/>
            <a:stretch/>
          </p:blipFill>
          <p:spPr>
            <a:xfrm>
              <a:off x="711200" y="2292165"/>
              <a:ext cx="8488684" cy="2774036"/>
            </a:xfrm>
            <a:prstGeom prst="rect">
              <a:avLst/>
            </a:prstGeom>
            <a:noFill/>
            <a:ln cap="flat" cmpd="sng" w="9525">
              <a:solidFill>
                <a:srgbClr val="F2F2F2"/>
              </a:solidFill>
              <a:prstDash val="solid"/>
              <a:round/>
              <a:headEnd len="sm" w="sm" type="none"/>
              <a:tailEnd len="sm" w="sm" type="none"/>
            </a:ln>
          </p:spPr>
        </p:pic>
      </p:grpSp>
      <p:sp>
        <p:nvSpPr>
          <p:cNvPr id="6906" name="Google Shape;6906;p409"/>
          <p:cNvSpPr/>
          <p:nvPr/>
        </p:nvSpPr>
        <p:spPr>
          <a:xfrm>
            <a:off x="1361873" y="2412022"/>
            <a:ext cx="7866434" cy="192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1" name="Shape 6911"/>
        <p:cNvGrpSpPr/>
        <p:nvPr/>
      </p:nvGrpSpPr>
      <p:grpSpPr>
        <a:xfrm>
          <a:off x="0" y="0"/>
          <a:ext cx="0" cy="0"/>
          <a:chOff x="0" y="0"/>
          <a:chExt cx="0" cy="0"/>
        </a:xfrm>
      </p:grpSpPr>
      <p:grpSp>
        <p:nvGrpSpPr>
          <p:cNvPr id="6912" name="Google Shape;6912;p410"/>
          <p:cNvGrpSpPr/>
          <p:nvPr/>
        </p:nvGrpSpPr>
        <p:grpSpPr>
          <a:xfrm>
            <a:off x="557644" y="4766485"/>
            <a:ext cx="8782050" cy="787019"/>
            <a:chOff x="568325" y="5114924"/>
            <a:chExt cx="8782050" cy="813246"/>
          </a:xfrm>
        </p:grpSpPr>
        <p:sp>
          <p:nvSpPr>
            <p:cNvPr id="6913" name="Google Shape;6913;p41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14" name="Google Shape;6914;p410"/>
            <p:cNvGrpSpPr/>
            <p:nvPr/>
          </p:nvGrpSpPr>
          <p:grpSpPr>
            <a:xfrm>
              <a:off x="675835" y="5210921"/>
              <a:ext cx="2918106" cy="302131"/>
              <a:chOff x="732985" y="5582396"/>
              <a:chExt cx="2918106" cy="302131"/>
            </a:xfrm>
          </p:grpSpPr>
          <p:pic>
            <p:nvPicPr>
              <p:cNvPr descr="Byte - Free electronics icons" id="6915" name="Google Shape;6915;p41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16" name="Google Shape;6916;p41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7-2</a:t>
                </a:r>
                <a:endParaRPr b="1" sz="1300">
                  <a:solidFill>
                    <a:srgbClr val="262626"/>
                  </a:solidFill>
                  <a:latin typeface="Arial"/>
                  <a:ea typeface="Arial"/>
                  <a:cs typeface="Arial"/>
                  <a:sym typeface="Arial"/>
                </a:endParaRPr>
              </a:p>
            </p:txBody>
          </p:sp>
        </p:grpSp>
        <p:sp>
          <p:nvSpPr>
            <p:cNvPr id="6917" name="Google Shape;6917;p41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age열의 평균을 계산한다. (NaN값 제외)</a:t>
              </a:r>
              <a:endParaRPr sz="1300">
                <a:solidFill>
                  <a:srgbClr val="262626"/>
                </a:solidFill>
                <a:latin typeface="Arial"/>
                <a:ea typeface="Arial"/>
                <a:cs typeface="Arial"/>
                <a:sym typeface="Arial"/>
              </a:endParaRPr>
            </a:p>
          </p:txBody>
        </p:sp>
      </p:grpSp>
      <p:grpSp>
        <p:nvGrpSpPr>
          <p:cNvPr id="6918" name="Google Shape;6918;p410"/>
          <p:cNvGrpSpPr/>
          <p:nvPr/>
        </p:nvGrpSpPr>
        <p:grpSpPr>
          <a:xfrm>
            <a:off x="450000" y="450000"/>
            <a:ext cx="9018000" cy="276999"/>
            <a:chOff x="450000" y="450000"/>
            <a:chExt cx="9018000" cy="276999"/>
          </a:xfrm>
        </p:grpSpPr>
        <p:sp>
          <p:nvSpPr>
            <p:cNvPr id="6919" name="Google Shape;6919;p41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920" name="Google Shape;6920;p41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921" name="Google Shape;6921;p410"/>
          <p:cNvGrpSpPr/>
          <p:nvPr/>
        </p:nvGrpSpPr>
        <p:grpSpPr>
          <a:xfrm>
            <a:off x="558396" y="1700808"/>
            <a:ext cx="8782050" cy="2939605"/>
            <a:chOff x="558396" y="2202412"/>
            <a:chExt cx="8782050" cy="2939605"/>
          </a:xfrm>
        </p:grpSpPr>
        <p:sp>
          <p:nvSpPr>
            <p:cNvPr id="6922" name="Google Shape;6922;p410"/>
            <p:cNvSpPr/>
            <p:nvPr/>
          </p:nvSpPr>
          <p:spPr>
            <a:xfrm>
              <a:off x="558396" y="2202412"/>
              <a:ext cx="8782050" cy="29396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23" name="Google Shape;6923;p410"/>
            <p:cNvPicPr preferRelativeResize="0"/>
            <p:nvPr/>
          </p:nvPicPr>
          <p:blipFill rotWithShape="1">
            <a:blip r:embed="rId4">
              <a:alphaModFix/>
            </a:blip>
            <a:srcRect b="0" l="0" r="16650" t="0"/>
            <a:stretch/>
          </p:blipFill>
          <p:spPr>
            <a:xfrm>
              <a:off x="711200" y="2295396"/>
              <a:ext cx="8488684" cy="2774036"/>
            </a:xfrm>
            <a:prstGeom prst="rect">
              <a:avLst/>
            </a:prstGeom>
            <a:noFill/>
            <a:ln>
              <a:noFill/>
            </a:ln>
          </p:spPr>
        </p:pic>
      </p:grpSp>
      <p:grpSp>
        <p:nvGrpSpPr>
          <p:cNvPr id="6924" name="Google Shape;6924;p410"/>
          <p:cNvGrpSpPr/>
          <p:nvPr/>
        </p:nvGrpSpPr>
        <p:grpSpPr>
          <a:xfrm>
            <a:off x="558800" y="1422975"/>
            <a:ext cx="8785225" cy="215444"/>
            <a:chOff x="558800" y="1908653"/>
            <a:chExt cx="8785225" cy="215444"/>
          </a:xfrm>
        </p:grpSpPr>
        <p:sp>
          <p:nvSpPr>
            <p:cNvPr id="6925" name="Google Shape;6925;p41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평균값을 대체한다.</a:t>
              </a:r>
              <a:endParaRPr/>
            </a:p>
          </p:txBody>
        </p:sp>
        <p:sp>
          <p:nvSpPr>
            <p:cNvPr id="6926" name="Google Shape;6926;p41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
        <p:nvSpPr>
          <p:cNvPr id="6927" name="Google Shape;6927;p410"/>
          <p:cNvSpPr/>
          <p:nvPr/>
        </p:nvSpPr>
        <p:spPr>
          <a:xfrm>
            <a:off x="1361873" y="2077323"/>
            <a:ext cx="7866434" cy="192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2" name="Shape 6932"/>
        <p:cNvGrpSpPr/>
        <p:nvPr/>
      </p:nvGrpSpPr>
      <p:grpSpPr>
        <a:xfrm>
          <a:off x="0" y="0"/>
          <a:ext cx="0" cy="0"/>
          <a:chOff x="0" y="0"/>
          <a:chExt cx="0" cy="0"/>
        </a:xfrm>
      </p:grpSpPr>
      <p:grpSp>
        <p:nvGrpSpPr>
          <p:cNvPr id="6933" name="Google Shape;6933;p411"/>
          <p:cNvGrpSpPr/>
          <p:nvPr/>
        </p:nvGrpSpPr>
        <p:grpSpPr>
          <a:xfrm>
            <a:off x="557644" y="4732980"/>
            <a:ext cx="8782050" cy="787019"/>
            <a:chOff x="568325" y="5114924"/>
            <a:chExt cx="8782050" cy="813246"/>
          </a:xfrm>
        </p:grpSpPr>
        <p:sp>
          <p:nvSpPr>
            <p:cNvPr id="6934" name="Google Shape;6934;p41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35" name="Google Shape;6935;p411"/>
            <p:cNvGrpSpPr/>
            <p:nvPr/>
          </p:nvGrpSpPr>
          <p:grpSpPr>
            <a:xfrm>
              <a:off x="675835" y="5210921"/>
              <a:ext cx="2918106" cy="302131"/>
              <a:chOff x="732985" y="5582396"/>
              <a:chExt cx="2918106" cy="302131"/>
            </a:xfrm>
          </p:grpSpPr>
          <p:pic>
            <p:nvPicPr>
              <p:cNvPr descr="Byte - Free electronics icons" id="6936" name="Google Shape;6936;p41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37" name="Google Shape;6937;p41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7-3</a:t>
                </a:r>
                <a:endParaRPr b="1" sz="1300">
                  <a:solidFill>
                    <a:srgbClr val="262626"/>
                  </a:solidFill>
                  <a:latin typeface="Arial"/>
                  <a:ea typeface="Arial"/>
                  <a:cs typeface="Arial"/>
                  <a:sym typeface="Arial"/>
                </a:endParaRPr>
              </a:p>
            </p:txBody>
          </p:sp>
        </p:grpSp>
        <p:sp>
          <p:nvSpPr>
            <p:cNvPr id="6938" name="Google Shape;6938;p41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age열의 첫 10개 데이터 출력한다. (5행에 NaN값이 평균으로 대체한다.)</a:t>
              </a:r>
              <a:endParaRPr sz="1300">
                <a:solidFill>
                  <a:srgbClr val="262626"/>
                </a:solidFill>
                <a:latin typeface="Arial"/>
                <a:ea typeface="Arial"/>
                <a:cs typeface="Arial"/>
                <a:sym typeface="Arial"/>
              </a:endParaRPr>
            </a:p>
          </p:txBody>
        </p:sp>
      </p:grpSp>
      <p:grpSp>
        <p:nvGrpSpPr>
          <p:cNvPr id="6939" name="Google Shape;6939;p411"/>
          <p:cNvGrpSpPr/>
          <p:nvPr/>
        </p:nvGrpSpPr>
        <p:grpSpPr>
          <a:xfrm>
            <a:off x="450000" y="450000"/>
            <a:ext cx="9018000" cy="276999"/>
            <a:chOff x="450000" y="450000"/>
            <a:chExt cx="9018000" cy="276999"/>
          </a:xfrm>
        </p:grpSpPr>
        <p:sp>
          <p:nvSpPr>
            <p:cNvPr id="6940" name="Google Shape;6940;p41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941" name="Google Shape;6941;p41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942" name="Google Shape;6942;p411"/>
          <p:cNvGrpSpPr/>
          <p:nvPr/>
        </p:nvGrpSpPr>
        <p:grpSpPr>
          <a:xfrm>
            <a:off x="558800" y="1422975"/>
            <a:ext cx="8785225" cy="215444"/>
            <a:chOff x="558800" y="1908653"/>
            <a:chExt cx="8785225" cy="215444"/>
          </a:xfrm>
        </p:grpSpPr>
        <p:sp>
          <p:nvSpPr>
            <p:cNvPr id="6943" name="Google Shape;6943;p41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평균값을 대체한다.</a:t>
              </a:r>
              <a:endParaRPr/>
            </a:p>
          </p:txBody>
        </p:sp>
        <p:sp>
          <p:nvSpPr>
            <p:cNvPr id="6944" name="Google Shape;6944;p41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grpSp>
        <p:nvGrpSpPr>
          <p:cNvPr id="6945" name="Google Shape;6945;p411"/>
          <p:cNvGrpSpPr/>
          <p:nvPr/>
        </p:nvGrpSpPr>
        <p:grpSpPr>
          <a:xfrm>
            <a:off x="558396" y="1700808"/>
            <a:ext cx="8782050" cy="2939605"/>
            <a:chOff x="558396" y="2202412"/>
            <a:chExt cx="8782050" cy="2939605"/>
          </a:xfrm>
        </p:grpSpPr>
        <p:sp>
          <p:nvSpPr>
            <p:cNvPr id="6946" name="Google Shape;6946;p411"/>
            <p:cNvSpPr/>
            <p:nvPr/>
          </p:nvSpPr>
          <p:spPr>
            <a:xfrm>
              <a:off x="558396" y="2202412"/>
              <a:ext cx="8782050" cy="29396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47" name="Google Shape;6947;p411"/>
            <p:cNvPicPr preferRelativeResize="0"/>
            <p:nvPr/>
          </p:nvPicPr>
          <p:blipFill rotWithShape="1">
            <a:blip r:embed="rId4">
              <a:alphaModFix/>
            </a:blip>
            <a:srcRect b="0" l="0" r="16650" t="0"/>
            <a:stretch/>
          </p:blipFill>
          <p:spPr>
            <a:xfrm>
              <a:off x="711200" y="2285128"/>
              <a:ext cx="8488684" cy="2774036"/>
            </a:xfrm>
            <a:prstGeom prst="rect">
              <a:avLst/>
            </a:prstGeom>
            <a:noFill/>
            <a:ln cap="flat" cmpd="sng" w="9525">
              <a:solidFill>
                <a:srgbClr val="F2F2F2"/>
              </a:solidFill>
              <a:prstDash val="solid"/>
              <a:round/>
              <a:headEnd len="sm" w="sm" type="none"/>
              <a:tailEnd len="sm" w="sm" type="none"/>
            </a:ln>
          </p:spPr>
        </p:pic>
      </p:grpSp>
      <p:sp>
        <p:nvSpPr>
          <p:cNvPr id="6948" name="Google Shape;6948;p411"/>
          <p:cNvSpPr/>
          <p:nvPr/>
        </p:nvSpPr>
        <p:spPr>
          <a:xfrm>
            <a:off x="1361873" y="2228423"/>
            <a:ext cx="7866434" cy="192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79"/>
          <p:cNvGrpSpPr/>
          <p:nvPr/>
        </p:nvGrpSpPr>
        <p:grpSpPr>
          <a:xfrm>
            <a:off x="559817" y="1428745"/>
            <a:ext cx="8783192" cy="215444"/>
            <a:chOff x="559817" y="2136914"/>
            <a:chExt cx="8783192" cy="215444"/>
          </a:xfrm>
        </p:grpSpPr>
        <p:sp>
          <p:nvSpPr>
            <p:cNvPr id="1150" name="Google Shape;1150;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51" name="Google Shape;1151;p7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데이터 타입</a:t>
              </a:r>
              <a:endParaRPr/>
            </a:p>
          </p:txBody>
        </p:sp>
      </p:grpSp>
      <p:grpSp>
        <p:nvGrpSpPr>
          <p:cNvPr id="1152" name="Google Shape;1152;p79"/>
          <p:cNvGrpSpPr/>
          <p:nvPr/>
        </p:nvGrpSpPr>
        <p:grpSpPr>
          <a:xfrm>
            <a:off x="450000" y="450000"/>
            <a:ext cx="9018000" cy="276999"/>
            <a:chOff x="450000" y="450000"/>
            <a:chExt cx="9018000" cy="276999"/>
          </a:xfrm>
        </p:grpSpPr>
        <p:sp>
          <p:nvSpPr>
            <p:cNvPr id="1153" name="Google Shape;1153;p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54" name="Google Shape;1154;p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155" name="Google Shape;1155;p79"/>
          <p:cNvSpPr/>
          <p:nvPr/>
        </p:nvSpPr>
        <p:spPr>
          <a:xfrm>
            <a:off x="558396" y="1844825"/>
            <a:ext cx="8782050" cy="19442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56" name="Google Shape;1156;p79"/>
          <p:cNvPicPr preferRelativeResize="0"/>
          <p:nvPr/>
        </p:nvPicPr>
        <p:blipFill rotWithShape="1">
          <a:blip r:embed="rId3">
            <a:alphaModFix/>
          </a:blip>
          <a:srcRect b="0" l="0" r="14252" t="0"/>
          <a:stretch/>
        </p:blipFill>
        <p:spPr>
          <a:xfrm>
            <a:off x="708421" y="1954720"/>
            <a:ext cx="8491463" cy="1707129"/>
          </a:xfrm>
          <a:prstGeom prst="rect">
            <a:avLst/>
          </a:prstGeom>
          <a:noFill/>
          <a:ln cap="flat" cmpd="sng" w="9525">
            <a:solidFill>
              <a:srgbClr val="F2F2F2"/>
            </a:solidFill>
            <a:prstDash val="solid"/>
            <a:round/>
            <a:headEnd len="sm" w="sm" type="none"/>
            <a:tailEnd len="sm" w="sm" type="none"/>
          </a:ln>
        </p:spPr>
      </p:pic>
      <p:grpSp>
        <p:nvGrpSpPr>
          <p:cNvPr id="1157" name="Google Shape;1157;p79"/>
          <p:cNvGrpSpPr/>
          <p:nvPr/>
        </p:nvGrpSpPr>
        <p:grpSpPr>
          <a:xfrm>
            <a:off x="557644" y="3847400"/>
            <a:ext cx="8782050" cy="720079"/>
            <a:chOff x="557644" y="5085184"/>
            <a:chExt cx="8782050" cy="720079"/>
          </a:xfrm>
        </p:grpSpPr>
        <p:sp>
          <p:nvSpPr>
            <p:cNvPr id="1158" name="Google Shape;1158;p79"/>
            <p:cNvSpPr/>
            <p:nvPr/>
          </p:nvSpPr>
          <p:spPr>
            <a:xfrm>
              <a:off x="557644" y="5085184"/>
              <a:ext cx="8782050" cy="7200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159" name="Google Shape;1159;p79"/>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160" name="Google Shape;1160;p7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35</a:t>
              </a:r>
              <a:endParaRPr b="1" sz="1300">
                <a:solidFill>
                  <a:srgbClr val="262626"/>
                </a:solidFill>
                <a:latin typeface="Arial"/>
                <a:ea typeface="Arial"/>
                <a:cs typeface="Arial"/>
                <a:sym typeface="Arial"/>
              </a:endParaRPr>
            </a:p>
          </p:txBody>
        </p:sp>
        <p:sp>
          <p:nvSpPr>
            <p:cNvPr id="1161" name="Google Shape;1161;p7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여기서 U10이 Unicode를 나타내는 것이고, &lt; 기호는 10byte 이하를 나타낸다.</a:t>
              </a:r>
              <a:endParaRPr sz="1300">
                <a:solidFill>
                  <a:srgbClr val="262626"/>
                </a:solidFill>
                <a:latin typeface="Arial"/>
                <a:ea typeface="Arial"/>
                <a:cs typeface="Arial"/>
                <a:sym typeface="Arial"/>
              </a:endParaRPr>
            </a:p>
          </p:txBody>
        </p:sp>
      </p:grpSp>
      <p:sp>
        <p:nvSpPr>
          <p:cNvPr id="1162" name="Google Shape;1162;p79"/>
          <p:cNvSpPr/>
          <p:nvPr/>
        </p:nvSpPr>
        <p:spPr>
          <a:xfrm>
            <a:off x="720374" y="2027443"/>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3" name="Shape 6953"/>
        <p:cNvGrpSpPr/>
        <p:nvPr/>
      </p:nvGrpSpPr>
      <p:grpSpPr>
        <a:xfrm>
          <a:off x="0" y="0"/>
          <a:ext cx="0" cy="0"/>
          <a:chOff x="0" y="0"/>
          <a:chExt cx="0" cy="0"/>
        </a:xfrm>
      </p:grpSpPr>
      <p:grpSp>
        <p:nvGrpSpPr>
          <p:cNvPr id="6954" name="Google Shape;6954;p412"/>
          <p:cNvGrpSpPr/>
          <p:nvPr/>
        </p:nvGrpSpPr>
        <p:grpSpPr>
          <a:xfrm>
            <a:off x="557644" y="4505593"/>
            <a:ext cx="8782050" cy="787019"/>
            <a:chOff x="568325" y="5114924"/>
            <a:chExt cx="8782050" cy="813246"/>
          </a:xfrm>
        </p:grpSpPr>
        <p:sp>
          <p:nvSpPr>
            <p:cNvPr id="6955" name="Google Shape;6955;p41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56" name="Google Shape;6956;p412"/>
            <p:cNvGrpSpPr/>
            <p:nvPr/>
          </p:nvGrpSpPr>
          <p:grpSpPr>
            <a:xfrm>
              <a:off x="675835" y="5210921"/>
              <a:ext cx="2918106" cy="302131"/>
              <a:chOff x="732985" y="5582396"/>
              <a:chExt cx="2918106" cy="302131"/>
            </a:xfrm>
          </p:grpSpPr>
          <p:pic>
            <p:nvPicPr>
              <p:cNvPr descr="Byte - Free electronics icons" id="6957" name="Google Shape;6957;p41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58" name="Google Shape;6958;p41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8-1</a:t>
                </a:r>
                <a:endParaRPr b="1" sz="1300">
                  <a:solidFill>
                    <a:srgbClr val="262626"/>
                  </a:solidFill>
                  <a:latin typeface="Arial"/>
                  <a:ea typeface="Arial"/>
                  <a:cs typeface="Arial"/>
                  <a:sym typeface="Arial"/>
                </a:endParaRPr>
              </a:p>
            </p:txBody>
          </p:sp>
        </p:grpSp>
        <p:sp>
          <p:nvSpPr>
            <p:cNvPr id="6959" name="Google Shape;6959;p41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titanic 데이터셋을 가져온다.</a:t>
              </a:r>
              <a:endParaRPr sz="1300">
                <a:solidFill>
                  <a:srgbClr val="262626"/>
                </a:solidFill>
                <a:latin typeface="Arial"/>
                <a:ea typeface="Arial"/>
                <a:cs typeface="Arial"/>
                <a:sym typeface="Arial"/>
              </a:endParaRPr>
            </a:p>
          </p:txBody>
        </p:sp>
      </p:grpSp>
      <p:grpSp>
        <p:nvGrpSpPr>
          <p:cNvPr id="6960" name="Google Shape;6960;p412"/>
          <p:cNvGrpSpPr/>
          <p:nvPr/>
        </p:nvGrpSpPr>
        <p:grpSpPr>
          <a:xfrm>
            <a:off x="450000" y="450000"/>
            <a:ext cx="9018000" cy="276999"/>
            <a:chOff x="450000" y="450000"/>
            <a:chExt cx="9018000" cy="276999"/>
          </a:xfrm>
        </p:grpSpPr>
        <p:sp>
          <p:nvSpPr>
            <p:cNvPr id="6961" name="Google Shape;6961;p41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962" name="Google Shape;6962;p41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963" name="Google Shape;6963;p412"/>
          <p:cNvGrpSpPr/>
          <p:nvPr/>
        </p:nvGrpSpPr>
        <p:grpSpPr>
          <a:xfrm>
            <a:off x="435228" y="1340768"/>
            <a:ext cx="8908797" cy="783329"/>
            <a:chOff x="435228" y="1340768"/>
            <a:chExt cx="8908797" cy="783329"/>
          </a:xfrm>
        </p:grpSpPr>
        <p:sp>
          <p:nvSpPr>
            <p:cNvPr id="6964" name="Google Shape;6964;p412"/>
            <p:cNvSpPr/>
            <p:nvPr/>
          </p:nvSpPr>
          <p:spPr>
            <a:xfrm>
              <a:off x="435228" y="134076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결측치 처리 실습</a:t>
              </a:r>
              <a:endParaRPr sz="2400">
                <a:solidFill>
                  <a:srgbClr val="0C0C0C"/>
                </a:solidFill>
                <a:latin typeface="Arial"/>
                <a:ea typeface="Arial"/>
                <a:cs typeface="Arial"/>
                <a:sym typeface="Arial"/>
              </a:endParaRPr>
            </a:p>
          </p:txBody>
        </p:sp>
        <p:sp>
          <p:nvSpPr>
            <p:cNvPr id="6965" name="Google Shape;6965;p41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966" name="Google Shape;6966;p41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967" name="Google Shape;6967;p412"/>
          <p:cNvGrpSpPr/>
          <p:nvPr/>
        </p:nvGrpSpPr>
        <p:grpSpPr>
          <a:xfrm>
            <a:off x="558396" y="2174682"/>
            <a:ext cx="8782050" cy="2177921"/>
            <a:chOff x="558396" y="2174682"/>
            <a:chExt cx="8782050" cy="2177921"/>
          </a:xfrm>
        </p:grpSpPr>
        <p:sp>
          <p:nvSpPr>
            <p:cNvPr id="6968" name="Google Shape;6968;p412"/>
            <p:cNvSpPr/>
            <p:nvPr/>
          </p:nvSpPr>
          <p:spPr>
            <a:xfrm>
              <a:off x="558396" y="2174682"/>
              <a:ext cx="8782050" cy="21779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69" name="Google Shape;6969;p412"/>
            <p:cNvPicPr preferRelativeResize="0"/>
            <p:nvPr/>
          </p:nvPicPr>
          <p:blipFill rotWithShape="1">
            <a:blip r:embed="rId4">
              <a:alphaModFix/>
            </a:blip>
            <a:srcRect b="0" l="0" r="16650" t="0"/>
            <a:stretch/>
          </p:blipFill>
          <p:spPr>
            <a:xfrm>
              <a:off x="711200" y="2279385"/>
              <a:ext cx="8488683" cy="1968514"/>
            </a:xfrm>
            <a:prstGeom prst="rect">
              <a:avLst/>
            </a:prstGeom>
            <a:noFill/>
            <a:ln cap="flat" cmpd="sng" w="9525">
              <a:solidFill>
                <a:srgbClr val="F2F2F2"/>
              </a:solidFill>
              <a:prstDash val="solid"/>
              <a:round/>
              <a:headEnd len="sm" w="sm" type="none"/>
              <a:tailEnd len="sm" w="sm" type="none"/>
            </a:ln>
          </p:spPr>
        </p:pic>
      </p:grpSp>
      <p:sp>
        <p:nvSpPr>
          <p:cNvPr id="6970" name="Google Shape;6970;p412"/>
          <p:cNvSpPr/>
          <p:nvPr/>
        </p:nvSpPr>
        <p:spPr>
          <a:xfrm>
            <a:off x="1361873" y="2420888"/>
            <a:ext cx="7866434" cy="192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5" name="Shape 6975"/>
        <p:cNvGrpSpPr/>
        <p:nvPr/>
      </p:nvGrpSpPr>
      <p:grpSpPr>
        <a:xfrm>
          <a:off x="0" y="0"/>
          <a:ext cx="0" cy="0"/>
          <a:chOff x="0" y="0"/>
          <a:chExt cx="0" cy="0"/>
        </a:xfrm>
      </p:grpSpPr>
      <p:grpSp>
        <p:nvGrpSpPr>
          <p:cNvPr id="6976" name="Google Shape;6976;p413"/>
          <p:cNvGrpSpPr/>
          <p:nvPr/>
        </p:nvGrpSpPr>
        <p:grpSpPr>
          <a:xfrm>
            <a:off x="557644" y="3951235"/>
            <a:ext cx="8782050" cy="787019"/>
            <a:chOff x="568325" y="5114924"/>
            <a:chExt cx="8782050" cy="813246"/>
          </a:xfrm>
        </p:grpSpPr>
        <p:sp>
          <p:nvSpPr>
            <p:cNvPr id="6977" name="Google Shape;6977;p41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78" name="Google Shape;6978;p413"/>
            <p:cNvGrpSpPr/>
            <p:nvPr/>
          </p:nvGrpSpPr>
          <p:grpSpPr>
            <a:xfrm>
              <a:off x="675835" y="5210921"/>
              <a:ext cx="2918106" cy="302131"/>
              <a:chOff x="732985" y="5582396"/>
              <a:chExt cx="2918106" cy="302131"/>
            </a:xfrm>
          </p:grpSpPr>
          <p:pic>
            <p:nvPicPr>
              <p:cNvPr descr="Byte - Free electronics icons" id="6979" name="Google Shape;6979;p41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80" name="Google Shape;6980;p41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8-2</a:t>
                </a:r>
                <a:endParaRPr b="1" sz="1300">
                  <a:solidFill>
                    <a:srgbClr val="262626"/>
                  </a:solidFill>
                  <a:latin typeface="Arial"/>
                  <a:ea typeface="Arial"/>
                  <a:cs typeface="Arial"/>
                  <a:sym typeface="Arial"/>
                </a:endParaRPr>
              </a:p>
            </p:txBody>
          </p:sp>
        </p:grpSp>
        <p:sp>
          <p:nvSpPr>
            <p:cNvPr id="6981" name="Google Shape;6981;p41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embark_town열, 829행의 NaN데이터를 출력한다.</a:t>
              </a:r>
              <a:endParaRPr sz="1300">
                <a:solidFill>
                  <a:srgbClr val="262626"/>
                </a:solidFill>
                <a:latin typeface="Arial"/>
                <a:ea typeface="Arial"/>
                <a:cs typeface="Arial"/>
                <a:sym typeface="Arial"/>
              </a:endParaRPr>
            </a:p>
          </p:txBody>
        </p:sp>
      </p:grpSp>
      <p:grpSp>
        <p:nvGrpSpPr>
          <p:cNvPr id="6982" name="Google Shape;6982;p413"/>
          <p:cNvGrpSpPr/>
          <p:nvPr/>
        </p:nvGrpSpPr>
        <p:grpSpPr>
          <a:xfrm>
            <a:off x="450000" y="450000"/>
            <a:ext cx="9018000" cy="276999"/>
            <a:chOff x="450000" y="450000"/>
            <a:chExt cx="9018000" cy="276999"/>
          </a:xfrm>
        </p:grpSpPr>
        <p:sp>
          <p:nvSpPr>
            <p:cNvPr id="6983" name="Google Shape;6983;p41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6984" name="Google Shape;6984;p41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6985" name="Google Shape;6985;p413"/>
          <p:cNvGrpSpPr/>
          <p:nvPr/>
        </p:nvGrpSpPr>
        <p:grpSpPr>
          <a:xfrm>
            <a:off x="558800" y="1422975"/>
            <a:ext cx="8785225" cy="215444"/>
            <a:chOff x="558800" y="1908653"/>
            <a:chExt cx="8785225" cy="215444"/>
          </a:xfrm>
        </p:grpSpPr>
        <p:sp>
          <p:nvSpPr>
            <p:cNvPr id="6986" name="Google Shape;6986;p41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누락데이터를 확인한다.</a:t>
              </a:r>
              <a:endParaRPr/>
            </a:p>
          </p:txBody>
        </p:sp>
        <p:sp>
          <p:nvSpPr>
            <p:cNvPr id="6987" name="Google Shape;6987;p41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grpSp>
        <p:nvGrpSpPr>
          <p:cNvPr id="6988" name="Google Shape;6988;p413"/>
          <p:cNvGrpSpPr/>
          <p:nvPr/>
        </p:nvGrpSpPr>
        <p:grpSpPr>
          <a:xfrm>
            <a:off x="558396" y="1681968"/>
            <a:ext cx="8782050" cy="2177921"/>
            <a:chOff x="558396" y="2174682"/>
            <a:chExt cx="8782050" cy="2177921"/>
          </a:xfrm>
        </p:grpSpPr>
        <p:sp>
          <p:nvSpPr>
            <p:cNvPr id="6989" name="Google Shape;6989;p413"/>
            <p:cNvSpPr/>
            <p:nvPr/>
          </p:nvSpPr>
          <p:spPr>
            <a:xfrm>
              <a:off x="558396" y="2174682"/>
              <a:ext cx="8782050" cy="21779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90" name="Google Shape;6990;p413"/>
            <p:cNvPicPr preferRelativeResize="0"/>
            <p:nvPr/>
          </p:nvPicPr>
          <p:blipFill rotWithShape="1">
            <a:blip r:embed="rId4">
              <a:alphaModFix/>
            </a:blip>
            <a:srcRect b="0" l="-1" r="16609" t="0"/>
            <a:stretch/>
          </p:blipFill>
          <p:spPr>
            <a:xfrm>
              <a:off x="706853" y="2288127"/>
              <a:ext cx="8493031" cy="1968514"/>
            </a:xfrm>
            <a:prstGeom prst="rect">
              <a:avLst/>
            </a:prstGeom>
            <a:noFill/>
            <a:ln cap="flat" cmpd="sng" w="9525">
              <a:solidFill>
                <a:srgbClr val="F2F2F2"/>
              </a:solidFill>
              <a:prstDash val="solid"/>
              <a:round/>
              <a:headEnd len="sm" w="sm" type="none"/>
              <a:tailEnd len="sm" w="sm" type="none"/>
            </a:ln>
          </p:spPr>
        </p:pic>
        <p:sp>
          <p:nvSpPr>
            <p:cNvPr id="6991" name="Google Shape;6991;p413"/>
            <p:cNvSpPr/>
            <p:nvPr/>
          </p:nvSpPr>
          <p:spPr>
            <a:xfrm>
              <a:off x="1361873" y="2595977"/>
              <a:ext cx="7866434" cy="192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6" name="Shape 6996"/>
        <p:cNvGrpSpPr/>
        <p:nvPr/>
      </p:nvGrpSpPr>
      <p:grpSpPr>
        <a:xfrm>
          <a:off x="0" y="0"/>
          <a:ext cx="0" cy="0"/>
          <a:chOff x="0" y="0"/>
          <a:chExt cx="0" cy="0"/>
        </a:xfrm>
      </p:grpSpPr>
      <p:grpSp>
        <p:nvGrpSpPr>
          <p:cNvPr id="6997" name="Google Shape;6997;p414"/>
          <p:cNvGrpSpPr/>
          <p:nvPr/>
        </p:nvGrpSpPr>
        <p:grpSpPr>
          <a:xfrm>
            <a:off x="557644" y="3054152"/>
            <a:ext cx="8782050" cy="787019"/>
            <a:chOff x="568325" y="5114924"/>
            <a:chExt cx="8782050" cy="813246"/>
          </a:xfrm>
        </p:grpSpPr>
        <p:sp>
          <p:nvSpPr>
            <p:cNvPr id="6998" name="Google Shape;6998;p41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99" name="Google Shape;6999;p414"/>
            <p:cNvGrpSpPr/>
            <p:nvPr/>
          </p:nvGrpSpPr>
          <p:grpSpPr>
            <a:xfrm>
              <a:off x="675835" y="5210921"/>
              <a:ext cx="2918106" cy="302131"/>
              <a:chOff x="732985" y="5582396"/>
              <a:chExt cx="2918106" cy="302131"/>
            </a:xfrm>
          </p:grpSpPr>
          <p:pic>
            <p:nvPicPr>
              <p:cNvPr descr="Byte - Free electronics icons" id="7000" name="Google Shape;7000;p41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01" name="Google Shape;7001;p41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a:t>
                </a:r>
                <a:endParaRPr b="1" sz="1300">
                  <a:solidFill>
                    <a:srgbClr val="262626"/>
                  </a:solidFill>
                  <a:latin typeface="Arial"/>
                  <a:ea typeface="Arial"/>
                  <a:cs typeface="Arial"/>
                  <a:sym typeface="Arial"/>
                </a:endParaRPr>
              </a:p>
            </p:txBody>
          </p:sp>
        </p:grpSp>
        <p:sp>
          <p:nvSpPr>
            <p:cNvPr id="7002" name="Google Shape;7002;p41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embark_town열의 NaN값을 승선도시 중에서 가장 많이 출현한 값으로 치환한다.</a:t>
              </a:r>
              <a:endParaRPr sz="1300">
                <a:solidFill>
                  <a:srgbClr val="262626"/>
                </a:solidFill>
                <a:latin typeface="Arial"/>
                <a:ea typeface="Arial"/>
                <a:cs typeface="Arial"/>
                <a:sym typeface="Arial"/>
              </a:endParaRPr>
            </a:p>
          </p:txBody>
        </p:sp>
      </p:grpSp>
      <p:grpSp>
        <p:nvGrpSpPr>
          <p:cNvPr id="7003" name="Google Shape;7003;p414"/>
          <p:cNvGrpSpPr/>
          <p:nvPr/>
        </p:nvGrpSpPr>
        <p:grpSpPr>
          <a:xfrm>
            <a:off x="558396" y="1693730"/>
            <a:ext cx="8782050" cy="1264641"/>
            <a:chOff x="558396" y="1693730"/>
            <a:chExt cx="8782050" cy="1264641"/>
          </a:xfrm>
        </p:grpSpPr>
        <p:sp>
          <p:nvSpPr>
            <p:cNvPr id="7004" name="Google Shape;7004;p414"/>
            <p:cNvSpPr/>
            <p:nvPr/>
          </p:nvSpPr>
          <p:spPr>
            <a:xfrm>
              <a:off x="558396" y="1693730"/>
              <a:ext cx="8782050" cy="12646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05" name="Google Shape;7005;p414"/>
            <p:cNvPicPr preferRelativeResize="0"/>
            <p:nvPr/>
          </p:nvPicPr>
          <p:blipFill rotWithShape="1">
            <a:blip r:embed="rId4">
              <a:alphaModFix/>
            </a:blip>
            <a:srcRect b="0" l="0" r="16482" t="0"/>
            <a:stretch/>
          </p:blipFill>
          <p:spPr>
            <a:xfrm>
              <a:off x="711201" y="1766278"/>
              <a:ext cx="8488684" cy="1088761"/>
            </a:xfrm>
            <a:prstGeom prst="rect">
              <a:avLst/>
            </a:prstGeom>
            <a:noFill/>
            <a:ln cap="flat" cmpd="sng" w="9525">
              <a:solidFill>
                <a:srgbClr val="F2F2F2"/>
              </a:solidFill>
              <a:prstDash val="solid"/>
              <a:round/>
              <a:headEnd len="sm" w="sm" type="none"/>
              <a:tailEnd len="sm" w="sm" type="none"/>
            </a:ln>
          </p:spPr>
        </p:pic>
      </p:grpSp>
      <p:grpSp>
        <p:nvGrpSpPr>
          <p:cNvPr id="7006" name="Google Shape;7006;p414"/>
          <p:cNvGrpSpPr/>
          <p:nvPr/>
        </p:nvGrpSpPr>
        <p:grpSpPr>
          <a:xfrm>
            <a:off x="450000" y="450000"/>
            <a:ext cx="9018000" cy="276999"/>
            <a:chOff x="450000" y="450000"/>
            <a:chExt cx="9018000" cy="276999"/>
          </a:xfrm>
        </p:grpSpPr>
        <p:sp>
          <p:nvSpPr>
            <p:cNvPr id="7007" name="Google Shape;7007;p41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7008" name="Google Shape;7008;p41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009" name="Google Shape;7009;p414"/>
          <p:cNvGrpSpPr/>
          <p:nvPr/>
        </p:nvGrpSpPr>
        <p:grpSpPr>
          <a:xfrm>
            <a:off x="558800" y="1422975"/>
            <a:ext cx="8785225" cy="215444"/>
            <a:chOff x="558800" y="1908653"/>
            <a:chExt cx="8785225" cy="215444"/>
          </a:xfrm>
        </p:grpSpPr>
        <p:sp>
          <p:nvSpPr>
            <p:cNvPr id="7010" name="Google Shape;7010;p41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최빈값을 대체한다.</a:t>
              </a:r>
              <a:endParaRPr/>
            </a:p>
          </p:txBody>
        </p:sp>
        <p:sp>
          <p:nvSpPr>
            <p:cNvPr id="7011" name="Google Shape;7011;p41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012" name="Google Shape;7012;p414"/>
          <p:cNvSpPr/>
          <p:nvPr/>
        </p:nvSpPr>
        <p:spPr>
          <a:xfrm>
            <a:off x="724137" y="1857794"/>
            <a:ext cx="8475747" cy="64807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7" name="Shape 7017"/>
        <p:cNvGrpSpPr/>
        <p:nvPr/>
      </p:nvGrpSpPr>
      <p:grpSpPr>
        <a:xfrm>
          <a:off x="0" y="0"/>
          <a:ext cx="0" cy="0"/>
          <a:chOff x="0" y="0"/>
          <a:chExt cx="0" cy="0"/>
        </a:xfrm>
      </p:grpSpPr>
      <p:sp>
        <p:nvSpPr>
          <p:cNvPr id="7018" name="Google Shape;7018;p415"/>
          <p:cNvSpPr/>
          <p:nvPr/>
        </p:nvSpPr>
        <p:spPr>
          <a:xfrm>
            <a:off x="558396" y="1693730"/>
            <a:ext cx="8782050" cy="20385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19" name="Google Shape;7019;p415"/>
          <p:cNvGrpSpPr/>
          <p:nvPr/>
        </p:nvGrpSpPr>
        <p:grpSpPr>
          <a:xfrm>
            <a:off x="557644" y="3834976"/>
            <a:ext cx="8782050" cy="787019"/>
            <a:chOff x="568325" y="5114924"/>
            <a:chExt cx="8782050" cy="813246"/>
          </a:xfrm>
        </p:grpSpPr>
        <p:sp>
          <p:nvSpPr>
            <p:cNvPr id="7020" name="Google Shape;7020;p41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21" name="Google Shape;7021;p415"/>
            <p:cNvGrpSpPr/>
            <p:nvPr/>
          </p:nvGrpSpPr>
          <p:grpSpPr>
            <a:xfrm>
              <a:off x="675835" y="5210921"/>
              <a:ext cx="2918106" cy="302131"/>
              <a:chOff x="732985" y="5582396"/>
              <a:chExt cx="2918106" cy="302131"/>
            </a:xfrm>
          </p:grpSpPr>
          <p:pic>
            <p:nvPicPr>
              <p:cNvPr descr="Byte - Free electronics icons" id="7022" name="Google Shape;7022;p41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23" name="Google Shape;7023;p41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grpSp>
        <p:sp>
          <p:nvSpPr>
            <p:cNvPr id="7024" name="Google Shape;7024;p41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embark_town열 829행의 NaN 데이터 출력한다. (NaN값이 most_freq 값으로 대체)</a:t>
              </a:r>
              <a:endParaRPr sz="1300">
                <a:solidFill>
                  <a:srgbClr val="262626"/>
                </a:solidFill>
                <a:latin typeface="Arial"/>
                <a:ea typeface="Arial"/>
                <a:cs typeface="Arial"/>
                <a:sym typeface="Arial"/>
              </a:endParaRPr>
            </a:p>
          </p:txBody>
        </p:sp>
      </p:grpSp>
      <p:pic>
        <p:nvPicPr>
          <p:cNvPr id="7025" name="Google Shape;7025;p415"/>
          <p:cNvPicPr preferRelativeResize="0"/>
          <p:nvPr/>
        </p:nvPicPr>
        <p:blipFill rotWithShape="1">
          <a:blip r:embed="rId4">
            <a:alphaModFix/>
          </a:blip>
          <a:srcRect b="0" l="0" r="16340" t="0"/>
          <a:stretch/>
        </p:blipFill>
        <p:spPr>
          <a:xfrm>
            <a:off x="714915" y="1772816"/>
            <a:ext cx="8484970" cy="1891883"/>
          </a:xfrm>
          <a:prstGeom prst="rect">
            <a:avLst/>
          </a:prstGeom>
          <a:noFill/>
          <a:ln cap="flat" cmpd="sng" w="9525">
            <a:solidFill>
              <a:srgbClr val="F2F2F2"/>
            </a:solidFill>
            <a:prstDash val="solid"/>
            <a:round/>
            <a:headEnd len="sm" w="sm" type="none"/>
            <a:tailEnd len="sm" w="sm" type="none"/>
          </a:ln>
        </p:spPr>
      </p:pic>
      <p:grpSp>
        <p:nvGrpSpPr>
          <p:cNvPr id="7026" name="Google Shape;7026;p415"/>
          <p:cNvGrpSpPr/>
          <p:nvPr/>
        </p:nvGrpSpPr>
        <p:grpSpPr>
          <a:xfrm>
            <a:off x="450000" y="450000"/>
            <a:ext cx="9018000" cy="276999"/>
            <a:chOff x="450000" y="450000"/>
            <a:chExt cx="9018000" cy="276999"/>
          </a:xfrm>
        </p:grpSpPr>
        <p:sp>
          <p:nvSpPr>
            <p:cNvPr id="7027" name="Google Shape;7027;p41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7028" name="Google Shape;7028;p41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029" name="Google Shape;7029;p415"/>
          <p:cNvGrpSpPr/>
          <p:nvPr/>
        </p:nvGrpSpPr>
        <p:grpSpPr>
          <a:xfrm>
            <a:off x="558800" y="1422975"/>
            <a:ext cx="8785225" cy="215444"/>
            <a:chOff x="558800" y="1908653"/>
            <a:chExt cx="8785225" cy="215444"/>
          </a:xfrm>
        </p:grpSpPr>
        <p:sp>
          <p:nvSpPr>
            <p:cNvPr id="7030" name="Google Shape;7030;p41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최빈값을 대체한다.</a:t>
              </a:r>
              <a:endParaRPr/>
            </a:p>
          </p:txBody>
        </p:sp>
        <p:sp>
          <p:nvSpPr>
            <p:cNvPr id="7031" name="Google Shape;7031;p41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032" name="Google Shape;7032;p415"/>
          <p:cNvSpPr/>
          <p:nvPr/>
        </p:nvSpPr>
        <p:spPr>
          <a:xfrm>
            <a:off x="724137" y="1872010"/>
            <a:ext cx="8475747" cy="60791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7" name="Shape 7037"/>
        <p:cNvGrpSpPr/>
        <p:nvPr/>
      </p:nvGrpSpPr>
      <p:grpSpPr>
        <a:xfrm>
          <a:off x="0" y="0"/>
          <a:ext cx="0" cy="0"/>
          <a:chOff x="0" y="0"/>
          <a:chExt cx="0" cy="0"/>
        </a:xfrm>
      </p:grpSpPr>
      <p:grpSp>
        <p:nvGrpSpPr>
          <p:cNvPr id="7038" name="Google Shape;7038;p416"/>
          <p:cNvGrpSpPr/>
          <p:nvPr/>
        </p:nvGrpSpPr>
        <p:grpSpPr>
          <a:xfrm>
            <a:off x="557644" y="3706796"/>
            <a:ext cx="8782050" cy="787019"/>
            <a:chOff x="568325" y="5114924"/>
            <a:chExt cx="8782050" cy="813246"/>
          </a:xfrm>
        </p:grpSpPr>
        <p:sp>
          <p:nvSpPr>
            <p:cNvPr id="7039" name="Google Shape;7039;p41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7040" name="Google Shape;7040;p416"/>
            <p:cNvPicPr preferRelativeResize="0"/>
            <p:nvPr/>
          </p:nvPicPr>
          <p:blipFill rotWithShape="1">
            <a:blip r:embed="rId3">
              <a:alphaModFix/>
            </a:blip>
            <a:srcRect b="-5938" l="13871" r="14480" t="-7084"/>
            <a:stretch/>
          </p:blipFill>
          <p:spPr>
            <a:xfrm>
              <a:off x="675835" y="5234411"/>
              <a:ext cx="295715" cy="244889"/>
            </a:xfrm>
            <a:prstGeom prst="rect">
              <a:avLst/>
            </a:prstGeom>
            <a:noFill/>
            <a:ln>
              <a:noFill/>
            </a:ln>
          </p:spPr>
        </p:pic>
        <p:sp>
          <p:nvSpPr>
            <p:cNvPr id="7041" name="Google Shape;7041;p416"/>
            <p:cNvSpPr txBox="1"/>
            <p:nvPr/>
          </p:nvSpPr>
          <p:spPr>
            <a:xfrm>
              <a:off x="1024031" y="5253516"/>
              <a:ext cx="8281200" cy="20670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embark_town의 NaN값을 바로 앞에 있는 828행의 값으로 변경한다.</a:t>
              </a:r>
              <a:endParaRPr sz="1300">
                <a:solidFill>
                  <a:srgbClr val="262626"/>
                </a:solidFill>
                <a:latin typeface="Arial"/>
                <a:ea typeface="Arial"/>
                <a:cs typeface="Arial"/>
                <a:sym typeface="Arial"/>
              </a:endParaRPr>
            </a:p>
          </p:txBody>
        </p:sp>
      </p:grpSp>
      <p:grpSp>
        <p:nvGrpSpPr>
          <p:cNvPr id="7042" name="Google Shape;7042;p416"/>
          <p:cNvGrpSpPr/>
          <p:nvPr/>
        </p:nvGrpSpPr>
        <p:grpSpPr>
          <a:xfrm>
            <a:off x="450000" y="450000"/>
            <a:ext cx="9018000" cy="276999"/>
            <a:chOff x="450000" y="450000"/>
            <a:chExt cx="9018000" cy="276999"/>
          </a:xfrm>
        </p:grpSpPr>
        <p:sp>
          <p:nvSpPr>
            <p:cNvPr id="7043" name="Google Shape;7043;p41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데이터 결측치 확인</a:t>
              </a:r>
              <a:endParaRPr sz="1800">
                <a:solidFill>
                  <a:srgbClr val="FFFFFF"/>
                </a:solidFill>
                <a:latin typeface="Arial"/>
                <a:ea typeface="Arial"/>
                <a:cs typeface="Arial"/>
                <a:sym typeface="Arial"/>
              </a:endParaRPr>
            </a:p>
          </p:txBody>
        </p:sp>
        <p:sp>
          <p:nvSpPr>
            <p:cNvPr id="7044" name="Google Shape;7044;p41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045" name="Google Shape;7045;p416"/>
          <p:cNvGrpSpPr/>
          <p:nvPr/>
        </p:nvGrpSpPr>
        <p:grpSpPr>
          <a:xfrm>
            <a:off x="558800" y="1422975"/>
            <a:ext cx="8785225" cy="215444"/>
            <a:chOff x="558800" y="1908653"/>
            <a:chExt cx="8785225" cy="215444"/>
          </a:xfrm>
        </p:grpSpPr>
        <p:sp>
          <p:nvSpPr>
            <p:cNvPr id="7046" name="Google Shape;7046;p41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누락데이터 최빈값을 대체한다.</a:t>
              </a:r>
              <a:endParaRPr/>
            </a:p>
          </p:txBody>
        </p:sp>
        <p:sp>
          <p:nvSpPr>
            <p:cNvPr id="7047" name="Google Shape;7047;p41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7048" name="Google Shape;7048;p416"/>
          <p:cNvPicPr preferRelativeResize="0"/>
          <p:nvPr/>
        </p:nvPicPr>
        <p:blipFill>
          <a:blip r:embed="rId4">
            <a:alphaModFix/>
          </a:blip>
          <a:stretch>
            <a:fillRect/>
          </a:stretch>
        </p:blipFill>
        <p:spPr>
          <a:xfrm>
            <a:off x="1149725" y="1889570"/>
            <a:ext cx="4362450" cy="266700"/>
          </a:xfrm>
          <a:prstGeom prst="rect">
            <a:avLst/>
          </a:prstGeom>
          <a:noFill/>
          <a:ln>
            <a:noFill/>
          </a:ln>
        </p:spPr>
      </p:pic>
      <p:pic>
        <p:nvPicPr>
          <p:cNvPr id="7049" name="Google Shape;7049;p416"/>
          <p:cNvPicPr preferRelativeResize="0"/>
          <p:nvPr/>
        </p:nvPicPr>
        <p:blipFill>
          <a:blip r:embed="rId5">
            <a:alphaModFix/>
          </a:blip>
          <a:stretch>
            <a:fillRect/>
          </a:stretch>
        </p:blipFill>
        <p:spPr>
          <a:xfrm>
            <a:off x="1149725" y="2156270"/>
            <a:ext cx="2412599" cy="1245981"/>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4" name="Shape 7054"/>
        <p:cNvGrpSpPr/>
        <p:nvPr/>
      </p:nvGrpSpPr>
      <p:grpSpPr>
        <a:xfrm>
          <a:off x="0" y="0"/>
          <a:ext cx="0" cy="0"/>
          <a:chOff x="0" y="0"/>
          <a:chExt cx="0" cy="0"/>
        </a:xfrm>
      </p:grpSpPr>
      <p:sp>
        <p:nvSpPr>
          <p:cNvPr id="7055" name="Google Shape;7055;p417"/>
          <p:cNvSpPr/>
          <p:nvPr/>
        </p:nvSpPr>
        <p:spPr>
          <a:xfrm>
            <a:off x="912070" y="3133792"/>
            <a:ext cx="8719862"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최적의 모델 실행을 위한 pandas 데이터 전처리</a:t>
            </a:r>
            <a:endParaRPr/>
          </a:p>
        </p:txBody>
      </p:sp>
      <p:sp>
        <p:nvSpPr>
          <p:cNvPr id="7056" name="Google Shape;7056;p417"/>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7057" name="Google Shape;7057;p417"/>
          <p:cNvGrpSpPr/>
          <p:nvPr/>
        </p:nvGrpSpPr>
        <p:grpSpPr>
          <a:xfrm>
            <a:off x="1051307" y="3923538"/>
            <a:ext cx="5700472" cy="1996867"/>
            <a:chOff x="1051307" y="4065033"/>
            <a:chExt cx="5700472" cy="1996867"/>
          </a:xfrm>
        </p:grpSpPr>
        <p:sp>
          <p:nvSpPr>
            <p:cNvPr id="7058" name="Google Shape;7058;p417"/>
            <p:cNvSpPr/>
            <p:nvPr/>
          </p:nvSpPr>
          <p:spPr>
            <a:xfrm>
              <a:off x="1234128" y="4066226"/>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데이터 전처리</a:t>
              </a:r>
              <a:endParaRPr/>
            </a:p>
          </p:txBody>
        </p:sp>
        <p:sp>
          <p:nvSpPr>
            <p:cNvPr id="7059" name="Google Shape;7059;p417"/>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060" name="Google Shape;7060;p417"/>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데이터 속성 파악</a:t>
              </a:r>
              <a:endParaRPr/>
            </a:p>
          </p:txBody>
        </p:sp>
        <p:sp>
          <p:nvSpPr>
            <p:cNvPr id="7061" name="Google Shape;7061;p417"/>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7062" name="Google Shape;7062;p417"/>
            <p:cNvGrpSpPr/>
            <p:nvPr/>
          </p:nvGrpSpPr>
          <p:grpSpPr>
            <a:xfrm>
              <a:off x="1051307" y="4924425"/>
              <a:ext cx="5700472" cy="278083"/>
              <a:chOff x="571500" y="5165783"/>
              <a:chExt cx="5702300" cy="278172"/>
            </a:xfrm>
          </p:grpSpPr>
          <p:sp>
            <p:nvSpPr>
              <p:cNvPr id="7063" name="Google Shape;7063;p417"/>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데이터 결측치 확인</a:t>
                </a:r>
                <a:endParaRPr/>
              </a:p>
            </p:txBody>
          </p:sp>
          <p:sp>
            <p:nvSpPr>
              <p:cNvPr id="7064" name="Google Shape;7064;p41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7065" name="Google Shape;7065;p417"/>
            <p:cNvGrpSpPr/>
            <p:nvPr/>
          </p:nvGrpSpPr>
          <p:grpSpPr>
            <a:xfrm>
              <a:off x="1051307" y="5354121"/>
              <a:ext cx="5700472" cy="278083"/>
              <a:chOff x="571500" y="5165783"/>
              <a:chExt cx="5702300" cy="278172"/>
            </a:xfrm>
          </p:grpSpPr>
          <p:sp>
            <p:nvSpPr>
              <p:cNvPr id="7066" name="Google Shape;7066;p417"/>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3.4 중복 데이터 확인 및 처리</a:t>
                </a:r>
                <a:endParaRPr/>
              </a:p>
            </p:txBody>
          </p:sp>
          <p:sp>
            <p:nvSpPr>
              <p:cNvPr id="7067" name="Google Shape;7067;p417"/>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7068" name="Google Shape;7068;p417"/>
            <p:cNvGrpSpPr/>
            <p:nvPr/>
          </p:nvGrpSpPr>
          <p:grpSpPr>
            <a:xfrm>
              <a:off x="1051307" y="5783817"/>
              <a:ext cx="5700472" cy="278083"/>
              <a:chOff x="571500" y="5165783"/>
              <a:chExt cx="5702300" cy="278172"/>
            </a:xfrm>
          </p:grpSpPr>
          <p:sp>
            <p:nvSpPr>
              <p:cNvPr id="7069" name="Google Shape;7069;p417"/>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3.5 데이터 특성 공학</a:t>
                </a:r>
                <a:endParaRPr/>
              </a:p>
            </p:txBody>
          </p:sp>
          <p:sp>
            <p:nvSpPr>
              <p:cNvPr id="7070" name="Google Shape;7070;p41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5" name="Shape 7075"/>
        <p:cNvGrpSpPr/>
        <p:nvPr/>
      </p:nvGrpSpPr>
      <p:grpSpPr>
        <a:xfrm>
          <a:off x="0" y="0"/>
          <a:ext cx="0" cy="0"/>
          <a:chOff x="0" y="0"/>
          <a:chExt cx="0" cy="0"/>
        </a:xfrm>
      </p:grpSpPr>
      <p:sp>
        <p:nvSpPr>
          <p:cNvPr id="7076" name="Google Shape;7076;p418"/>
          <p:cNvSpPr/>
          <p:nvPr/>
        </p:nvSpPr>
        <p:spPr>
          <a:xfrm>
            <a:off x="558396" y="2236232"/>
            <a:ext cx="8782050" cy="24181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77" name="Google Shape;7077;p418"/>
          <p:cNvGrpSpPr/>
          <p:nvPr/>
        </p:nvGrpSpPr>
        <p:grpSpPr>
          <a:xfrm>
            <a:off x="557644" y="4743712"/>
            <a:ext cx="8782050" cy="787019"/>
            <a:chOff x="568325" y="5114924"/>
            <a:chExt cx="8782050" cy="813246"/>
          </a:xfrm>
        </p:grpSpPr>
        <p:sp>
          <p:nvSpPr>
            <p:cNvPr id="7078" name="Google Shape;7078;p41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79" name="Google Shape;7079;p418"/>
            <p:cNvGrpSpPr/>
            <p:nvPr/>
          </p:nvGrpSpPr>
          <p:grpSpPr>
            <a:xfrm>
              <a:off x="675835" y="5210921"/>
              <a:ext cx="2918106" cy="302131"/>
              <a:chOff x="732985" y="5582396"/>
              <a:chExt cx="2918106" cy="302131"/>
            </a:xfrm>
          </p:grpSpPr>
          <p:pic>
            <p:nvPicPr>
              <p:cNvPr descr="Byte - Free electronics icons" id="7080" name="Google Shape;7080;p41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81" name="Google Shape;7081;p41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a:t>
                </a:r>
                <a:endParaRPr b="1" sz="1300">
                  <a:solidFill>
                    <a:srgbClr val="262626"/>
                  </a:solidFill>
                  <a:latin typeface="Arial"/>
                  <a:ea typeface="Arial"/>
                  <a:cs typeface="Arial"/>
                  <a:sym typeface="Arial"/>
                </a:endParaRPr>
              </a:p>
            </p:txBody>
          </p:sp>
        </p:grpSp>
        <p:sp>
          <p:nvSpPr>
            <p:cNvPr id="7082" name="Google Shape;7082;p41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중복 데이터를 갖는 데이터프레임을 만든다.</a:t>
              </a:r>
              <a:endParaRPr sz="1300">
                <a:solidFill>
                  <a:srgbClr val="262626"/>
                </a:solidFill>
                <a:latin typeface="Arial"/>
                <a:ea typeface="Arial"/>
                <a:cs typeface="Arial"/>
                <a:sym typeface="Arial"/>
              </a:endParaRPr>
            </a:p>
          </p:txBody>
        </p:sp>
      </p:grpSp>
      <p:pic>
        <p:nvPicPr>
          <p:cNvPr id="7083" name="Google Shape;7083;p418"/>
          <p:cNvPicPr preferRelativeResize="0"/>
          <p:nvPr/>
        </p:nvPicPr>
        <p:blipFill rotWithShape="1">
          <a:blip r:embed="rId4">
            <a:alphaModFix/>
          </a:blip>
          <a:srcRect b="0" l="0" r="15698" t="0"/>
          <a:stretch/>
        </p:blipFill>
        <p:spPr>
          <a:xfrm>
            <a:off x="714197" y="2325418"/>
            <a:ext cx="8485688" cy="2202270"/>
          </a:xfrm>
          <a:prstGeom prst="rect">
            <a:avLst/>
          </a:prstGeom>
          <a:noFill/>
          <a:ln>
            <a:noFill/>
          </a:ln>
        </p:spPr>
      </p:pic>
      <p:grpSp>
        <p:nvGrpSpPr>
          <p:cNvPr id="7084" name="Google Shape;7084;p418"/>
          <p:cNvGrpSpPr/>
          <p:nvPr/>
        </p:nvGrpSpPr>
        <p:grpSpPr>
          <a:xfrm>
            <a:off x="450000" y="450000"/>
            <a:ext cx="9018000" cy="276999"/>
            <a:chOff x="450000" y="450000"/>
            <a:chExt cx="9018000" cy="276999"/>
          </a:xfrm>
        </p:grpSpPr>
        <p:sp>
          <p:nvSpPr>
            <p:cNvPr id="7085" name="Google Shape;7085;p41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중복 데이터 확인 및 처리</a:t>
              </a:r>
              <a:endParaRPr sz="1800">
                <a:solidFill>
                  <a:srgbClr val="FFFFFF"/>
                </a:solidFill>
                <a:latin typeface="Arial"/>
                <a:ea typeface="Arial"/>
                <a:cs typeface="Arial"/>
                <a:sym typeface="Arial"/>
              </a:endParaRPr>
            </a:p>
          </p:txBody>
        </p:sp>
        <p:sp>
          <p:nvSpPr>
            <p:cNvPr id="7086" name="Google Shape;7086;p41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087" name="Google Shape;7087;p418"/>
          <p:cNvGrpSpPr/>
          <p:nvPr/>
        </p:nvGrpSpPr>
        <p:grpSpPr>
          <a:xfrm>
            <a:off x="435228" y="1340768"/>
            <a:ext cx="8908797" cy="783329"/>
            <a:chOff x="435228" y="1340768"/>
            <a:chExt cx="8908797" cy="783329"/>
          </a:xfrm>
        </p:grpSpPr>
        <p:sp>
          <p:nvSpPr>
            <p:cNvPr id="7088" name="Google Shape;7088;p418"/>
            <p:cNvSpPr/>
            <p:nvPr/>
          </p:nvSpPr>
          <p:spPr>
            <a:xfrm>
              <a:off x="435228" y="134076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중복 데이터 처리</a:t>
              </a:r>
              <a:endParaRPr sz="2400">
                <a:solidFill>
                  <a:srgbClr val="0C0C0C"/>
                </a:solidFill>
                <a:latin typeface="Arial"/>
                <a:ea typeface="Arial"/>
                <a:cs typeface="Arial"/>
                <a:sym typeface="Arial"/>
              </a:endParaRPr>
            </a:p>
          </p:txBody>
        </p:sp>
        <p:sp>
          <p:nvSpPr>
            <p:cNvPr id="7089" name="Google Shape;7089;p41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중복 데이터를 확인한다.</a:t>
              </a:r>
              <a:endParaRPr/>
            </a:p>
          </p:txBody>
        </p:sp>
        <p:sp>
          <p:nvSpPr>
            <p:cNvPr id="7090" name="Google Shape;7090;p41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91" name="Google Shape;7091;p418"/>
          <p:cNvSpPr/>
          <p:nvPr/>
        </p:nvSpPr>
        <p:spPr>
          <a:xfrm>
            <a:off x="724137" y="2389035"/>
            <a:ext cx="8475747" cy="987893"/>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6" name="Shape 7096"/>
        <p:cNvGrpSpPr/>
        <p:nvPr/>
      </p:nvGrpSpPr>
      <p:grpSpPr>
        <a:xfrm>
          <a:off x="0" y="0"/>
          <a:ext cx="0" cy="0"/>
          <a:chOff x="0" y="0"/>
          <a:chExt cx="0" cy="0"/>
        </a:xfrm>
      </p:grpSpPr>
      <p:sp>
        <p:nvSpPr>
          <p:cNvPr id="7097" name="Google Shape;7097;p419"/>
          <p:cNvSpPr/>
          <p:nvPr/>
        </p:nvSpPr>
        <p:spPr>
          <a:xfrm>
            <a:off x="558396" y="1628800"/>
            <a:ext cx="8782050" cy="19618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98" name="Google Shape;7098;p419"/>
          <p:cNvGrpSpPr/>
          <p:nvPr/>
        </p:nvGrpSpPr>
        <p:grpSpPr>
          <a:xfrm>
            <a:off x="557644" y="3665267"/>
            <a:ext cx="8782050" cy="787019"/>
            <a:chOff x="568325" y="5114924"/>
            <a:chExt cx="8782050" cy="813246"/>
          </a:xfrm>
        </p:grpSpPr>
        <p:sp>
          <p:nvSpPr>
            <p:cNvPr id="7099" name="Google Shape;7099;p41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00" name="Google Shape;7100;p419"/>
            <p:cNvGrpSpPr/>
            <p:nvPr/>
          </p:nvGrpSpPr>
          <p:grpSpPr>
            <a:xfrm>
              <a:off x="675835" y="5210921"/>
              <a:ext cx="2918106" cy="302131"/>
              <a:chOff x="732985" y="5582396"/>
              <a:chExt cx="2918106" cy="302131"/>
            </a:xfrm>
          </p:grpSpPr>
          <p:pic>
            <p:nvPicPr>
              <p:cNvPr descr="Byte - Free electronics icons" id="7101" name="Google Shape;7101;p41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102" name="Google Shape;7102;p41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a:t>
                </a:r>
                <a:endParaRPr b="1" sz="1300">
                  <a:solidFill>
                    <a:srgbClr val="262626"/>
                  </a:solidFill>
                  <a:latin typeface="Arial"/>
                  <a:ea typeface="Arial"/>
                  <a:cs typeface="Arial"/>
                  <a:sym typeface="Arial"/>
                </a:endParaRPr>
              </a:p>
            </p:txBody>
          </p:sp>
        </p:grpSp>
        <p:sp>
          <p:nvSpPr>
            <p:cNvPr id="7103" name="Google Shape;7103;p41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 전체 행 데이터 중에서 중복 값을 찾는다.</a:t>
              </a:r>
              <a:endParaRPr sz="1300">
                <a:solidFill>
                  <a:srgbClr val="262626"/>
                </a:solidFill>
                <a:latin typeface="Arial"/>
                <a:ea typeface="Arial"/>
                <a:cs typeface="Arial"/>
                <a:sym typeface="Arial"/>
              </a:endParaRPr>
            </a:p>
          </p:txBody>
        </p:sp>
      </p:grpSp>
      <p:pic>
        <p:nvPicPr>
          <p:cNvPr id="7104" name="Google Shape;7104;p419"/>
          <p:cNvPicPr preferRelativeResize="0"/>
          <p:nvPr/>
        </p:nvPicPr>
        <p:blipFill rotWithShape="1">
          <a:blip r:embed="rId4">
            <a:alphaModFix/>
          </a:blip>
          <a:srcRect b="0" l="0" r="15669" t="0"/>
          <a:stretch/>
        </p:blipFill>
        <p:spPr>
          <a:xfrm>
            <a:off x="711201" y="1720144"/>
            <a:ext cx="8488683" cy="1721909"/>
          </a:xfrm>
          <a:prstGeom prst="rect">
            <a:avLst/>
          </a:prstGeom>
          <a:noFill/>
          <a:ln cap="flat" cmpd="sng" w="9525">
            <a:solidFill>
              <a:srgbClr val="F2F2F2"/>
            </a:solidFill>
            <a:prstDash val="solid"/>
            <a:round/>
            <a:headEnd len="sm" w="sm" type="none"/>
            <a:tailEnd len="sm" w="sm" type="none"/>
          </a:ln>
        </p:spPr>
      </p:pic>
      <p:grpSp>
        <p:nvGrpSpPr>
          <p:cNvPr id="7105" name="Google Shape;7105;p419"/>
          <p:cNvGrpSpPr/>
          <p:nvPr/>
        </p:nvGrpSpPr>
        <p:grpSpPr>
          <a:xfrm>
            <a:off x="450000" y="450000"/>
            <a:ext cx="9018000" cy="276999"/>
            <a:chOff x="450000" y="450000"/>
            <a:chExt cx="9018000" cy="276999"/>
          </a:xfrm>
        </p:grpSpPr>
        <p:sp>
          <p:nvSpPr>
            <p:cNvPr id="7106" name="Google Shape;7106;p41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중복 데이터 확인 및 처리</a:t>
              </a:r>
              <a:endParaRPr sz="1800">
                <a:solidFill>
                  <a:srgbClr val="FFFFFF"/>
                </a:solidFill>
                <a:latin typeface="Arial"/>
                <a:ea typeface="Arial"/>
                <a:cs typeface="Arial"/>
                <a:sym typeface="Arial"/>
              </a:endParaRPr>
            </a:p>
          </p:txBody>
        </p:sp>
        <p:sp>
          <p:nvSpPr>
            <p:cNvPr id="7107" name="Google Shape;7107;p41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108" name="Google Shape;7108;p419"/>
          <p:cNvGrpSpPr/>
          <p:nvPr/>
        </p:nvGrpSpPr>
        <p:grpSpPr>
          <a:xfrm>
            <a:off x="558799" y="1340768"/>
            <a:ext cx="8785225" cy="215444"/>
            <a:chOff x="558800" y="1908653"/>
            <a:chExt cx="8785225" cy="215444"/>
          </a:xfrm>
        </p:grpSpPr>
        <p:sp>
          <p:nvSpPr>
            <p:cNvPr id="7109" name="Google Shape;7109;p41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중복 데이터를 확인한다.</a:t>
              </a:r>
              <a:endParaRPr/>
            </a:p>
          </p:txBody>
        </p:sp>
        <p:sp>
          <p:nvSpPr>
            <p:cNvPr id="7110" name="Google Shape;7110;p41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
        <p:nvSpPr>
          <p:cNvPr id="7111" name="Google Shape;7111;p419"/>
          <p:cNvSpPr/>
          <p:nvPr/>
        </p:nvSpPr>
        <p:spPr>
          <a:xfrm>
            <a:off x="724137" y="1805241"/>
            <a:ext cx="8475747" cy="46390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6" name="Shape 7116"/>
        <p:cNvGrpSpPr/>
        <p:nvPr/>
      </p:nvGrpSpPr>
      <p:grpSpPr>
        <a:xfrm>
          <a:off x="0" y="0"/>
          <a:ext cx="0" cy="0"/>
          <a:chOff x="0" y="0"/>
          <a:chExt cx="0" cy="0"/>
        </a:xfrm>
      </p:grpSpPr>
      <p:grpSp>
        <p:nvGrpSpPr>
          <p:cNvPr id="7117" name="Google Shape;7117;p420"/>
          <p:cNvGrpSpPr/>
          <p:nvPr/>
        </p:nvGrpSpPr>
        <p:grpSpPr>
          <a:xfrm>
            <a:off x="557644" y="3602137"/>
            <a:ext cx="8782050" cy="787019"/>
            <a:chOff x="568325" y="5114924"/>
            <a:chExt cx="8782050" cy="813246"/>
          </a:xfrm>
        </p:grpSpPr>
        <p:sp>
          <p:nvSpPr>
            <p:cNvPr id="7118" name="Google Shape;7118;p42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19" name="Google Shape;7119;p420"/>
            <p:cNvGrpSpPr/>
            <p:nvPr/>
          </p:nvGrpSpPr>
          <p:grpSpPr>
            <a:xfrm>
              <a:off x="675835" y="5210921"/>
              <a:ext cx="2918106" cy="302131"/>
              <a:chOff x="732985" y="5582396"/>
              <a:chExt cx="2918106" cy="302131"/>
            </a:xfrm>
          </p:grpSpPr>
          <p:pic>
            <p:nvPicPr>
              <p:cNvPr descr="Byte - Free electronics icons" id="7120" name="Google Shape;7120;p42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121" name="Google Shape;7121;p42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a:t>
                </a:r>
                <a:endParaRPr b="1" sz="1300">
                  <a:solidFill>
                    <a:srgbClr val="262626"/>
                  </a:solidFill>
                  <a:latin typeface="Arial"/>
                  <a:ea typeface="Arial"/>
                  <a:cs typeface="Arial"/>
                  <a:sym typeface="Arial"/>
                </a:endParaRPr>
              </a:p>
            </p:txBody>
          </p:sp>
        </p:grpSp>
        <p:sp>
          <p:nvSpPr>
            <p:cNvPr id="7122" name="Google Shape;7122;p42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데이터프레임의 특정 열 데이터에서 중복 값을 찾는다. </a:t>
              </a:r>
              <a:endParaRPr/>
            </a:p>
          </p:txBody>
        </p:sp>
      </p:grpSp>
      <p:grpSp>
        <p:nvGrpSpPr>
          <p:cNvPr id="7123" name="Google Shape;7123;p420"/>
          <p:cNvGrpSpPr/>
          <p:nvPr/>
        </p:nvGrpSpPr>
        <p:grpSpPr>
          <a:xfrm>
            <a:off x="558396" y="1628800"/>
            <a:ext cx="8782050" cy="1895054"/>
            <a:chOff x="558396" y="2454897"/>
            <a:chExt cx="8782050" cy="1895054"/>
          </a:xfrm>
        </p:grpSpPr>
        <p:sp>
          <p:nvSpPr>
            <p:cNvPr id="7124" name="Google Shape;7124;p420"/>
            <p:cNvSpPr/>
            <p:nvPr/>
          </p:nvSpPr>
          <p:spPr>
            <a:xfrm>
              <a:off x="558396" y="2454897"/>
              <a:ext cx="8782050" cy="18950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25" name="Google Shape;7125;p420"/>
            <p:cNvPicPr preferRelativeResize="0"/>
            <p:nvPr/>
          </p:nvPicPr>
          <p:blipFill rotWithShape="1">
            <a:blip r:embed="rId4">
              <a:alphaModFix/>
            </a:blip>
            <a:srcRect b="0" l="0" r="15594" t="0"/>
            <a:stretch/>
          </p:blipFill>
          <p:spPr>
            <a:xfrm>
              <a:off x="707275" y="2543297"/>
              <a:ext cx="8492609" cy="1721909"/>
            </a:xfrm>
            <a:prstGeom prst="rect">
              <a:avLst/>
            </a:prstGeom>
            <a:noFill/>
            <a:ln cap="flat" cmpd="sng" w="9525">
              <a:solidFill>
                <a:srgbClr val="F2F2F2"/>
              </a:solidFill>
              <a:prstDash val="solid"/>
              <a:round/>
              <a:headEnd len="sm" w="sm" type="none"/>
              <a:tailEnd len="sm" w="sm" type="none"/>
            </a:ln>
          </p:spPr>
        </p:pic>
        <p:sp>
          <p:nvSpPr>
            <p:cNvPr id="7126" name="Google Shape;7126;p420"/>
            <p:cNvSpPr/>
            <p:nvPr/>
          </p:nvSpPr>
          <p:spPr>
            <a:xfrm>
              <a:off x="724137" y="2631338"/>
              <a:ext cx="8475747" cy="46390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127" name="Google Shape;7127;p420"/>
          <p:cNvGrpSpPr/>
          <p:nvPr/>
        </p:nvGrpSpPr>
        <p:grpSpPr>
          <a:xfrm>
            <a:off x="450000" y="450000"/>
            <a:ext cx="9018000" cy="276999"/>
            <a:chOff x="450000" y="450000"/>
            <a:chExt cx="9018000" cy="276999"/>
          </a:xfrm>
        </p:grpSpPr>
        <p:sp>
          <p:nvSpPr>
            <p:cNvPr id="7128" name="Google Shape;7128;p42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중복 데이터 확인 및 처리</a:t>
              </a:r>
              <a:endParaRPr sz="1800">
                <a:solidFill>
                  <a:srgbClr val="FFFFFF"/>
                </a:solidFill>
                <a:latin typeface="Arial"/>
                <a:ea typeface="Arial"/>
                <a:cs typeface="Arial"/>
                <a:sym typeface="Arial"/>
              </a:endParaRPr>
            </a:p>
          </p:txBody>
        </p:sp>
        <p:sp>
          <p:nvSpPr>
            <p:cNvPr id="7129" name="Google Shape;7129;p42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130" name="Google Shape;7130;p420"/>
          <p:cNvGrpSpPr/>
          <p:nvPr/>
        </p:nvGrpSpPr>
        <p:grpSpPr>
          <a:xfrm>
            <a:off x="558799" y="1340768"/>
            <a:ext cx="8785225" cy="215444"/>
            <a:chOff x="558800" y="1908653"/>
            <a:chExt cx="8785225" cy="215444"/>
          </a:xfrm>
        </p:grpSpPr>
        <p:sp>
          <p:nvSpPr>
            <p:cNvPr id="7131" name="Google Shape;7131;p42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1행의 데이터는 앞의 0행과 중복되기 때문에 True가 된다.</a:t>
              </a:r>
              <a:endParaRPr/>
            </a:p>
          </p:txBody>
        </p:sp>
        <p:sp>
          <p:nvSpPr>
            <p:cNvPr id="7132" name="Google Shape;7132;p42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7" name="Shape 7137"/>
        <p:cNvGrpSpPr/>
        <p:nvPr/>
      </p:nvGrpSpPr>
      <p:grpSpPr>
        <a:xfrm>
          <a:off x="0" y="0"/>
          <a:ext cx="0" cy="0"/>
          <a:chOff x="0" y="0"/>
          <a:chExt cx="0" cy="0"/>
        </a:xfrm>
      </p:grpSpPr>
      <p:grpSp>
        <p:nvGrpSpPr>
          <p:cNvPr id="7138" name="Google Shape;7138;p421"/>
          <p:cNvGrpSpPr/>
          <p:nvPr/>
        </p:nvGrpSpPr>
        <p:grpSpPr>
          <a:xfrm>
            <a:off x="557644" y="1628800"/>
            <a:ext cx="8782802" cy="2604898"/>
            <a:chOff x="557644" y="2236232"/>
            <a:chExt cx="8782802" cy="2604898"/>
          </a:xfrm>
        </p:grpSpPr>
        <p:sp>
          <p:nvSpPr>
            <p:cNvPr id="7139" name="Google Shape;7139;p421"/>
            <p:cNvSpPr/>
            <p:nvPr/>
          </p:nvSpPr>
          <p:spPr>
            <a:xfrm>
              <a:off x="558396" y="2236232"/>
              <a:ext cx="8782050" cy="17184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40" name="Google Shape;7140;p421"/>
            <p:cNvGrpSpPr/>
            <p:nvPr/>
          </p:nvGrpSpPr>
          <p:grpSpPr>
            <a:xfrm>
              <a:off x="557644" y="4054111"/>
              <a:ext cx="8782050" cy="787019"/>
              <a:chOff x="568325" y="5114924"/>
              <a:chExt cx="8782050" cy="813246"/>
            </a:xfrm>
          </p:grpSpPr>
          <p:sp>
            <p:nvSpPr>
              <p:cNvPr id="7141" name="Google Shape;7141;p42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42" name="Google Shape;7142;p421"/>
              <p:cNvGrpSpPr/>
              <p:nvPr/>
            </p:nvGrpSpPr>
            <p:grpSpPr>
              <a:xfrm>
                <a:off x="675835" y="5210921"/>
                <a:ext cx="2918106" cy="302131"/>
                <a:chOff x="732985" y="5582396"/>
                <a:chExt cx="2918106" cy="302131"/>
              </a:xfrm>
            </p:grpSpPr>
            <p:pic>
              <p:nvPicPr>
                <p:cNvPr descr="Byte - Free electronics icons" id="7143" name="Google Shape;7143;p42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144" name="Google Shape;7144;p42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b="1" sz="1300">
                    <a:solidFill>
                      <a:srgbClr val="262626"/>
                    </a:solidFill>
                    <a:latin typeface="Arial"/>
                    <a:ea typeface="Arial"/>
                    <a:cs typeface="Arial"/>
                    <a:sym typeface="Arial"/>
                  </a:endParaRPr>
                </a:p>
              </p:txBody>
            </p:sp>
          </p:grpSp>
          <p:sp>
            <p:nvSpPr>
              <p:cNvPr id="7145" name="Google Shape;7145;p42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데이터프레임의 특정 열 데이터에서 중복 값을 찾는다. </a:t>
                </a:r>
                <a:endParaRPr/>
              </a:p>
            </p:txBody>
          </p:sp>
        </p:grpSp>
        <p:pic>
          <p:nvPicPr>
            <p:cNvPr id="7146" name="Google Shape;7146;p421"/>
            <p:cNvPicPr preferRelativeResize="0"/>
            <p:nvPr/>
          </p:nvPicPr>
          <p:blipFill rotWithShape="1">
            <a:blip r:embed="rId4">
              <a:alphaModFix/>
            </a:blip>
            <a:srcRect b="0" l="0" r="15692" t="0"/>
            <a:stretch/>
          </p:blipFill>
          <p:spPr>
            <a:xfrm>
              <a:off x="713365" y="2334532"/>
              <a:ext cx="8486520" cy="1537155"/>
            </a:xfrm>
            <a:prstGeom prst="rect">
              <a:avLst/>
            </a:prstGeom>
            <a:noFill/>
            <a:ln cap="flat" cmpd="sng" w="9525">
              <a:solidFill>
                <a:srgbClr val="F2F2F2"/>
              </a:solidFill>
              <a:prstDash val="solid"/>
              <a:round/>
              <a:headEnd len="sm" w="sm" type="none"/>
              <a:tailEnd len="sm" w="sm" type="none"/>
            </a:ln>
          </p:spPr>
        </p:pic>
        <p:sp>
          <p:nvSpPr>
            <p:cNvPr id="7147" name="Google Shape;7147;p421"/>
            <p:cNvSpPr/>
            <p:nvPr/>
          </p:nvSpPr>
          <p:spPr>
            <a:xfrm>
              <a:off x="710603" y="2398805"/>
              <a:ext cx="8489281" cy="46390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148" name="Google Shape;7148;p421"/>
          <p:cNvGrpSpPr/>
          <p:nvPr/>
        </p:nvGrpSpPr>
        <p:grpSpPr>
          <a:xfrm>
            <a:off x="450000" y="450000"/>
            <a:ext cx="9018000" cy="276999"/>
            <a:chOff x="450000" y="450000"/>
            <a:chExt cx="9018000" cy="276999"/>
          </a:xfrm>
        </p:grpSpPr>
        <p:sp>
          <p:nvSpPr>
            <p:cNvPr id="7149" name="Google Shape;7149;p42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중복 데이터 확인 및 처리</a:t>
              </a:r>
              <a:endParaRPr sz="1800">
                <a:solidFill>
                  <a:srgbClr val="FFFFFF"/>
                </a:solidFill>
                <a:latin typeface="Arial"/>
                <a:ea typeface="Arial"/>
                <a:cs typeface="Arial"/>
                <a:sym typeface="Arial"/>
              </a:endParaRPr>
            </a:p>
          </p:txBody>
        </p:sp>
        <p:sp>
          <p:nvSpPr>
            <p:cNvPr id="7150" name="Google Shape;7150;p42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151" name="Google Shape;7151;p421"/>
          <p:cNvGrpSpPr/>
          <p:nvPr/>
        </p:nvGrpSpPr>
        <p:grpSpPr>
          <a:xfrm>
            <a:off x="558799" y="1340768"/>
            <a:ext cx="8785225" cy="215444"/>
            <a:chOff x="558800" y="1908653"/>
            <a:chExt cx="8785225" cy="215444"/>
          </a:xfrm>
        </p:grpSpPr>
        <p:sp>
          <p:nvSpPr>
            <p:cNvPr id="7152" name="Google Shape;7152;p42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drop_duplicates() 메소드</a:t>
              </a:r>
              <a:endParaRPr sz="1400">
                <a:solidFill>
                  <a:srgbClr val="262626"/>
                </a:solidFill>
                <a:latin typeface="Arial"/>
                <a:ea typeface="Arial"/>
                <a:cs typeface="Arial"/>
                <a:sym typeface="Arial"/>
              </a:endParaRPr>
            </a:p>
          </p:txBody>
        </p:sp>
        <p:sp>
          <p:nvSpPr>
            <p:cNvPr id="7153" name="Google Shape;7153;p42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grpSp>
        <p:nvGrpSpPr>
          <p:cNvPr id="1168" name="Google Shape;1168;p80"/>
          <p:cNvGrpSpPr/>
          <p:nvPr/>
        </p:nvGrpSpPr>
        <p:grpSpPr>
          <a:xfrm>
            <a:off x="559817" y="1428745"/>
            <a:ext cx="8783192" cy="215444"/>
            <a:chOff x="559817" y="2136914"/>
            <a:chExt cx="8783192" cy="215444"/>
          </a:xfrm>
        </p:grpSpPr>
        <p:sp>
          <p:nvSpPr>
            <p:cNvPr id="1169" name="Google Shape;1169;p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70" name="Google Shape;1170;p8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linspace 함수로 배열을 만들기 (1/2) - help(np.linspace) 참조</a:t>
              </a:r>
              <a:endParaRPr sz="1400">
                <a:solidFill>
                  <a:srgbClr val="262626"/>
                </a:solidFill>
                <a:latin typeface="Arial"/>
                <a:ea typeface="Arial"/>
                <a:cs typeface="Arial"/>
                <a:sym typeface="Arial"/>
              </a:endParaRPr>
            </a:p>
          </p:txBody>
        </p:sp>
      </p:grpSp>
      <p:grpSp>
        <p:nvGrpSpPr>
          <p:cNvPr id="1171" name="Google Shape;1171;p80"/>
          <p:cNvGrpSpPr/>
          <p:nvPr/>
        </p:nvGrpSpPr>
        <p:grpSpPr>
          <a:xfrm>
            <a:off x="450000" y="450000"/>
            <a:ext cx="9018000" cy="276999"/>
            <a:chOff x="450000" y="450000"/>
            <a:chExt cx="9018000" cy="276999"/>
          </a:xfrm>
        </p:grpSpPr>
        <p:sp>
          <p:nvSpPr>
            <p:cNvPr id="1172" name="Google Shape;1172;p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73" name="Google Shape;1173;p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174" name="Google Shape;1174;p80"/>
          <p:cNvSpPr/>
          <p:nvPr/>
        </p:nvSpPr>
        <p:spPr>
          <a:xfrm>
            <a:off x="711201" y="1772816"/>
            <a:ext cx="8632824" cy="165351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linear는 선형이란 뜻으로 선형이란 집합 A의 원소들에 대하여 선형 결합의 형태로 나타낼 수 있는 것을 말한다.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즉, 집합 A의 원소                                     에 각각 상수                                      을 곱하여 더한                                                                                    이 집합 A에 속하는 경우를 말한다. 이와 같은 형태의 식을                                          의 선형 결합이라고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이와 같이 기본적인 원소의 열에 대하여 선형 결합의 형태로 나타낸 것을 그들에 대한 선형이라고 한다. 선형 결합이란 대응하는 계수와 변수를 곱하여 모두 합한 값인데 이 식을 통하여 해를 구할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아래의 그림은 수학 및 일상생활에서의 선형의 개념을 그림으로 나타낸 것이다.</a:t>
            </a:r>
            <a:endParaRPr/>
          </a:p>
        </p:txBody>
      </p:sp>
      <p:sp>
        <p:nvSpPr>
          <p:cNvPr id="1175" name="Google Shape;1175;p80"/>
          <p:cNvSpPr txBox="1"/>
          <p:nvPr/>
        </p:nvSpPr>
        <p:spPr>
          <a:xfrm>
            <a:off x="2297075" y="2107604"/>
            <a:ext cx="1091400" cy="200100"/>
          </a:xfrm>
          <a:prstGeom prst="rect">
            <a:avLst/>
          </a:prstGeom>
          <a:blipFill rotWithShape="1">
            <a:blip r:embed="rId3">
              <a:alphaModFix/>
            </a:blip>
            <a:stretch>
              <a:fillRect b="-21209" l="-3351" r="-167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76" name="Google Shape;1176;p80"/>
          <p:cNvSpPr txBox="1"/>
          <p:nvPr/>
        </p:nvSpPr>
        <p:spPr>
          <a:xfrm>
            <a:off x="5202093" y="2107611"/>
            <a:ext cx="1320600" cy="200100"/>
          </a:xfrm>
          <a:prstGeom prst="rect">
            <a:avLst/>
          </a:prstGeom>
          <a:blipFill rotWithShape="1">
            <a:blip r:embed="rId4">
              <a:alphaModFix/>
            </a:blip>
            <a:stretch>
              <a:fillRect b="-212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77" name="Google Shape;1177;p80"/>
          <p:cNvSpPr txBox="1"/>
          <p:nvPr/>
        </p:nvSpPr>
        <p:spPr>
          <a:xfrm>
            <a:off x="7663940" y="2107610"/>
            <a:ext cx="2476800" cy="200100"/>
          </a:xfrm>
          <a:prstGeom prst="rect">
            <a:avLst/>
          </a:prstGeom>
          <a:blipFill rotWithShape="1">
            <a:blip r:embed="rId5">
              <a:alphaModFix/>
            </a:blip>
            <a:stretch>
              <a:fillRect b="-212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78" name="Google Shape;1178;p80"/>
          <p:cNvSpPr txBox="1"/>
          <p:nvPr/>
        </p:nvSpPr>
        <p:spPr>
          <a:xfrm>
            <a:off x="5412520" y="2345958"/>
            <a:ext cx="1320600" cy="200100"/>
          </a:xfrm>
          <a:prstGeom prst="rect">
            <a:avLst/>
          </a:prstGeom>
          <a:blipFill rotWithShape="1">
            <a:blip r:embed="rId6">
              <a:alphaModFix/>
            </a:blip>
            <a:stretch>
              <a:fillRect b="-212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179" name="Google Shape;1179;p80"/>
          <p:cNvGrpSpPr/>
          <p:nvPr/>
        </p:nvGrpSpPr>
        <p:grpSpPr>
          <a:xfrm>
            <a:off x="630932" y="3411030"/>
            <a:ext cx="8789854" cy="2344325"/>
            <a:chOff x="630932" y="3411030"/>
            <a:chExt cx="8789854" cy="2344325"/>
          </a:xfrm>
        </p:grpSpPr>
        <p:grpSp>
          <p:nvGrpSpPr>
            <p:cNvPr id="1180" name="Google Shape;1180;p80"/>
            <p:cNvGrpSpPr/>
            <p:nvPr/>
          </p:nvGrpSpPr>
          <p:grpSpPr>
            <a:xfrm>
              <a:off x="630932" y="3411030"/>
              <a:ext cx="8789854" cy="2344325"/>
              <a:chOff x="630932" y="3411030"/>
              <a:chExt cx="8789854" cy="2344325"/>
            </a:xfrm>
          </p:grpSpPr>
          <p:grpSp>
            <p:nvGrpSpPr>
              <p:cNvPr id="1181" name="Google Shape;1181;p80"/>
              <p:cNvGrpSpPr/>
              <p:nvPr/>
            </p:nvGrpSpPr>
            <p:grpSpPr>
              <a:xfrm>
                <a:off x="630932" y="3411030"/>
                <a:ext cx="8789854" cy="2344325"/>
                <a:chOff x="-1514546" y="2848807"/>
                <a:chExt cx="13189524" cy="3517752"/>
              </a:xfrm>
            </p:grpSpPr>
            <p:pic>
              <p:nvPicPr>
                <p:cNvPr id="1182" name="Google Shape;1182;p80"/>
                <p:cNvPicPr preferRelativeResize="0"/>
                <p:nvPr/>
              </p:nvPicPr>
              <p:blipFill rotWithShape="1">
                <a:blip r:embed="rId7">
                  <a:alphaModFix/>
                </a:blip>
                <a:srcRect b="14480" l="12895" r="12111" t="11656"/>
                <a:stretch/>
              </p:blipFill>
              <p:spPr>
                <a:xfrm>
                  <a:off x="-1514546" y="2848807"/>
                  <a:ext cx="3571538" cy="3517752"/>
                </a:xfrm>
                <a:prstGeom prst="rect">
                  <a:avLst/>
                </a:prstGeom>
                <a:noFill/>
                <a:ln>
                  <a:noFill/>
                </a:ln>
              </p:spPr>
            </p:pic>
            <p:grpSp>
              <p:nvGrpSpPr>
                <p:cNvPr id="1183" name="Google Shape;1183;p80"/>
                <p:cNvGrpSpPr/>
                <p:nvPr/>
              </p:nvGrpSpPr>
              <p:grpSpPr>
                <a:xfrm>
                  <a:off x="2060415" y="3076686"/>
                  <a:ext cx="9614563" cy="3108961"/>
                  <a:chOff x="2060415" y="3076686"/>
                  <a:chExt cx="9614563" cy="3108961"/>
                </a:xfrm>
              </p:grpSpPr>
              <p:pic>
                <p:nvPicPr>
                  <p:cNvPr id="1184" name="Google Shape;1184;p80"/>
                  <p:cNvPicPr preferRelativeResize="0"/>
                  <p:nvPr/>
                </p:nvPicPr>
                <p:blipFill rotWithShape="1">
                  <a:blip r:embed="rId8">
                    <a:alphaModFix/>
                  </a:blip>
                  <a:srcRect b="13349" l="18089" r="17308" t="12334"/>
                  <a:stretch/>
                </p:blipFill>
                <p:spPr>
                  <a:xfrm>
                    <a:off x="2060415" y="3076686"/>
                    <a:ext cx="2702622" cy="3108959"/>
                  </a:xfrm>
                  <a:prstGeom prst="rect">
                    <a:avLst/>
                  </a:prstGeom>
                  <a:noFill/>
                  <a:ln>
                    <a:noFill/>
                  </a:ln>
                </p:spPr>
              </p:pic>
              <p:pic>
                <p:nvPicPr>
                  <p:cNvPr id="1185" name="Google Shape;1185;p80"/>
                  <p:cNvPicPr preferRelativeResize="0"/>
                  <p:nvPr/>
                </p:nvPicPr>
                <p:blipFill rotWithShape="1">
                  <a:blip r:embed="rId9">
                    <a:alphaModFix/>
                  </a:blip>
                  <a:srcRect b="19222" l="17186" r="19567" t="17755"/>
                  <a:stretch/>
                </p:blipFill>
                <p:spPr>
                  <a:xfrm>
                    <a:off x="4727928" y="3087446"/>
                    <a:ext cx="3076918" cy="3065928"/>
                  </a:xfrm>
                  <a:prstGeom prst="rect">
                    <a:avLst/>
                  </a:prstGeom>
                  <a:noFill/>
                  <a:ln>
                    <a:noFill/>
                  </a:ln>
                </p:spPr>
              </p:pic>
              <p:pic>
                <p:nvPicPr>
                  <p:cNvPr id="1186" name="Google Shape;1186;p80"/>
                  <p:cNvPicPr preferRelativeResize="0"/>
                  <p:nvPr/>
                </p:nvPicPr>
                <p:blipFill rotWithShape="1">
                  <a:blip r:embed="rId10">
                    <a:alphaModFix/>
                  </a:blip>
                  <a:srcRect b="18545" l="9732" r="10305" t="17529"/>
                  <a:stretch/>
                </p:blipFill>
                <p:spPr>
                  <a:xfrm>
                    <a:off x="7804614" y="3091543"/>
                    <a:ext cx="3870364" cy="3094104"/>
                  </a:xfrm>
                  <a:prstGeom prst="rect">
                    <a:avLst/>
                  </a:prstGeom>
                  <a:noFill/>
                  <a:ln>
                    <a:noFill/>
                  </a:ln>
                </p:spPr>
              </p:pic>
            </p:grpSp>
          </p:grpSp>
          <p:sp>
            <p:nvSpPr>
              <p:cNvPr id="1187" name="Google Shape;1187;p80"/>
              <p:cNvSpPr/>
              <p:nvPr/>
            </p:nvSpPr>
            <p:spPr>
              <a:xfrm>
                <a:off x="4898143" y="3637545"/>
                <a:ext cx="1448869" cy="213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88" name="Google Shape;1188;p80"/>
            <p:cNvSpPr txBox="1"/>
            <p:nvPr/>
          </p:nvSpPr>
          <p:spPr>
            <a:xfrm>
              <a:off x="4821164" y="3686791"/>
              <a:ext cx="20960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시간과 물통 높이의 선형 관계</a:t>
              </a:r>
              <a:endParaRPr/>
            </a:p>
          </p:txBody>
        </p:sp>
      </p:gr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8" name="Shape 7158"/>
        <p:cNvGrpSpPr/>
        <p:nvPr/>
      </p:nvGrpSpPr>
      <p:grpSpPr>
        <a:xfrm>
          <a:off x="0" y="0"/>
          <a:ext cx="0" cy="0"/>
          <a:chOff x="0" y="0"/>
          <a:chExt cx="0" cy="0"/>
        </a:xfrm>
      </p:grpSpPr>
      <p:sp>
        <p:nvSpPr>
          <p:cNvPr id="7159" name="Google Shape;7159;p422"/>
          <p:cNvSpPr/>
          <p:nvPr/>
        </p:nvSpPr>
        <p:spPr>
          <a:xfrm>
            <a:off x="558396" y="1628936"/>
            <a:ext cx="8782050" cy="15540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60" name="Google Shape;7160;p422"/>
          <p:cNvGrpSpPr/>
          <p:nvPr/>
        </p:nvGrpSpPr>
        <p:grpSpPr>
          <a:xfrm>
            <a:off x="557644" y="3267228"/>
            <a:ext cx="8782050" cy="787019"/>
            <a:chOff x="568325" y="5114924"/>
            <a:chExt cx="8782050" cy="813246"/>
          </a:xfrm>
        </p:grpSpPr>
        <p:sp>
          <p:nvSpPr>
            <p:cNvPr id="7161" name="Google Shape;7161;p42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62" name="Google Shape;7162;p422"/>
            <p:cNvGrpSpPr/>
            <p:nvPr/>
          </p:nvGrpSpPr>
          <p:grpSpPr>
            <a:xfrm>
              <a:off x="675835" y="5210921"/>
              <a:ext cx="2918106" cy="302131"/>
              <a:chOff x="732985" y="5582396"/>
              <a:chExt cx="2918106" cy="302131"/>
            </a:xfrm>
          </p:grpSpPr>
          <p:pic>
            <p:nvPicPr>
              <p:cNvPr descr="Byte - Free electronics icons" id="7163" name="Google Shape;7163;p42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164" name="Google Shape;7164;p42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16</a:t>
                </a:r>
                <a:endParaRPr b="1" sz="1300">
                  <a:solidFill>
                    <a:srgbClr val="262626"/>
                  </a:solidFill>
                  <a:latin typeface="Arial"/>
                  <a:ea typeface="Arial"/>
                  <a:cs typeface="Arial"/>
                  <a:sym typeface="Arial"/>
                </a:endParaRPr>
              </a:p>
            </p:txBody>
          </p:sp>
        </p:grpSp>
        <p:sp>
          <p:nvSpPr>
            <p:cNvPr id="7165" name="Google Shape;7165;p42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c2, c3열을 기준으로 중복 행을 제거한다.</a:t>
              </a:r>
              <a:endParaRPr sz="1300">
                <a:solidFill>
                  <a:srgbClr val="262626"/>
                </a:solidFill>
                <a:latin typeface="Arial"/>
                <a:ea typeface="Arial"/>
                <a:cs typeface="Arial"/>
                <a:sym typeface="Arial"/>
              </a:endParaRPr>
            </a:p>
          </p:txBody>
        </p:sp>
      </p:grpSp>
      <p:pic>
        <p:nvPicPr>
          <p:cNvPr id="7166" name="Google Shape;7166;p422"/>
          <p:cNvPicPr preferRelativeResize="0"/>
          <p:nvPr/>
        </p:nvPicPr>
        <p:blipFill rotWithShape="1">
          <a:blip r:embed="rId4">
            <a:alphaModFix/>
          </a:blip>
          <a:srcRect b="0" l="0" r="15669" t="0"/>
          <a:stretch/>
        </p:blipFill>
        <p:spPr>
          <a:xfrm>
            <a:off x="711201" y="1721780"/>
            <a:ext cx="8488684" cy="1352401"/>
          </a:xfrm>
          <a:prstGeom prst="rect">
            <a:avLst/>
          </a:prstGeom>
          <a:noFill/>
          <a:ln cap="flat" cmpd="sng" w="9525">
            <a:solidFill>
              <a:srgbClr val="F2F2F2"/>
            </a:solidFill>
            <a:prstDash val="solid"/>
            <a:round/>
            <a:headEnd len="sm" w="sm" type="none"/>
            <a:tailEnd len="sm" w="sm" type="none"/>
          </a:ln>
        </p:spPr>
      </p:pic>
      <p:sp>
        <p:nvSpPr>
          <p:cNvPr id="7167" name="Google Shape;7167;p422"/>
          <p:cNvSpPr/>
          <p:nvPr/>
        </p:nvSpPr>
        <p:spPr>
          <a:xfrm>
            <a:off x="711199" y="1765163"/>
            <a:ext cx="8488686" cy="46390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7168" name="Google Shape;7168;p422"/>
          <p:cNvGrpSpPr/>
          <p:nvPr/>
        </p:nvGrpSpPr>
        <p:grpSpPr>
          <a:xfrm>
            <a:off x="450000" y="450000"/>
            <a:ext cx="9018000" cy="276999"/>
            <a:chOff x="450000" y="450000"/>
            <a:chExt cx="9018000" cy="276999"/>
          </a:xfrm>
        </p:grpSpPr>
        <p:sp>
          <p:nvSpPr>
            <p:cNvPr id="7169" name="Google Shape;7169;p42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중복 데이터 확인 및 처리</a:t>
              </a:r>
              <a:endParaRPr sz="1800">
                <a:solidFill>
                  <a:srgbClr val="FFFFFF"/>
                </a:solidFill>
                <a:latin typeface="Arial"/>
                <a:ea typeface="Arial"/>
                <a:cs typeface="Arial"/>
                <a:sym typeface="Arial"/>
              </a:endParaRPr>
            </a:p>
          </p:txBody>
        </p:sp>
        <p:sp>
          <p:nvSpPr>
            <p:cNvPr id="7170" name="Google Shape;7170;p42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171" name="Google Shape;7171;p422"/>
          <p:cNvGrpSpPr/>
          <p:nvPr/>
        </p:nvGrpSpPr>
        <p:grpSpPr>
          <a:xfrm>
            <a:off x="558799" y="1340768"/>
            <a:ext cx="8785225" cy="215444"/>
            <a:chOff x="558800" y="1908653"/>
            <a:chExt cx="8785225" cy="215444"/>
          </a:xfrm>
        </p:grpSpPr>
        <p:sp>
          <p:nvSpPr>
            <p:cNvPr id="7172" name="Google Shape;7172;p42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subset 옵션에 해당하는 열 기준</a:t>
              </a:r>
              <a:endParaRPr sz="1400">
                <a:solidFill>
                  <a:srgbClr val="262626"/>
                </a:solidFill>
                <a:latin typeface="Arial"/>
                <a:ea typeface="Arial"/>
                <a:cs typeface="Arial"/>
                <a:sym typeface="Arial"/>
              </a:endParaRPr>
            </a:p>
          </p:txBody>
        </p:sp>
        <p:sp>
          <p:nvSpPr>
            <p:cNvPr id="7173" name="Google Shape;7173;p42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8" name="Shape 7178"/>
        <p:cNvGrpSpPr/>
        <p:nvPr/>
      </p:nvGrpSpPr>
      <p:grpSpPr>
        <a:xfrm>
          <a:off x="0" y="0"/>
          <a:ext cx="0" cy="0"/>
          <a:chOff x="0" y="0"/>
          <a:chExt cx="0" cy="0"/>
        </a:xfrm>
      </p:grpSpPr>
      <p:sp>
        <p:nvSpPr>
          <p:cNvPr id="7179" name="Google Shape;7179;p423"/>
          <p:cNvSpPr/>
          <p:nvPr/>
        </p:nvSpPr>
        <p:spPr>
          <a:xfrm>
            <a:off x="912070" y="3133792"/>
            <a:ext cx="8719862"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최적의 모델 실행을 위한 pandas 데이터 전처리</a:t>
            </a:r>
            <a:endParaRPr/>
          </a:p>
        </p:txBody>
      </p:sp>
      <p:sp>
        <p:nvSpPr>
          <p:cNvPr id="7180" name="Google Shape;7180;p423"/>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7181" name="Google Shape;7181;p423"/>
          <p:cNvGrpSpPr/>
          <p:nvPr/>
        </p:nvGrpSpPr>
        <p:grpSpPr>
          <a:xfrm>
            <a:off x="1051307" y="3923538"/>
            <a:ext cx="5700472" cy="1996867"/>
            <a:chOff x="1051307" y="4065033"/>
            <a:chExt cx="5700472" cy="1996867"/>
          </a:xfrm>
        </p:grpSpPr>
        <p:sp>
          <p:nvSpPr>
            <p:cNvPr id="7182" name="Google Shape;7182;p423"/>
            <p:cNvSpPr/>
            <p:nvPr/>
          </p:nvSpPr>
          <p:spPr>
            <a:xfrm>
              <a:off x="1234128" y="4066226"/>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데이터 전처리</a:t>
              </a:r>
              <a:endParaRPr/>
            </a:p>
          </p:txBody>
        </p:sp>
        <p:sp>
          <p:nvSpPr>
            <p:cNvPr id="7183" name="Google Shape;7183;p423"/>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184" name="Google Shape;7184;p423"/>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데이터 속성 파악</a:t>
              </a:r>
              <a:endParaRPr/>
            </a:p>
          </p:txBody>
        </p:sp>
        <p:sp>
          <p:nvSpPr>
            <p:cNvPr id="7185" name="Google Shape;7185;p423"/>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7186" name="Google Shape;7186;p423"/>
            <p:cNvGrpSpPr/>
            <p:nvPr/>
          </p:nvGrpSpPr>
          <p:grpSpPr>
            <a:xfrm>
              <a:off x="1051307" y="4924425"/>
              <a:ext cx="5700472" cy="278083"/>
              <a:chOff x="571500" y="5165783"/>
              <a:chExt cx="5702300" cy="278172"/>
            </a:xfrm>
          </p:grpSpPr>
          <p:sp>
            <p:nvSpPr>
              <p:cNvPr id="7187" name="Google Shape;7187;p423"/>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데이터 결측치 확인</a:t>
                </a:r>
                <a:endParaRPr/>
              </a:p>
            </p:txBody>
          </p:sp>
          <p:sp>
            <p:nvSpPr>
              <p:cNvPr id="7188" name="Google Shape;7188;p42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7189" name="Google Shape;7189;p423"/>
            <p:cNvGrpSpPr/>
            <p:nvPr/>
          </p:nvGrpSpPr>
          <p:grpSpPr>
            <a:xfrm>
              <a:off x="1051307" y="5354121"/>
              <a:ext cx="5700472" cy="278083"/>
              <a:chOff x="571500" y="5165783"/>
              <a:chExt cx="5702300" cy="278172"/>
            </a:xfrm>
          </p:grpSpPr>
          <p:sp>
            <p:nvSpPr>
              <p:cNvPr id="7190" name="Google Shape;7190;p423"/>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중복 데이터 확인 및 처리</a:t>
                </a:r>
                <a:endParaRPr/>
              </a:p>
            </p:txBody>
          </p:sp>
          <p:sp>
            <p:nvSpPr>
              <p:cNvPr id="7191" name="Google Shape;7191;p42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7192" name="Google Shape;7192;p423"/>
            <p:cNvGrpSpPr/>
            <p:nvPr/>
          </p:nvGrpSpPr>
          <p:grpSpPr>
            <a:xfrm>
              <a:off x="1051307" y="5783817"/>
              <a:ext cx="5700472" cy="278083"/>
              <a:chOff x="571500" y="5165783"/>
              <a:chExt cx="5702300" cy="278172"/>
            </a:xfrm>
          </p:grpSpPr>
          <p:sp>
            <p:nvSpPr>
              <p:cNvPr id="7193" name="Google Shape;7193;p423"/>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3.5 데이터 특성 공학</a:t>
                </a:r>
                <a:endParaRPr/>
              </a:p>
            </p:txBody>
          </p:sp>
          <p:sp>
            <p:nvSpPr>
              <p:cNvPr id="7194" name="Google Shape;7194;p423"/>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9" name="Shape 7199"/>
        <p:cNvGrpSpPr/>
        <p:nvPr/>
      </p:nvGrpSpPr>
      <p:grpSpPr>
        <a:xfrm>
          <a:off x="0" y="0"/>
          <a:ext cx="0" cy="0"/>
          <a:chOff x="0" y="0"/>
          <a:chExt cx="0" cy="0"/>
        </a:xfrm>
      </p:grpSpPr>
      <p:graphicFrame>
        <p:nvGraphicFramePr>
          <p:cNvPr id="7200" name="Google Shape;7200;p424"/>
          <p:cNvGraphicFramePr/>
          <p:nvPr/>
        </p:nvGraphicFramePr>
        <p:xfrm>
          <a:off x="729024" y="3029819"/>
          <a:ext cx="3000000" cy="3000000"/>
        </p:xfrm>
        <a:graphic>
          <a:graphicData uri="http://schemas.openxmlformats.org/drawingml/2006/table">
            <a:tbl>
              <a:tblPr bandRow="1" firstRow="1">
                <a:noFill/>
                <a:tableStyleId>{B10AEBBE-A2A1-4DB3-8D53-79E97534AB81}</a:tableStyleId>
              </a:tblPr>
              <a:tblGrid>
                <a:gridCol w="150445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Date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2009-8-21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2013-8-27</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2019-2-11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7201" name="Google Shape;7201;p424"/>
          <p:cNvGraphicFramePr/>
          <p:nvPr/>
        </p:nvGraphicFramePr>
        <p:xfrm>
          <a:off x="3282165" y="3029819"/>
          <a:ext cx="3000000" cy="3000000"/>
        </p:xfrm>
        <a:graphic>
          <a:graphicData uri="http://schemas.openxmlformats.org/drawingml/2006/table">
            <a:tbl>
              <a:tblPr bandRow="1" firstRow="1">
                <a:noFill/>
                <a:tableStyleId>{B10AEBBE-A2A1-4DB3-8D53-79E97534AB81}</a:tableStyleId>
              </a:tblPr>
              <a:tblGrid>
                <a:gridCol w="1472950"/>
                <a:gridCol w="1484000"/>
                <a:gridCol w="1484000"/>
                <a:gridCol w="148400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Year</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Month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Day</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Weekday</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2009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Friday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27</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Tuesday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Monday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7202" name="Google Shape;7202;p424"/>
          <p:cNvSpPr/>
          <p:nvPr/>
        </p:nvSpPr>
        <p:spPr>
          <a:xfrm rot="-5400000">
            <a:off x="2660849" y="3385590"/>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03" name="Google Shape;7203;p424"/>
          <p:cNvGrpSpPr/>
          <p:nvPr/>
        </p:nvGrpSpPr>
        <p:grpSpPr>
          <a:xfrm>
            <a:off x="446276" y="1371248"/>
            <a:ext cx="8897749" cy="1420730"/>
            <a:chOff x="446276" y="1371248"/>
            <a:chExt cx="8897749" cy="1420730"/>
          </a:xfrm>
        </p:grpSpPr>
        <p:sp>
          <p:nvSpPr>
            <p:cNvPr id="7204" name="Google Shape;7204;p424"/>
            <p:cNvSpPr/>
            <p:nvPr/>
          </p:nvSpPr>
          <p:spPr>
            <a:xfrm>
              <a:off x="712182" y="2143904"/>
              <a:ext cx="8630827" cy="648074"/>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Create one or more variables based on other variable(s).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From the “Date” variable, derive the “Year”, “Month”, “Day”, “Weekday”, etc. </a:t>
              </a:r>
              <a:endParaRPr/>
            </a:p>
          </p:txBody>
        </p:sp>
        <p:sp>
          <p:nvSpPr>
            <p:cNvPr id="7205" name="Google Shape;7205;p424"/>
            <p:cNvSpPr/>
            <p:nvPr/>
          </p:nvSpPr>
          <p:spPr>
            <a:xfrm>
              <a:off x="446276" y="1371248"/>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Feature Engineering</a:t>
              </a:r>
              <a:endParaRPr/>
            </a:p>
          </p:txBody>
        </p:sp>
        <p:sp>
          <p:nvSpPr>
            <p:cNvPr id="7206" name="Google Shape;7206;p424"/>
            <p:cNvSpPr/>
            <p:nvPr/>
          </p:nvSpPr>
          <p:spPr>
            <a:xfrm>
              <a:off x="711200" y="1906672"/>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Derived variables:</a:t>
              </a:r>
              <a:endParaRPr/>
            </a:p>
          </p:txBody>
        </p:sp>
        <p:sp>
          <p:nvSpPr>
            <p:cNvPr id="7207" name="Google Shape;7207;p424"/>
            <p:cNvSpPr/>
            <p:nvPr/>
          </p:nvSpPr>
          <p:spPr>
            <a:xfrm>
              <a:off x="558800" y="191180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208" name="Google Shape;7208;p424"/>
          <p:cNvGrpSpPr/>
          <p:nvPr/>
        </p:nvGrpSpPr>
        <p:grpSpPr>
          <a:xfrm>
            <a:off x="450000" y="450000"/>
            <a:ext cx="9018000" cy="276999"/>
            <a:chOff x="450000" y="450000"/>
            <a:chExt cx="9018000" cy="276999"/>
          </a:xfrm>
        </p:grpSpPr>
        <p:sp>
          <p:nvSpPr>
            <p:cNvPr id="7209" name="Google Shape;7209;p42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10" name="Google Shape;7210;p42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211" name="Google Shape;7211;p424"/>
          <p:cNvSpPr/>
          <p:nvPr/>
        </p:nvSpPr>
        <p:spPr>
          <a:xfrm>
            <a:off x="903506" y="249027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6" name="Shape 7216"/>
        <p:cNvGrpSpPr/>
        <p:nvPr/>
      </p:nvGrpSpPr>
      <p:grpSpPr>
        <a:xfrm>
          <a:off x="0" y="0"/>
          <a:ext cx="0" cy="0"/>
          <a:chOff x="0" y="0"/>
          <a:chExt cx="0" cy="0"/>
        </a:xfrm>
      </p:grpSpPr>
      <p:sp>
        <p:nvSpPr>
          <p:cNvPr id="7217" name="Google Shape;7217;p425"/>
          <p:cNvSpPr/>
          <p:nvPr/>
        </p:nvSpPr>
        <p:spPr>
          <a:xfrm>
            <a:off x="712182" y="1772816"/>
            <a:ext cx="8630827" cy="950721"/>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Create one or more variables based on other variable(s).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From the “X_coordinate” and “Y_coordinate”, derive the “Distance” variable: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Distance =</a:t>
            </a:r>
            <a:endParaRPr/>
          </a:p>
        </p:txBody>
      </p:sp>
      <p:graphicFrame>
        <p:nvGraphicFramePr>
          <p:cNvPr id="7218" name="Google Shape;7218;p425"/>
          <p:cNvGraphicFramePr/>
          <p:nvPr/>
        </p:nvGraphicFramePr>
        <p:xfrm>
          <a:off x="791471" y="2996952"/>
          <a:ext cx="3000000" cy="3000000"/>
        </p:xfrm>
        <a:graphic>
          <a:graphicData uri="http://schemas.openxmlformats.org/drawingml/2006/table">
            <a:tbl>
              <a:tblPr bandRow="1" firstRow="1">
                <a:noFill/>
                <a:tableStyleId>{B10AEBBE-A2A1-4DB3-8D53-79E97534AB81}</a:tableStyleId>
              </a:tblPr>
              <a:tblGrid>
                <a:gridCol w="2500425"/>
                <a:gridCol w="2500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X_coordinate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Y_coordinate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7219" name="Google Shape;7219;p425"/>
          <p:cNvGraphicFramePr/>
          <p:nvPr/>
        </p:nvGraphicFramePr>
        <p:xfrm>
          <a:off x="7141114" y="2996952"/>
          <a:ext cx="3000000" cy="3000000"/>
        </p:xfrm>
        <a:graphic>
          <a:graphicData uri="http://schemas.openxmlformats.org/drawingml/2006/table">
            <a:tbl>
              <a:tblPr bandRow="1" firstRow="1">
                <a:noFill/>
                <a:tableStyleId>{B10AEBBE-A2A1-4DB3-8D53-79E97534AB81}</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Distance</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7220" name="Google Shape;7220;p425"/>
          <p:cNvSpPr/>
          <p:nvPr/>
        </p:nvSpPr>
        <p:spPr>
          <a:xfrm rot="-5400000">
            <a:off x="6375379" y="3330038"/>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1" name="Google Shape;7221;p425"/>
          <p:cNvSpPr/>
          <p:nvPr/>
        </p:nvSpPr>
        <p:spPr>
          <a:xfrm>
            <a:off x="903506" y="211919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222" name="Google Shape;7222;p425"/>
          <p:cNvSpPr txBox="1"/>
          <p:nvPr/>
        </p:nvSpPr>
        <p:spPr>
          <a:xfrm>
            <a:off x="1864900" y="2324449"/>
            <a:ext cx="2704200" cy="331500"/>
          </a:xfrm>
          <a:prstGeom prst="rect">
            <a:avLst/>
          </a:prstGeom>
          <a:blipFill rotWithShape="1">
            <a:blip r:embed="rId3">
              <a:alphaModFix/>
            </a:blip>
            <a:stretch>
              <a:fillRect b="-290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7223" name="Google Shape;7223;p425"/>
          <p:cNvGrpSpPr/>
          <p:nvPr/>
        </p:nvGrpSpPr>
        <p:grpSpPr>
          <a:xfrm>
            <a:off x="450000" y="450000"/>
            <a:ext cx="9018000" cy="276999"/>
            <a:chOff x="450000" y="450000"/>
            <a:chExt cx="9018000" cy="276999"/>
          </a:xfrm>
        </p:grpSpPr>
        <p:sp>
          <p:nvSpPr>
            <p:cNvPr id="7224" name="Google Shape;7224;p42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25" name="Google Shape;7225;p42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226" name="Google Shape;7226;p425"/>
          <p:cNvGrpSpPr/>
          <p:nvPr/>
        </p:nvGrpSpPr>
        <p:grpSpPr>
          <a:xfrm>
            <a:off x="559817" y="1428745"/>
            <a:ext cx="8783192" cy="215444"/>
            <a:chOff x="559817" y="2136914"/>
            <a:chExt cx="8783192" cy="215444"/>
          </a:xfrm>
        </p:grpSpPr>
        <p:sp>
          <p:nvSpPr>
            <p:cNvPr id="7227" name="Google Shape;7227;p4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28" name="Google Shape;7228;p42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Derived variables:</a:t>
              </a:r>
              <a:endParaRPr/>
            </a:p>
          </p:txBody>
        </p:sp>
      </p:gr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3" name="Shape 7233"/>
        <p:cNvGrpSpPr/>
        <p:nvPr/>
      </p:nvGrpSpPr>
      <p:grpSpPr>
        <a:xfrm>
          <a:off x="0" y="0"/>
          <a:ext cx="0" cy="0"/>
          <a:chOff x="0" y="0"/>
          <a:chExt cx="0" cy="0"/>
        </a:xfrm>
      </p:grpSpPr>
      <p:graphicFrame>
        <p:nvGraphicFramePr>
          <p:cNvPr id="7234" name="Google Shape;7234;p426"/>
          <p:cNvGraphicFramePr/>
          <p:nvPr/>
        </p:nvGraphicFramePr>
        <p:xfrm>
          <a:off x="749644" y="2924944"/>
          <a:ext cx="3000000" cy="3000000"/>
        </p:xfrm>
        <a:graphic>
          <a:graphicData uri="http://schemas.openxmlformats.org/drawingml/2006/table">
            <a:tbl>
              <a:tblPr bandRow="1" firstRow="1">
                <a:noFill/>
                <a:tableStyleId>{B10AEBBE-A2A1-4DB3-8D53-79E97534AB81}</a:tableStyleId>
              </a:tblPr>
              <a:tblGrid>
                <a:gridCol w="2500425"/>
                <a:gridCol w="2500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Price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Area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300,000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525,000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160,000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7235" name="Google Shape;7235;p426"/>
          <p:cNvGraphicFramePr/>
          <p:nvPr/>
        </p:nvGraphicFramePr>
        <p:xfrm>
          <a:off x="7095766" y="2924944"/>
          <a:ext cx="3000000" cy="3000000"/>
        </p:xfrm>
        <a:graphic>
          <a:graphicData uri="http://schemas.openxmlformats.org/drawingml/2006/table">
            <a:tbl>
              <a:tblPr bandRow="1" firstRow="1">
                <a:noFill/>
                <a:tableStyleId>{B10AEBBE-A2A1-4DB3-8D53-79E97534AB81}</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PricePerArea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3,500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7236" name="Google Shape;7236;p426"/>
          <p:cNvSpPr/>
          <p:nvPr/>
        </p:nvSpPr>
        <p:spPr>
          <a:xfrm rot="-5400000">
            <a:off x="6330031" y="3258030"/>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37" name="Google Shape;7237;p426"/>
          <p:cNvGrpSpPr/>
          <p:nvPr/>
        </p:nvGrpSpPr>
        <p:grpSpPr>
          <a:xfrm>
            <a:off x="450000" y="450000"/>
            <a:ext cx="9018000" cy="276999"/>
            <a:chOff x="450000" y="450000"/>
            <a:chExt cx="9018000" cy="276999"/>
          </a:xfrm>
        </p:grpSpPr>
        <p:sp>
          <p:nvSpPr>
            <p:cNvPr id="7238" name="Google Shape;7238;p42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39" name="Google Shape;7239;p42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240" name="Google Shape;7240;p426"/>
          <p:cNvSpPr/>
          <p:nvPr/>
        </p:nvSpPr>
        <p:spPr>
          <a:xfrm>
            <a:off x="712182" y="1772816"/>
            <a:ext cx="8630827" cy="950721"/>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Create one or more variables based on other variable(s).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From the “Price” and “Area(𝑚2)” derive the “PricePerArea” variable: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𝑃𝑟𝑖𝑐𝑒𝑃𝑒𝑟𝐴𝑟𝑒𝑎=𝑃𝑟𝑖𝑐𝑒/𝐴𝑟𝑒𝑎</a:t>
            </a:r>
            <a:endParaRPr/>
          </a:p>
        </p:txBody>
      </p:sp>
      <p:sp>
        <p:nvSpPr>
          <p:cNvPr id="7241" name="Google Shape;7241;p426"/>
          <p:cNvSpPr/>
          <p:nvPr/>
        </p:nvSpPr>
        <p:spPr>
          <a:xfrm>
            <a:off x="903506" y="211919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242" name="Google Shape;7242;p426"/>
          <p:cNvGrpSpPr/>
          <p:nvPr/>
        </p:nvGrpSpPr>
        <p:grpSpPr>
          <a:xfrm>
            <a:off x="559817" y="1428745"/>
            <a:ext cx="8783192" cy="215444"/>
            <a:chOff x="559817" y="2136914"/>
            <a:chExt cx="8783192" cy="215444"/>
          </a:xfrm>
        </p:grpSpPr>
        <p:sp>
          <p:nvSpPr>
            <p:cNvPr id="7243" name="Google Shape;7243;p4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44" name="Google Shape;7244;p42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Derived variables:</a:t>
              </a:r>
              <a:endParaRPr/>
            </a:p>
          </p:txBody>
        </p:sp>
      </p:gr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9" name="Shape 7249"/>
        <p:cNvGrpSpPr/>
        <p:nvPr/>
      </p:nvGrpSpPr>
      <p:grpSpPr>
        <a:xfrm>
          <a:off x="0" y="0"/>
          <a:ext cx="0" cy="0"/>
          <a:chOff x="0" y="0"/>
          <a:chExt cx="0" cy="0"/>
        </a:xfrm>
      </p:grpSpPr>
      <p:sp>
        <p:nvSpPr>
          <p:cNvPr id="7250" name="Google Shape;7250;p427"/>
          <p:cNvSpPr txBox="1"/>
          <p:nvPr/>
        </p:nvSpPr>
        <p:spPr>
          <a:xfrm>
            <a:off x="733174" y="4960079"/>
            <a:ext cx="8436478"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7251" name="Google Shape;7251;p427"/>
          <p:cNvPicPr preferRelativeResize="0"/>
          <p:nvPr/>
        </p:nvPicPr>
        <p:blipFill rotWithShape="1">
          <a:blip r:embed="rId4">
            <a:alphaModFix/>
          </a:blip>
          <a:srcRect b="0" l="0" r="0" t="0"/>
          <a:stretch/>
        </p:blipFill>
        <p:spPr>
          <a:xfrm>
            <a:off x="1470168" y="3129920"/>
            <a:ext cx="3291429" cy="1440000"/>
          </a:xfrm>
          <a:prstGeom prst="rect">
            <a:avLst/>
          </a:prstGeom>
          <a:noFill/>
          <a:ln>
            <a:noFill/>
          </a:ln>
        </p:spPr>
      </p:pic>
      <p:grpSp>
        <p:nvGrpSpPr>
          <p:cNvPr id="7252" name="Google Shape;7252;p427"/>
          <p:cNvGrpSpPr/>
          <p:nvPr/>
        </p:nvGrpSpPr>
        <p:grpSpPr>
          <a:xfrm>
            <a:off x="5323966" y="3129920"/>
            <a:ext cx="3291429" cy="1440000"/>
            <a:chOff x="5487298" y="3919964"/>
            <a:chExt cx="3291429" cy="1440000"/>
          </a:xfrm>
        </p:grpSpPr>
        <p:pic>
          <p:nvPicPr>
            <p:cNvPr id="7253" name="Google Shape;7253;p427"/>
            <p:cNvPicPr preferRelativeResize="0"/>
            <p:nvPr/>
          </p:nvPicPr>
          <p:blipFill rotWithShape="1">
            <a:blip r:embed="rId5">
              <a:alphaModFix/>
            </a:blip>
            <a:srcRect b="0" l="0" r="0" t="0"/>
            <a:stretch/>
          </p:blipFill>
          <p:spPr>
            <a:xfrm>
              <a:off x="5487298" y="3919964"/>
              <a:ext cx="3291429" cy="1440000"/>
            </a:xfrm>
            <a:prstGeom prst="rect">
              <a:avLst/>
            </a:prstGeom>
            <a:noFill/>
            <a:ln>
              <a:noFill/>
            </a:ln>
          </p:spPr>
        </p:pic>
        <p:sp>
          <p:nvSpPr>
            <p:cNvPr id="7254" name="Google Shape;7254;p427"/>
            <p:cNvSpPr/>
            <p:nvPr/>
          </p:nvSpPr>
          <p:spPr>
            <a:xfrm>
              <a:off x="6553200" y="4415188"/>
              <a:ext cx="1028700" cy="304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55" name="Google Shape;7255;p427"/>
          <p:cNvSpPr/>
          <p:nvPr/>
        </p:nvSpPr>
        <p:spPr>
          <a:xfrm>
            <a:off x="4706395" y="3625144"/>
            <a:ext cx="515253" cy="331796"/>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sp>
        <p:nvSpPr>
          <p:cNvPr id="7256" name="Google Shape;7256;p427"/>
          <p:cNvSpPr/>
          <p:nvPr/>
        </p:nvSpPr>
        <p:spPr>
          <a:xfrm flipH="1">
            <a:off x="6145196" y="3612600"/>
            <a:ext cx="527853" cy="140781"/>
          </a:xfrm>
          <a:prstGeom prst="rightArrow">
            <a:avLst>
              <a:gd fmla="val 50000" name="adj1"/>
              <a:gd fmla="val 50000" name="adj2"/>
            </a:avLst>
          </a:prstGeom>
          <a:gradFill>
            <a:gsLst>
              <a:gs pos="0">
                <a:srgbClr val="FF0000">
                  <a:alpha val="0"/>
                </a:srgbClr>
              </a:gs>
              <a:gs pos="100000">
                <a:srgbClr val="FF0000"/>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grpSp>
        <p:nvGrpSpPr>
          <p:cNvPr id="7257" name="Google Shape;7257;p427"/>
          <p:cNvGrpSpPr/>
          <p:nvPr/>
        </p:nvGrpSpPr>
        <p:grpSpPr>
          <a:xfrm>
            <a:off x="450000" y="450000"/>
            <a:ext cx="9018000" cy="276999"/>
            <a:chOff x="450000" y="450000"/>
            <a:chExt cx="9018000" cy="276999"/>
          </a:xfrm>
        </p:grpSpPr>
        <p:sp>
          <p:nvSpPr>
            <p:cNvPr id="7258" name="Google Shape;7258;p42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59" name="Google Shape;7259;p42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260" name="Google Shape;7260;p427"/>
          <p:cNvSpPr/>
          <p:nvPr/>
        </p:nvSpPr>
        <p:spPr>
          <a:xfrm>
            <a:off x="712182" y="1772816"/>
            <a:ext cx="8630827" cy="950721"/>
          </a:xfrm>
          <a:prstGeom prst="rect">
            <a:avLst/>
          </a:prstGeom>
          <a:noFill/>
          <a:ln>
            <a:noFill/>
          </a:ln>
        </p:spPr>
        <p:txBody>
          <a:bodyPr anchorCtr="0" anchor="t" bIns="71975" lIns="0" spcFirstLastPara="1" rIns="143950" wrap="square" tIns="71975">
            <a:noAutofit/>
          </a:bodyPr>
          <a:lstStyle/>
          <a:p>
            <a:pPr indent="-182526" lvl="0" marL="182526" marR="0" rtl="0" algn="l">
              <a:spcBef>
                <a:spcPts val="800"/>
              </a:spcBef>
              <a:spcAft>
                <a:spcPts val="0"/>
              </a:spcAft>
              <a:buClr>
                <a:srgbClr val="193EB0"/>
              </a:buClr>
              <a:buSzPts val="1300"/>
              <a:buFont typeface="Arial"/>
              <a:buChar char="‣"/>
            </a:pPr>
            <a:r>
              <a:t/>
            </a:r>
            <a:endParaRPr/>
          </a:p>
        </p:txBody>
      </p:sp>
      <p:grpSp>
        <p:nvGrpSpPr>
          <p:cNvPr id="7261" name="Google Shape;7261;p427"/>
          <p:cNvGrpSpPr/>
          <p:nvPr/>
        </p:nvGrpSpPr>
        <p:grpSpPr>
          <a:xfrm>
            <a:off x="559817" y="1428745"/>
            <a:ext cx="8783192" cy="215444"/>
            <a:chOff x="559817" y="2136914"/>
            <a:chExt cx="8783192" cy="215444"/>
          </a:xfrm>
        </p:grpSpPr>
        <p:sp>
          <p:nvSpPr>
            <p:cNvPr id="7262" name="Google Shape;7262;p4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63" name="Google Shape;7263;p42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Derived variables:</a:t>
              </a:r>
              <a:endParaRPr/>
            </a:p>
          </p:txBody>
        </p:sp>
      </p:grpSp>
      <p:sp>
        <p:nvSpPr>
          <p:cNvPr id="7264" name="Google Shape;7264;p427"/>
          <p:cNvSpPr txBox="1"/>
          <p:nvPr/>
        </p:nvSpPr>
        <p:spPr>
          <a:xfrm>
            <a:off x="757425" y="4898413"/>
            <a:ext cx="838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02124"/>
                </a:solidFill>
                <a:highlight>
                  <a:srgbClr val="F8F9FA"/>
                </a:highlight>
              </a:rPr>
              <a:t>log()를 사용하면 양으로 편향된 분포를 개선하여 보다 "정상"으로 만들 수 있습니다.</a:t>
            </a:r>
            <a:endParaRPr/>
          </a:p>
        </p:txBody>
      </p:sp>
      <p:sp>
        <p:nvSpPr>
          <p:cNvPr id="7265" name="Google Shape;7265;p427"/>
          <p:cNvSpPr txBox="1"/>
          <p:nvPr/>
        </p:nvSpPr>
        <p:spPr>
          <a:xfrm>
            <a:off x="757425" y="1816363"/>
            <a:ext cx="917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02124"/>
                </a:solidFill>
                <a:highlight>
                  <a:srgbClr val="F8F9FA"/>
                </a:highlight>
              </a:rPr>
              <a:t>차원 축소가 있거나 없는 주성분은 파생 변수로 간주될 수 있습니다.       </a:t>
            </a:r>
            <a:endParaRPr sz="1600">
              <a:solidFill>
                <a:srgbClr val="202124"/>
              </a:solidFill>
              <a:highlight>
                <a:srgbClr val="F8F9FA"/>
              </a:highlight>
            </a:endParaRPr>
          </a:p>
          <a:p>
            <a:pPr indent="0" lvl="0" marL="0" rtl="0" algn="l">
              <a:spcBef>
                <a:spcPts val="0"/>
              </a:spcBef>
              <a:spcAft>
                <a:spcPts val="0"/>
              </a:spcAft>
              <a:buNone/>
            </a:pPr>
            <a:r>
              <a:rPr lang="en-US" sz="1600">
                <a:solidFill>
                  <a:srgbClr val="202124"/>
                </a:solidFill>
                <a:highlight>
                  <a:srgbClr val="F8F9FA"/>
                </a:highlight>
              </a:rPr>
              <a:t>일반적으로 회전된 좌표는 파생변수로 간주될 수 있습니다.</a:t>
            </a:r>
            <a:endParaRPr sz="1600">
              <a:solidFill>
                <a:srgbClr val="202124"/>
              </a:solidFill>
              <a:highlight>
                <a:srgbClr val="F8F9FA"/>
              </a:highlight>
            </a:endParaRPr>
          </a:p>
          <a:p>
            <a:pPr indent="0" lvl="0" marL="0" rtl="0" algn="l">
              <a:spcBef>
                <a:spcPts val="0"/>
              </a:spcBef>
              <a:spcAft>
                <a:spcPts val="0"/>
              </a:spcAft>
              <a:buNone/>
            </a:pPr>
            <a:r>
              <a:rPr lang="en-US" sz="1600">
                <a:solidFill>
                  <a:srgbClr val="202124"/>
                </a:solidFill>
                <a:highlight>
                  <a:srgbClr val="F8F9FA"/>
                </a:highlight>
              </a:rPr>
              <a:t>𝑙𝑜𝑔⁡()와 같은 수학 함수를 변수에 적용하여 파생 변수를 만들 수 있습니다.</a:t>
            </a:r>
            <a:endParaRPr sz="1600">
              <a:solidFill>
                <a:srgbClr val="202124"/>
              </a:solidFill>
              <a:highlight>
                <a:srgbClr val="F8F9FA"/>
              </a:highlight>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0" name="Shape 7270"/>
        <p:cNvGrpSpPr/>
        <p:nvPr/>
      </p:nvGrpSpPr>
      <p:grpSpPr>
        <a:xfrm>
          <a:off x="0" y="0"/>
          <a:ext cx="0" cy="0"/>
          <a:chOff x="0" y="0"/>
          <a:chExt cx="0" cy="0"/>
        </a:xfrm>
      </p:grpSpPr>
      <p:graphicFrame>
        <p:nvGraphicFramePr>
          <p:cNvPr id="7271" name="Google Shape;7271;p428"/>
          <p:cNvGraphicFramePr/>
          <p:nvPr/>
        </p:nvGraphicFramePr>
        <p:xfrm>
          <a:off x="5599484" y="3429000"/>
          <a:ext cx="3000000" cy="3000000"/>
        </p:xfrm>
        <a:graphic>
          <a:graphicData uri="http://schemas.openxmlformats.org/drawingml/2006/table">
            <a:tbl>
              <a:tblPr bandRow="1" firstRow="1">
                <a:noFill/>
                <a:tableStyleId>{B10AEBBE-A2A1-4DB3-8D53-79E97534AB81}</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Gender_male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7272" name="Google Shape;7272;p428"/>
          <p:cNvGraphicFramePr/>
          <p:nvPr/>
        </p:nvGraphicFramePr>
        <p:xfrm>
          <a:off x="2148941" y="3429000"/>
          <a:ext cx="3000000" cy="3000000"/>
        </p:xfrm>
        <a:graphic>
          <a:graphicData uri="http://schemas.openxmlformats.org/drawingml/2006/table">
            <a:tbl>
              <a:tblPr bandRow="1" firstRow="1">
                <a:noFill/>
                <a:tableStyleId>{B10AEBBE-A2A1-4DB3-8D53-79E97534AB81}</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Gender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7273" name="Google Shape;7273;p428"/>
          <p:cNvSpPr/>
          <p:nvPr/>
        </p:nvSpPr>
        <p:spPr>
          <a:xfrm rot="-5400000">
            <a:off x="4838944" y="3565800"/>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74" name="Google Shape;7274;p428"/>
          <p:cNvGrpSpPr/>
          <p:nvPr/>
        </p:nvGrpSpPr>
        <p:grpSpPr>
          <a:xfrm>
            <a:off x="450000" y="450000"/>
            <a:ext cx="9018000" cy="276999"/>
            <a:chOff x="450000" y="450000"/>
            <a:chExt cx="9018000" cy="276999"/>
          </a:xfrm>
        </p:grpSpPr>
        <p:sp>
          <p:nvSpPr>
            <p:cNvPr id="7275" name="Google Shape;7275;p42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76" name="Google Shape;7276;p42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277" name="Google Shape;7277;p428"/>
          <p:cNvSpPr/>
          <p:nvPr/>
        </p:nvSpPr>
        <p:spPr>
          <a:xfrm>
            <a:off x="712182" y="1772816"/>
            <a:ext cx="8630827" cy="1253368"/>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dummy variable is a derived variable that can have only 0 or 1 as value.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categorical variable generates </a:t>
            </a:r>
            <a:r>
              <a:rPr lang="en-US" sz="1300">
                <a:solidFill>
                  <a:srgbClr val="193EB0"/>
                </a:solidFill>
                <a:latin typeface="Arial"/>
                <a:ea typeface="Arial"/>
                <a:cs typeface="Arial"/>
                <a:sym typeface="Arial"/>
              </a:rPr>
              <a:t>𝐶𝑎𝑡𝑒𝑔𝑜𝑟𝑦 𝑐𝑜𝑢𝑛𝑡 – 1</a:t>
            </a:r>
            <a:r>
              <a:rPr lang="en-US" sz="1300">
                <a:solidFill>
                  <a:srgbClr val="262626"/>
                </a:solidFill>
                <a:latin typeface="Arial"/>
                <a:ea typeface="Arial"/>
                <a:cs typeface="Arial"/>
                <a:sym typeface="Arial"/>
              </a:rPr>
              <a:t> dummy variables.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“Gender” variable with two category values: “male” and “female”.</a:t>
            </a:r>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a:t>
            </a:r>
            <a:r>
              <a:rPr b="0" i="0" lang="en-US" sz="1300" u="none" cap="none" strike="noStrike">
                <a:solidFill>
                  <a:srgbClr val="00B050"/>
                </a:solidFill>
                <a:latin typeface="Arial"/>
                <a:ea typeface="Arial"/>
                <a:cs typeface="Arial"/>
                <a:sym typeface="Arial"/>
              </a:rPr>
              <a:t> </a:t>
            </a:r>
            <a:r>
              <a:rPr b="0" i="0" lang="en-US" sz="1300" u="none" cap="none" strike="noStrike">
                <a:solidFill>
                  <a:srgbClr val="FFB546"/>
                </a:solidFill>
                <a:latin typeface="Arial"/>
                <a:ea typeface="Arial"/>
                <a:cs typeface="Arial"/>
                <a:sym typeface="Arial"/>
              </a:rPr>
              <a:t>Only one </a:t>
            </a:r>
            <a:r>
              <a:rPr b="0" i="0" lang="en-US" sz="1300" u="none" cap="none" strike="noStrike">
                <a:solidFill>
                  <a:srgbClr val="262626"/>
                </a:solidFill>
                <a:latin typeface="Arial"/>
                <a:ea typeface="Arial"/>
                <a:cs typeface="Arial"/>
                <a:sym typeface="Arial"/>
              </a:rPr>
              <a:t>dummy variable is required: “Gender_male”.</a:t>
            </a:r>
            <a:endParaRPr/>
          </a:p>
        </p:txBody>
      </p:sp>
      <p:sp>
        <p:nvSpPr>
          <p:cNvPr id="7278" name="Google Shape;7278;p428"/>
          <p:cNvSpPr/>
          <p:nvPr/>
        </p:nvSpPr>
        <p:spPr>
          <a:xfrm>
            <a:off x="903506" y="242950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279" name="Google Shape;7279;p428"/>
          <p:cNvGrpSpPr/>
          <p:nvPr/>
        </p:nvGrpSpPr>
        <p:grpSpPr>
          <a:xfrm>
            <a:off x="559817" y="1428745"/>
            <a:ext cx="8783192" cy="215444"/>
            <a:chOff x="559817" y="2136914"/>
            <a:chExt cx="8783192" cy="215444"/>
          </a:xfrm>
        </p:grpSpPr>
        <p:sp>
          <p:nvSpPr>
            <p:cNvPr id="7280" name="Google Shape;7280;p4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81" name="Google Shape;7281;p42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Dealing with categorical variables: </a:t>
              </a:r>
              <a:r>
                <a:rPr lang="en-US" sz="1400">
                  <a:solidFill>
                    <a:srgbClr val="FF0000"/>
                  </a:solidFill>
                  <a:latin typeface="Arial"/>
                  <a:ea typeface="Arial"/>
                  <a:cs typeface="Arial"/>
                  <a:sym typeface="Arial"/>
                </a:rPr>
                <a:t>Dummy variables</a:t>
              </a:r>
              <a:endParaRPr/>
            </a:p>
          </p:txBody>
        </p:sp>
      </p:gr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6" name="Shape 7286"/>
        <p:cNvGrpSpPr/>
        <p:nvPr/>
      </p:nvGrpSpPr>
      <p:grpSpPr>
        <a:xfrm>
          <a:off x="0" y="0"/>
          <a:ext cx="0" cy="0"/>
          <a:chOff x="0" y="0"/>
          <a:chExt cx="0" cy="0"/>
        </a:xfrm>
      </p:grpSpPr>
      <p:sp>
        <p:nvSpPr>
          <p:cNvPr id="7287" name="Google Shape;7287;p429"/>
          <p:cNvSpPr/>
          <p:nvPr/>
        </p:nvSpPr>
        <p:spPr>
          <a:xfrm rot="-5400000">
            <a:off x="3608967" y="3796208"/>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7288" name="Google Shape;7288;p429"/>
          <p:cNvGraphicFramePr/>
          <p:nvPr/>
        </p:nvGraphicFramePr>
        <p:xfrm>
          <a:off x="4369507" y="3501008"/>
          <a:ext cx="3000000" cy="3000000"/>
        </p:xfrm>
        <a:graphic>
          <a:graphicData uri="http://schemas.openxmlformats.org/drawingml/2006/table">
            <a:tbl>
              <a:tblPr bandRow="1" firstRow="1">
                <a:noFill/>
                <a:tableStyleId>{B10AEBBE-A2A1-4DB3-8D53-79E97534AB81}</a:tableStyleId>
              </a:tblPr>
              <a:tblGrid>
                <a:gridCol w="2267800"/>
                <a:gridCol w="226780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Species_versicolor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Species_virginica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7289" name="Google Shape;7289;p429"/>
          <p:cNvGraphicFramePr/>
          <p:nvPr/>
        </p:nvGraphicFramePr>
        <p:xfrm>
          <a:off x="918964" y="3501008"/>
          <a:ext cx="3000000" cy="3000000"/>
        </p:xfrm>
        <a:graphic>
          <a:graphicData uri="http://schemas.openxmlformats.org/drawingml/2006/table">
            <a:tbl>
              <a:tblPr bandRow="1" firstRow="1">
                <a:noFill/>
                <a:tableStyleId>{B10AEBBE-A2A1-4DB3-8D53-79E97534AB81}</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Species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setosa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versicolor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virginica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7290" name="Google Shape;7290;p429"/>
          <p:cNvGrpSpPr/>
          <p:nvPr/>
        </p:nvGrpSpPr>
        <p:grpSpPr>
          <a:xfrm>
            <a:off x="450000" y="450000"/>
            <a:ext cx="9018000" cy="276999"/>
            <a:chOff x="450000" y="450000"/>
            <a:chExt cx="9018000" cy="276999"/>
          </a:xfrm>
        </p:grpSpPr>
        <p:sp>
          <p:nvSpPr>
            <p:cNvPr id="7291" name="Google Shape;7291;p42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292" name="Google Shape;7292;p42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293" name="Google Shape;7293;p429"/>
          <p:cNvSpPr/>
          <p:nvPr/>
        </p:nvSpPr>
        <p:spPr>
          <a:xfrm>
            <a:off x="712182" y="1772816"/>
            <a:ext cx="8630827" cy="1253368"/>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dummy variable is a derived variable that can have only 0 or 1 as value.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categorical variable generates </a:t>
            </a:r>
            <a:r>
              <a:rPr lang="en-US" sz="1300">
                <a:solidFill>
                  <a:srgbClr val="193EB0"/>
                </a:solidFill>
                <a:latin typeface="Arial"/>
                <a:ea typeface="Arial"/>
                <a:cs typeface="Arial"/>
                <a:sym typeface="Arial"/>
              </a:rPr>
              <a:t>𝐶𝑎𝑡𝑒𝑔𝑜𝑟𝑦 𝑐𝑜𝑢𝑛𝑡 – 1</a:t>
            </a:r>
            <a:r>
              <a:rPr lang="en-US" sz="1300">
                <a:solidFill>
                  <a:srgbClr val="262626"/>
                </a:solidFill>
                <a:latin typeface="Arial"/>
                <a:ea typeface="Arial"/>
                <a:cs typeface="Arial"/>
                <a:sym typeface="Arial"/>
              </a:rPr>
              <a:t> dummy variables.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“Species” variable with three category values: “setosa”, “versicolor” and “virginica”.</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a:t>
            </a:r>
            <a:r>
              <a:rPr lang="en-US" sz="1300">
                <a:solidFill>
                  <a:srgbClr val="193EB0"/>
                </a:solidFill>
                <a:latin typeface="Arial"/>
                <a:ea typeface="Arial"/>
                <a:cs typeface="Arial"/>
                <a:sym typeface="Arial"/>
              </a:rPr>
              <a:t>Only two</a:t>
            </a:r>
            <a:r>
              <a:rPr lang="en-US" sz="1300">
                <a:solidFill>
                  <a:srgbClr val="262626"/>
                </a:solidFill>
                <a:latin typeface="Arial"/>
                <a:ea typeface="Arial"/>
                <a:cs typeface="Arial"/>
                <a:sym typeface="Arial"/>
              </a:rPr>
              <a:t> dummy variables are required: “Species_versicolor” and “Species_virginica”.</a:t>
            </a:r>
            <a:endParaRPr/>
          </a:p>
        </p:txBody>
      </p:sp>
      <p:sp>
        <p:nvSpPr>
          <p:cNvPr id="7294" name="Google Shape;7294;p429"/>
          <p:cNvSpPr/>
          <p:nvPr/>
        </p:nvSpPr>
        <p:spPr>
          <a:xfrm>
            <a:off x="903506" y="24348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295" name="Google Shape;7295;p429"/>
          <p:cNvGrpSpPr/>
          <p:nvPr/>
        </p:nvGrpSpPr>
        <p:grpSpPr>
          <a:xfrm>
            <a:off x="559817" y="1428745"/>
            <a:ext cx="8783192" cy="215444"/>
            <a:chOff x="559817" y="2136914"/>
            <a:chExt cx="8783192" cy="215444"/>
          </a:xfrm>
        </p:grpSpPr>
        <p:sp>
          <p:nvSpPr>
            <p:cNvPr id="7296" name="Google Shape;7296;p4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97" name="Google Shape;7297;p42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Dealing with categorical variables: </a:t>
              </a:r>
              <a:r>
                <a:rPr lang="en-US" sz="1400">
                  <a:solidFill>
                    <a:srgbClr val="FF0000"/>
                  </a:solidFill>
                  <a:latin typeface="Arial"/>
                  <a:ea typeface="Arial"/>
                  <a:cs typeface="Arial"/>
                  <a:sym typeface="Arial"/>
                </a:rPr>
                <a:t>Dummy variables</a:t>
              </a:r>
              <a:endParaRPr/>
            </a:p>
          </p:txBody>
        </p:sp>
      </p:gr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2" name="Shape 7302"/>
        <p:cNvGrpSpPr/>
        <p:nvPr/>
      </p:nvGrpSpPr>
      <p:grpSpPr>
        <a:xfrm>
          <a:off x="0" y="0"/>
          <a:ext cx="0" cy="0"/>
          <a:chOff x="0" y="0"/>
          <a:chExt cx="0" cy="0"/>
        </a:xfrm>
      </p:grpSpPr>
      <p:graphicFrame>
        <p:nvGraphicFramePr>
          <p:cNvPr id="7303" name="Google Shape;7303;p430"/>
          <p:cNvGraphicFramePr/>
          <p:nvPr/>
        </p:nvGraphicFramePr>
        <p:xfrm>
          <a:off x="2071092" y="3561968"/>
          <a:ext cx="3000000" cy="3000000"/>
        </p:xfrm>
        <a:graphic>
          <a:graphicData uri="http://schemas.openxmlformats.org/drawingml/2006/table">
            <a:tbl>
              <a:tblPr bandRow="1" firstRow="1">
                <a:noFill/>
                <a:tableStyleId>{B10AEBBE-A2A1-4DB3-8D53-79E97534AB81}</a:tableStyleId>
              </a:tblPr>
              <a:tblGrid>
                <a:gridCol w="563875"/>
                <a:gridCol w="563875"/>
                <a:gridCol w="563875"/>
                <a:gridCol w="563875"/>
                <a:gridCol w="563875"/>
                <a:gridCol w="563875"/>
                <a:gridCol w="563875"/>
                <a:gridCol w="563875"/>
                <a:gridCol w="563875"/>
                <a:gridCol w="563875"/>
              </a:tblGrid>
              <a:tr h="396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 X0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 X1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X2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X3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X4 </a:t>
                      </a:r>
                      <a:endParaRPr/>
                    </a:p>
                  </a:txBody>
                  <a:tcPr marT="45725" marB="45725" marR="91450" marL="91450" anchor="ctr">
                    <a:lnL cap="flat" cmpd="sng" w="9525">
                      <a:solidFill>
                        <a:srgbClr val="BFBFBF"/>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X5 </a:t>
                      </a:r>
                      <a:endParaRPr/>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X6</a:t>
                      </a:r>
                      <a:endParaRPr/>
                    </a:p>
                  </a:txBody>
                  <a:tcPr marT="45725" marB="45725" marR="91450" marL="91450" anchor="ctr">
                    <a:lnL cap="flat" cmpd="sng" w="12700">
                      <a:solidFill>
                        <a:srgbClr val="193EB0"/>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X7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X9</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6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12700">
                      <a:solidFill>
                        <a:srgbClr val="193EB0"/>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193EB0"/>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12700">
                      <a:solidFill>
                        <a:srgbClr val="193EB0"/>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cxnSp>
        <p:nvCxnSpPr>
          <p:cNvPr id="7304" name="Google Shape;7304;p430"/>
          <p:cNvCxnSpPr/>
          <p:nvPr/>
        </p:nvCxnSpPr>
        <p:spPr>
          <a:xfrm rot="10800000">
            <a:off x="5186930" y="4389170"/>
            <a:ext cx="0" cy="576000"/>
          </a:xfrm>
          <a:prstGeom prst="straightConnector1">
            <a:avLst/>
          </a:prstGeom>
          <a:noFill/>
          <a:ln cap="flat" cmpd="sng" w="12700">
            <a:solidFill>
              <a:srgbClr val="1D48D1"/>
            </a:solidFill>
            <a:prstDash val="solid"/>
            <a:miter lim="800000"/>
            <a:headEnd len="sm" w="sm" type="none"/>
            <a:tailEnd len="med" w="med" type="triangle"/>
          </a:ln>
        </p:spPr>
      </p:cxnSp>
      <p:sp>
        <p:nvSpPr>
          <p:cNvPr id="7305" name="Google Shape;7305;p430"/>
          <p:cNvSpPr txBox="1"/>
          <p:nvPr/>
        </p:nvSpPr>
        <p:spPr>
          <a:xfrm>
            <a:off x="4922188" y="4971344"/>
            <a:ext cx="537028" cy="307825"/>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5</a:t>
            </a:r>
            <a:endParaRPr sz="1400">
              <a:solidFill>
                <a:schemeClr val="lt1"/>
              </a:solidFill>
              <a:latin typeface="Arial"/>
              <a:ea typeface="Arial"/>
              <a:cs typeface="Arial"/>
              <a:sym typeface="Arial"/>
            </a:endParaRPr>
          </a:p>
        </p:txBody>
      </p:sp>
      <p:grpSp>
        <p:nvGrpSpPr>
          <p:cNvPr id="7306" name="Google Shape;7306;p430"/>
          <p:cNvGrpSpPr/>
          <p:nvPr/>
        </p:nvGrpSpPr>
        <p:grpSpPr>
          <a:xfrm>
            <a:off x="450000" y="450000"/>
            <a:ext cx="9018000" cy="276999"/>
            <a:chOff x="450000" y="450000"/>
            <a:chExt cx="9018000" cy="276999"/>
          </a:xfrm>
        </p:grpSpPr>
        <p:sp>
          <p:nvSpPr>
            <p:cNvPr id="7307" name="Google Shape;7307;p43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08" name="Google Shape;7308;p43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309" name="Google Shape;7309;p430"/>
          <p:cNvSpPr/>
          <p:nvPr/>
        </p:nvSpPr>
        <p:spPr>
          <a:xfrm>
            <a:off x="712182" y="1772816"/>
            <a:ext cx="8630827" cy="1253368"/>
          </a:xfrm>
          <a:prstGeom prst="rect">
            <a:avLst/>
          </a:prstGeom>
          <a:noFill/>
          <a:ln>
            <a:noFill/>
          </a:ln>
        </p:spPr>
        <p:txBody>
          <a:bodyPr anchorCtr="0" anchor="t" bIns="71975" lIns="0" spcFirstLastPara="1" rIns="143950" wrap="square" tIns="71975">
            <a:no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Similar to dummy variables.</a:t>
            </a:r>
            <a:endParaRPr/>
          </a:p>
          <a:p>
            <a:pPr indent="-254000" lvl="0" marL="457200" marR="38100" rtl="0" algn="l">
              <a:lnSpc>
                <a:spcPct val="114285"/>
              </a:lnSpc>
              <a:spcBef>
                <a:spcPts val="0"/>
              </a:spcBef>
              <a:spcAft>
                <a:spcPts val="0"/>
              </a:spcAft>
              <a:buClr>
                <a:srgbClr val="193EB0"/>
              </a:buClr>
              <a:buSzPts val="400"/>
              <a:buChar char="‣"/>
            </a:pPr>
            <a:r>
              <a:rPr lang="en-US" sz="1200">
                <a:solidFill>
                  <a:srgbClr val="202124"/>
                </a:solidFill>
                <a:highlight>
                  <a:srgbClr val="F8F9FA"/>
                </a:highlight>
              </a:rPr>
              <a:t> </a:t>
            </a:r>
            <a:r>
              <a:rPr lang="en-US" sz="1200">
                <a:solidFill>
                  <a:srgbClr val="202124"/>
                </a:solidFill>
                <a:highlight>
                  <a:srgbClr val="F8F9FA"/>
                </a:highlight>
              </a:rPr>
              <a:t>고유 범주 값의 개수만큼 더미변수가 존재하는 경우</a:t>
            </a:r>
            <a:endParaRPr sz="1300">
              <a:solidFill>
                <a:srgbClr val="262626"/>
              </a:solidFil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One hot encoding for a variable that can have integer values 0~9.</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a:t>
            </a:r>
            <a:r>
              <a:rPr lang="en-US" sz="1000">
                <a:solidFill>
                  <a:srgbClr val="202124"/>
                </a:solidFill>
                <a:highlight>
                  <a:srgbClr val="F8F9FA"/>
                </a:highlight>
              </a:rPr>
              <a:t>정수 변수는 종종 숫자 값보다는 카테고리나 클래스를 나타냅니다.</a:t>
            </a:r>
            <a:endParaRPr sz="1000">
              <a:solidFill>
                <a:srgbClr val="202124"/>
              </a:solidFill>
              <a:highlight>
                <a:srgbClr val="F8F9FA"/>
              </a:highlight>
            </a:endParaRPr>
          </a:p>
          <a:p>
            <a:pPr indent="0" lvl="0" marL="0" marR="0" rtl="0" algn="l">
              <a:spcBef>
                <a:spcPts val="800"/>
              </a:spcBef>
              <a:spcAft>
                <a:spcPts val="0"/>
              </a:spcAft>
              <a:buNone/>
            </a:pPr>
            <a:r>
              <a:t/>
            </a:r>
            <a:endParaRPr sz="1300">
              <a:solidFill>
                <a:srgbClr val="262626"/>
              </a:solidFill>
            </a:endParaRPr>
          </a:p>
        </p:txBody>
      </p:sp>
      <p:sp>
        <p:nvSpPr>
          <p:cNvPr id="7310" name="Google Shape;7310;p430"/>
          <p:cNvSpPr/>
          <p:nvPr/>
        </p:nvSpPr>
        <p:spPr>
          <a:xfrm>
            <a:off x="903506" y="24348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311" name="Google Shape;7311;p430"/>
          <p:cNvGrpSpPr/>
          <p:nvPr/>
        </p:nvGrpSpPr>
        <p:grpSpPr>
          <a:xfrm>
            <a:off x="559817" y="1428745"/>
            <a:ext cx="8783192" cy="215444"/>
            <a:chOff x="559817" y="2136914"/>
            <a:chExt cx="8783192" cy="215444"/>
          </a:xfrm>
        </p:grpSpPr>
        <p:sp>
          <p:nvSpPr>
            <p:cNvPr id="7312" name="Google Shape;7312;p4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13" name="Google Shape;7313;p43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Dealing with categorical variables: </a:t>
              </a:r>
              <a:r>
                <a:rPr lang="en-US" sz="1400">
                  <a:solidFill>
                    <a:srgbClr val="FF0000"/>
                  </a:solidFill>
                  <a:latin typeface="Arial"/>
                  <a:ea typeface="Arial"/>
                  <a:cs typeface="Arial"/>
                  <a:sym typeface="Arial"/>
                </a:rPr>
                <a:t>Dummy variables</a:t>
              </a:r>
              <a:endParaRPr/>
            </a:p>
          </p:txBody>
        </p:sp>
      </p:gr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8" name="Shape 7318"/>
        <p:cNvGrpSpPr/>
        <p:nvPr/>
      </p:nvGrpSpPr>
      <p:grpSpPr>
        <a:xfrm>
          <a:off x="0" y="0"/>
          <a:ext cx="0" cy="0"/>
          <a:chOff x="0" y="0"/>
          <a:chExt cx="0" cy="0"/>
        </a:xfrm>
      </p:grpSpPr>
      <p:grpSp>
        <p:nvGrpSpPr>
          <p:cNvPr id="7319" name="Google Shape;7319;p431"/>
          <p:cNvGrpSpPr/>
          <p:nvPr/>
        </p:nvGrpSpPr>
        <p:grpSpPr>
          <a:xfrm>
            <a:off x="450000" y="450000"/>
            <a:ext cx="9018000" cy="276999"/>
            <a:chOff x="450000" y="450000"/>
            <a:chExt cx="9018000" cy="276999"/>
          </a:xfrm>
        </p:grpSpPr>
        <p:sp>
          <p:nvSpPr>
            <p:cNvPr id="7320" name="Google Shape;7320;p43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21" name="Google Shape;7321;p43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322" name="Google Shape;7322;p431"/>
          <p:cNvSpPr/>
          <p:nvPr/>
        </p:nvSpPr>
        <p:spPr>
          <a:xfrm>
            <a:off x="712182" y="1772816"/>
            <a:ext cx="8630827" cy="1858661"/>
          </a:xfrm>
          <a:prstGeom prst="rect">
            <a:avLst/>
          </a:prstGeom>
          <a:noFill/>
          <a:ln>
            <a:noFill/>
          </a:ln>
        </p:spPr>
        <p:txBody>
          <a:bodyPr anchorCtr="0" anchor="t" bIns="71975" lIns="0" spcFirstLastPara="1" rIns="143950" wrap="square" tIns="71975">
            <a:noAutofit/>
          </a:bodyPr>
          <a:lstStyle/>
          <a:p>
            <a:pPr indent="-273050" lvl="0" marL="457200" marR="38100" rtl="0" algn="l">
              <a:lnSpc>
                <a:spcPct val="114285"/>
              </a:lnSpc>
              <a:spcBef>
                <a:spcPts val="0"/>
              </a:spcBef>
              <a:spcAft>
                <a:spcPts val="0"/>
              </a:spcAft>
              <a:buClr>
                <a:srgbClr val="193EB0"/>
              </a:buClr>
              <a:buSzPts val="700"/>
              <a:buChar char="‣"/>
            </a:pPr>
            <a:r>
              <a:rPr lang="en-US" sz="1500">
                <a:solidFill>
                  <a:srgbClr val="202124"/>
                </a:solidFill>
                <a:highlight>
                  <a:srgbClr val="F8F9FA"/>
                </a:highlight>
              </a:rPr>
              <a:t>범주 값에 정수를 할당하여 범주형 변수를 인코딩합니다.</a:t>
            </a:r>
            <a:endParaRPr sz="1500">
              <a:solidFill>
                <a:srgbClr val="202124"/>
              </a:solidFill>
              <a:highlight>
                <a:srgbClr val="F8F9FA"/>
              </a:highlight>
            </a:endParaRPr>
          </a:p>
          <a:p>
            <a:pPr indent="-285750" lvl="0" marL="457200" marR="38100" rtl="0" algn="l">
              <a:lnSpc>
                <a:spcPct val="114285"/>
              </a:lnSpc>
              <a:spcBef>
                <a:spcPts val="0"/>
              </a:spcBef>
              <a:spcAft>
                <a:spcPts val="0"/>
              </a:spcAft>
              <a:buClr>
                <a:srgbClr val="202124"/>
              </a:buClr>
              <a:buSzPts val="900"/>
              <a:buChar char="‣"/>
            </a:pPr>
            <a:r>
              <a:rPr lang="en-US" sz="1500">
                <a:solidFill>
                  <a:srgbClr val="202124"/>
                </a:solidFill>
                <a:highlight>
                  <a:srgbClr val="F8F9FA"/>
                </a:highlight>
              </a:rPr>
              <a:t>새로운 숫자변수(파생변수)를 생성합니다.</a:t>
            </a:r>
            <a:endParaRPr sz="1500">
              <a:solidFill>
                <a:srgbClr val="202124"/>
              </a:solidFill>
              <a:highlight>
                <a:srgbClr val="F8F9FA"/>
              </a:highlight>
            </a:endParaRPr>
          </a:p>
          <a:p>
            <a:pPr indent="0" lvl="0" marL="457200" marR="0" rtl="0" algn="l">
              <a:spcBef>
                <a:spcPts val="800"/>
              </a:spcBef>
              <a:spcAft>
                <a:spcPts val="0"/>
              </a:spcAft>
              <a:buNone/>
            </a:pPr>
            <a:r>
              <a:t/>
            </a:r>
            <a:endParaRPr/>
          </a:p>
          <a:p>
            <a:pPr indent="-182526" lvl="0" marL="182526" marR="0" rtl="0" algn="l">
              <a:spcBef>
                <a:spcPts val="800"/>
              </a:spcBef>
              <a:spcAft>
                <a:spcPts val="0"/>
              </a:spcAft>
              <a:buClr>
                <a:srgbClr val="193EB0"/>
              </a:buClr>
              <a:buSzPts val="1300"/>
              <a:buFont typeface="Arial"/>
              <a:buChar char="‣"/>
            </a:pPr>
            <a:r>
              <a:rPr lang="en-US" sz="1300">
                <a:solidFill>
                  <a:srgbClr val="193EB0"/>
                </a:solidFill>
              </a:rPr>
              <a:t>         </a:t>
            </a:r>
            <a:r>
              <a:rPr lang="en-US" sz="1300">
                <a:solidFill>
                  <a:srgbClr val="193EB0"/>
                </a:solidFill>
                <a:latin typeface="Arial"/>
                <a:ea typeface="Arial"/>
                <a:cs typeface="Arial"/>
                <a:sym typeface="Arial"/>
              </a:rPr>
              <a:t>OK</a:t>
            </a:r>
            <a:r>
              <a:rPr lang="en-US" sz="1300">
                <a:solidFill>
                  <a:srgbClr val="262626"/>
                </a:solidFill>
                <a:latin typeface="Arial"/>
                <a:ea typeface="Arial"/>
                <a:cs typeface="Arial"/>
                <a:sym typeface="Arial"/>
              </a:rPr>
              <a:t> with “</a:t>
            </a:r>
            <a:r>
              <a:rPr lang="en-US" sz="1300">
                <a:solidFill>
                  <a:srgbClr val="193EB0"/>
                </a:solidFill>
                <a:latin typeface="Arial"/>
                <a:ea typeface="Arial"/>
                <a:cs typeface="Arial"/>
                <a:sym typeface="Arial"/>
              </a:rPr>
              <a:t>Tree-like</a:t>
            </a:r>
            <a:r>
              <a:rPr lang="en-US" sz="1300">
                <a:solidFill>
                  <a:srgbClr val="262626"/>
                </a:solidFill>
                <a:latin typeface="Arial"/>
                <a:ea typeface="Arial"/>
                <a:cs typeface="Arial"/>
                <a:sym typeface="Arial"/>
              </a:rPr>
              <a:t>” algorithms, but </a:t>
            </a:r>
            <a:r>
              <a:rPr lang="en-US" sz="1300">
                <a:solidFill>
                  <a:srgbClr val="FF0000"/>
                </a:solidFill>
                <a:latin typeface="Arial"/>
                <a:ea typeface="Arial"/>
                <a:cs typeface="Arial"/>
                <a:sym typeface="Arial"/>
              </a:rPr>
              <a:t>unsafe </a:t>
            </a:r>
            <a:r>
              <a:rPr lang="en-US" sz="1300">
                <a:solidFill>
                  <a:srgbClr val="262626"/>
                </a:solidFill>
                <a:latin typeface="Arial"/>
                <a:ea typeface="Arial"/>
                <a:cs typeface="Arial"/>
                <a:sym typeface="Arial"/>
              </a:rPr>
              <a:t>with “</a:t>
            </a:r>
            <a:r>
              <a:rPr lang="en-US" sz="1300">
                <a:solidFill>
                  <a:srgbClr val="FF0000"/>
                </a:solidFill>
                <a:latin typeface="Arial"/>
                <a:ea typeface="Arial"/>
                <a:cs typeface="Arial"/>
                <a:sym typeface="Arial"/>
              </a:rPr>
              <a:t>non-Tree-like</a:t>
            </a:r>
            <a:r>
              <a:rPr lang="en-US" sz="1300">
                <a:solidFill>
                  <a:srgbClr val="262626"/>
                </a:solidFill>
                <a:latin typeface="Arial"/>
                <a:ea typeface="Arial"/>
                <a:cs typeface="Arial"/>
                <a:sym typeface="Arial"/>
              </a:rPr>
              <a:t>” algorithms.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“Capital” with five category values [“London”, “Moscow”, “Paris”, “Seoul”, “Washington”]</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can be encoded as an integer variable “Capital_int” where 0 ↔ “London”, 1 ↔ “Moscow”,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2 ↔ “Paris”, 3 ↔ “Seoul”, 4 ↔ “Washington”. </a:t>
            </a:r>
            <a:endParaRPr sz="1300">
              <a:solidFill>
                <a:schemeClr val="dk1"/>
              </a:solidFill>
              <a:latin typeface="Arial"/>
              <a:ea typeface="Arial"/>
              <a:cs typeface="Arial"/>
              <a:sym typeface="Arial"/>
            </a:endParaRPr>
          </a:p>
        </p:txBody>
      </p:sp>
      <p:sp>
        <p:nvSpPr>
          <p:cNvPr id="7323" name="Google Shape;7323;p431"/>
          <p:cNvSpPr/>
          <p:nvPr/>
        </p:nvSpPr>
        <p:spPr>
          <a:xfrm>
            <a:off x="903506" y="272290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324" name="Google Shape;7324;p431"/>
          <p:cNvGrpSpPr/>
          <p:nvPr/>
        </p:nvGrpSpPr>
        <p:grpSpPr>
          <a:xfrm>
            <a:off x="559817" y="1428745"/>
            <a:ext cx="8783192" cy="215444"/>
            <a:chOff x="559817" y="2136914"/>
            <a:chExt cx="8783192" cy="215444"/>
          </a:xfrm>
        </p:grpSpPr>
        <p:sp>
          <p:nvSpPr>
            <p:cNvPr id="7325" name="Google Shape;7325;p4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26" name="Google Shape;7326;p43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Dealing with categorical variables: </a:t>
              </a:r>
              <a:r>
                <a:rPr lang="en-US" sz="1400">
                  <a:solidFill>
                    <a:srgbClr val="FF0000"/>
                  </a:solidFill>
                  <a:latin typeface="Arial"/>
                  <a:ea typeface="Arial"/>
                  <a:cs typeface="Arial"/>
                  <a:sym typeface="Arial"/>
                </a:rPr>
                <a:t>Label encoding</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grpSp>
        <p:nvGrpSpPr>
          <p:cNvPr id="1194" name="Google Shape;1194;p81"/>
          <p:cNvGrpSpPr/>
          <p:nvPr/>
        </p:nvGrpSpPr>
        <p:grpSpPr>
          <a:xfrm>
            <a:off x="559817" y="1428745"/>
            <a:ext cx="8783192" cy="215444"/>
            <a:chOff x="559817" y="2136914"/>
            <a:chExt cx="8783192" cy="215444"/>
          </a:xfrm>
        </p:grpSpPr>
        <p:sp>
          <p:nvSpPr>
            <p:cNvPr id="1195" name="Google Shape;1195;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6" name="Google Shape;1196;p8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linspace 함수로 배열을 만들기 (2/2)</a:t>
              </a:r>
              <a:endParaRPr sz="1400">
                <a:solidFill>
                  <a:srgbClr val="262626"/>
                </a:solidFill>
                <a:latin typeface="Arial"/>
                <a:ea typeface="Arial"/>
                <a:cs typeface="Arial"/>
                <a:sym typeface="Arial"/>
              </a:endParaRPr>
            </a:p>
          </p:txBody>
        </p:sp>
      </p:grpSp>
      <p:grpSp>
        <p:nvGrpSpPr>
          <p:cNvPr id="1197" name="Google Shape;1197;p81"/>
          <p:cNvGrpSpPr/>
          <p:nvPr/>
        </p:nvGrpSpPr>
        <p:grpSpPr>
          <a:xfrm>
            <a:off x="450000" y="450000"/>
            <a:ext cx="9018000" cy="276999"/>
            <a:chOff x="450000" y="450000"/>
            <a:chExt cx="9018000" cy="276999"/>
          </a:xfrm>
        </p:grpSpPr>
        <p:sp>
          <p:nvSpPr>
            <p:cNvPr id="1198" name="Google Shape;1198;p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199" name="Google Shape;1199;p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00" name="Google Shape;1200;p81"/>
          <p:cNvSpPr/>
          <p:nvPr/>
        </p:nvSpPr>
        <p:spPr>
          <a:xfrm>
            <a:off x="558396" y="1844825"/>
            <a:ext cx="8782050" cy="19442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01" name="Google Shape;1201;p81"/>
          <p:cNvGrpSpPr/>
          <p:nvPr/>
        </p:nvGrpSpPr>
        <p:grpSpPr>
          <a:xfrm>
            <a:off x="557644" y="3847400"/>
            <a:ext cx="8782050" cy="1237784"/>
            <a:chOff x="557644" y="5085184"/>
            <a:chExt cx="8782050" cy="1237784"/>
          </a:xfrm>
        </p:grpSpPr>
        <p:sp>
          <p:nvSpPr>
            <p:cNvPr id="1202" name="Google Shape;1202;p81"/>
            <p:cNvSpPr/>
            <p:nvPr/>
          </p:nvSpPr>
          <p:spPr>
            <a:xfrm>
              <a:off x="557644" y="5085184"/>
              <a:ext cx="8782050" cy="12377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03" name="Google Shape;1203;p8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04" name="Google Shape;1204;p8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38</a:t>
              </a:r>
              <a:endParaRPr b="1" sz="1300">
                <a:solidFill>
                  <a:srgbClr val="262626"/>
                </a:solidFill>
                <a:latin typeface="Arial"/>
                <a:ea typeface="Arial"/>
                <a:cs typeface="Arial"/>
                <a:sym typeface="Arial"/>
              </a:endParaRPr>
            </a:p>
          </p:txBody>
        </p:sp>
        <p:sp>
          <p:nvSpPr>
            <p:cNvPr id="1205" name="Google Shape;1205;p8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1부터 10까지의 선형공간에서 5개의 수</a:t>
              </a:r>
              <a:endParaRPr sz="1300">
                <a:solidFill>
                  <a:srgbClr val="262626"/>
                </a:solidFill>
                <a:latin typeface="Arial"/>
                <a:ea typeface="Arial"/>
                <a:cs typeface="Arial"/>
                <a:sym typeface="Arial"/>
              </a:endParaRPr>
            </a:p>
          </p:txBody>
        </p:sp>
      </p:grpSp>
      <p:pic>
        <p:nvPicPr>
          <p:cNvPr descr="Byte - Free electronics icons" id="1206" name="Google Shape;1206;p81"/>
          <p:cNvPicPr preferRelativeResize="0"/>
          <p:nvPr/>
        </p:nvPicPr>
        <p:blipFill rotWithShape="1">
          <a:blip r:embed="rId3">
            <a:alphaModFix/>
          </a:blip>
          <a:srcRect b="-5938" l="13871" r="14480" t="-7084"/>
          <a:stretch/>
        </p:blipFill>
        <p:spPr>
          <a:xfrm>
            <a:off x="665052" y="4466668"/>
            <a:ext cx="295715" cy="236991"/>
          </a:xfrm>
          <a:prstGeom prst="rect">
            <a:avLst/>
          </a:prstGeom>
          <a:noFill/>
          <a:ln>
            <a:noFill/>
          </a:ln>
        </p:spPr>
      </p:pic>
      <p:sp>
        <p:nvSpPr>
          <p:cNvPr id="1207" name="Google Shape;1207;p81"/>
          <p:cNvSpPr txBox="1"/>
          <p:nvPr/>
        </p:nvSpPr>
        <p:spPr>
          <a:xfrm>
            <a:off x="923833" y="444393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39</a:t>
            </a:r>
            <a:endParaRPr b="1" sz="1300">
              <a:solidFill>
                <a:srgbClr val="262626"/>
              </a:solidFill>
              <a:latin typeface="Arial"/>
              <a:ea typeface="Arial"/>
              <a:cs typeface="Arial"/>
              <a:sym typeface="Arial"/>
            </a:endParaRPr>
          </a:p>
        </p:txBody>
      </p:sp>
      <p:sp>
        <p:nvSpPr>
          <p:cNvPr id="1208" name="Google Shape;1208;p81"/>
          <p:cNvSpPr txBox="1"/>
          <p:nvPr/>
        </p:nvSpPr>
        <p:spPr>
          <a:xfrm>
            <a:off x="1024473" y="477883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-10부터 10까지의 선형공간에서 20개의 수</a:t>
            </a:r>
            <a:endParaRPr sz="1300">
              <a:solidFill>
                <a:srgbClr val="262626"/>
              </a:solidFill>
              <a:latin typeface="Arial"/>
              <a:ea typeface="Arial"/>
              <a:cs typeface="Arial"/>
              <a:sym typeface="Arial"/>
            </a:endParaRPr>
          </a:p>
        </p:txBody>
      </p:sp>
      <p:pic>
        <p:nvPicPr>
          <p:cNvPr id="1209" name="Google Shape;1209;p81"/>
          <p:cNvPicPr preferRelativeResize="0"/>
          <p:nvPr/>
        </p:nvPicPr>
        <p:blipFill rotWithShape="1">
          <a:blip r:embed="rId4">
            <a:alphaModFix/>
          </a:blip>
          <a:srcRect b="0" l="0" r="14290" t="0"/>
          <a:stretch/>
        </p:blipFill>
        <p:spPr>
          <a:xfrm>
            <a:off x="712183" y="1912756"/>
            <a:ext cx="8487702" cy="180320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1" name="Shape 7331"/>
        <p:cNvGrpSpPr/>
        <p:nvPr/>
      </p:nvGrpSpPr>
      <p:grpSpPr>
        <a:xfrm>
          <a:off x="0" y="0"/>
          <a:ext cx="0" cy="0"/>
          <a:chOff x="0" y="0"/>
          <a:chExt cx="0" cy="0"/>
        </a:xfrm>
      </p:grpSpPr>
      <p:sp>
        <p:nvSpPr>
          <p:cNvPr id="7332" name="Google Shape;7332;p432"/>
          <p:cNvSpPr/>
          <p:nvPr/>
        </p:nvSpPr>
        <p:spPr>
          <a:xfrm>
            <a:off x="712182" y="1772816"/>
            <a:ext cx="8630827" cy="1253368"/>
          </a:xfrm>
          <a:prstGeom prst="rect">
            <a:avLst/>
          </a:prstGeom>
          <a:noFill/>
          <a:ln>
            <a:noFill/>
          </a:ln>
        </p:spPr>
        <p:txBody>
          <a:bodyPr anchorCtr="0" anchor="t" bIns="71975" lIns="0" spcFirstLastPara="1" rIns="143950" wrap="square" tIns="71975">
            <a:noAutofit/>
          </a:bodyPr>
          <a:lstStyle/>
          <a:p>
            <a:pPr indent="-311150" lvl="0" marL="457200" marR="38100" rtl="0" algn="l">
              <a:lnSpc>
                <a:spcPct val="114285"/>
              </a:lnSpc>
              <a:spcBef>
                <a:spcPts val="0"/>
              </a:spcBef>
              <a:spcAft>
                <a:spcPts val="0"/>
              </a:spcAft>
              <a:buClr>
                <a:srgbClr val="193EB0"/>
              </a:buClr>
              <a:buSzPts val="1300"/>
              <a:buChar char="‣"/>
            </a:pPr>
            <a:r>
              <a:rPr lang="en-US" sz="1100">
                <a:solidFill>
                  <a:srgbClr val="202124"/>
                </a:solidFill>
                <a:highlight>
                  <a:srgbClr val="F8F9FA"/>
                </a:highlight>
              </a:rPr>
              <a:t>수치 변수에서 간격을 값으로 포함하는 범주형 변수를 파생할 수 있습니다. </a:t>
            </a:r>
            <a:endParaRPr sz="1100">
              <a:solidFill>
                <a:srgbClr val="202124"/>
              </a:solidFill>
              <a:highlight>
                <a:srgbClr val="F8F9FA"/>
              </a:highlight>
            </a:endParaRPr>
          </a:p>
          <a:p>
            <a:pPr indent="-298450" lvl="0" marL="457200" marR="38100" rtl="0" algn="l">
              <a:lnSpc>
                <a:spcPct val="114285"/>
              </a:lnSpc>
              <a:spcBef>
                <a:spcPts val="0"/>
              </a:spcBef>
              <a:spcAft>
                <a:spcPts val="0"/>
              </a:spcAft>
              <a:buClr>
                <a:srgbClr val="202124"/>
              </a:buClr>
              <a:buSzPts val="1100"/>
              <a:buChar char="‣"/>
            </a:pPr>
            <a:r>
              <a:rPr lang="en-US" sz="1100">
                <a:solidFill>
                  <a:srgbClr val="202124"/>
                </a:solidFill>
                <a:highlight>
                  <a:srgbClr val="F8F9FA"/>
                </a:highlight>
              </a:rPr>
              <a:t>이러한 간격은 분위수일 수도 있고 사용자가 정의할 수도 있습니다.</a:t>
            </a:r>
            <a:endParaRPr sz="1100">
              <a:solidFill>
                <a:srgbClr val="202124"/>
              </a:solidFill>
              <a:highlight>
                <a:srgbClr val="F8F9FA"/>
              </a:highlight>
            </a:endParaRPr>
          </a:p>
          <a:p>
            <a:pPr indent="-298450" lvl="0" marL="457200" marR="38100" rtl="0" algn="l">
              <a:lnSpc>
                <a:spcPct val="114285"/>
              </a:lnSpc>
              <a:spcBef>
                <a:spcPts val="0"/>
              </a:spcBef>
              <a:spcAft>
                <a:spcPts val="0"/>
              </a:spcAft>
              <a:buClr>
                <a:srgbClr val="202124"/>
              </a:buClr>
              <a:buSzPts val="1100"/>
              <a:buChar char="‣"/>
            </a:pPr>
            <a:r>
              <a:rPr lang="en-US" sz="1300">
                <a:solidFill>
                  <a:srgbClr val="262626"/>
                </a:solidFill>
                <a:latin typeface="Arial"/>
                <a:ea typeface="Arial"/>
                <a:cs typeface="Arial"/>
                <a:sym typeface="Arial"/>
              </a:rPr>
              <a:t>From the categorical variable, the corresponding dummy variables can be generated as usual.</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 numerical “Age” variable can be converted into “Age_10”, “Age_20”, etc. </a:t>
            </a:r>
            <a:endParaRPr/>
          </a:p>
        </p:txBody>
      </p:sp>
      <p:graphicFrame>
        <p:nvGraphicFramePr>
          <p:cNvPr id="7333" name="Google Shape;7333;p432"/>
          <p:cNvGraphicFramePr/>
          <p:nvPr/>
        </p:nvGraphicFramePr>
        <p:xfrm>
          <a:off x="876306" y="3489960"/>
          <a:ext cx="3000000" cy="3000000"/>
        </p:xfrm>
        <a:graphic>
          <a:graphicData uri="http://schemas.openxmlformats.org/drawingml/2006/table">
            <a:tbl>
              <a:tblPr bandRow="1" firstRow="1">
                <a:noFill/>
                <a:tableStyleId>{B10AEBBE-A2A1-4DB3-8D53-79E97534AB81}</a:tableStyleId>
              </a:tblPr>
              <a:tblGrid>
                <a:gridCol w="956575"/>
              </a:tblGrid>
              <a:tr h="360000">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Age</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17</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26</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63</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7334" name="Google Shape;7334;p432"/>
          <p:cNvGraphicFramePr/>
          <p:nvPr/>
        </p:nvGraphicFramePr>
        <p:xfrm>
          <a:off x="2954563" y="3489960"/>
          <a:ext cx="3000000" cy="3000000"/>
        </p:xfrm>
        <a:graphic>
          <a:graphicData uri="http://schemas.openxmlformats.org/drawingml/2006/table">
            <a:tbl>
              <a:tblPr bandRow="1" firstRow="1">
                <a:noFill/>
                <a:tableStyleId>{B10AEBBE-A2A1-4DB3-8D53-79E97534AB81}</a:tableStyleId>
              </a:tblPr>
              <a:tblGrid>
                <a:gridCol w="798675"/>
                <a:gridCol w="798675"/>
                <a:gridCol w="798675"/>
                <a:gridCol w="798675"/>
                <a:gridCol w="798675"/>
                <a:gridCol w="798675"/>
                <a:gridCol w="798675"/>
                <a:gridCol w="798675"/>
              </a:tblGrid>
              <a:tr h="360000">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Age_10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Age_20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Age_30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Age_40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Age_50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Age_60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Age_70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Age_80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7335" name="Google Shape;7335;p432"/>
          <p:cNvSpPr/>
          <p:nvPr/>
        </p:nvSpPr>
        <p:spPr>
          <a:xfrm rot="-5400000">
            <a:off x="2283776" y="4019052"/>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336" name="Google Shape;7336;p432"/>
          <p:cNvGrpSpPr/>
          <p:nvPr/>
        </p:nvGrpSpPr>
        <p:grpSpPr>
          <a:xfrm>
            <a:off x="450000" y="450000"/>
            <a:ext cx="9018000" cy="276999"/>
            <a:chOff x="450000" y="450000"/>
            <a:chExt cx="9018000" cy="276999"/>
          </a:xfrm>
        </p:grpSpPr>
        <p:sp>
          <p:nvSpPr>
            <p:cNvPr id="7337" name="Google Shape;7337;p43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38" name="Google Shape;7338;p43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339" name="Google Shape;7339;p432"/>
          <p:cNvSpPr/>
          <p:nvPr/>
        </p:nvSpPr>
        <p:spPr>
          <a:xfrm>
            <a:off x="903506" y="272290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7340" name="Google Shape;7340;p432"/>
          <p:cNvGrpSpPr/>
          <p:nvPr/>
        </p:nvGrpSpPr>
        <p:grpSpPr>
          <a:xfrm>
            <a:off x="559817" y="1428745"/>
            <a:ext cx="8783192" cy="215444"/>
            <a:chOff x="559817" y="2136914"/>
            <a:chExt cx="8783192" cy="215444"/>
          </a:xfrm>
        </p:grpSpPr>
        <p:sp>
          <p:nvSpPr>
            <p:cNvPr id="7341" name="Google Shape;7341;p4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42" name="Google Shape;7342;p43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Turning numerical variables into categorical:</a:t>
              </a:r>
              <a:endParaRPr/>
            </a:p>
          </p:txBody>
        </p:sp>
      </p:gr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7" name="Shape 7347"/>
        <p:cNvGrpSpPr/>
        <p:nvPr/>
      </p:nvGrpSpPr>
      <p:grpSpPr>
        <a:xfrm>
          <a:off x="0" y="0"/>
          <a:ext cx="0" cy="0"/>
          <a:chOff x="0" y="0"/>
          <a:chExt cx="0" cy="0"/>
        </a:xfrm>
      </p:grpSpPr>
      <p:sp>
        <p:nvSpPr>
          <p:cNvPr id="7348" name="Google Shape;7348;p433"/>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측정 단위를 동일하게 맞추기</a:t>
            </a:r>
            <a:endParaRPr sz="2400">
              <a:solidFill>
                <a:srgbClr val="0C0C0C"/>
              </a:solidFill>
              <a:latin typeface="Arial"/>
              <a:ea typeface="Arial"/>
              <a:cs typeface="Arial"/>
              <a:sym typeface="Arial"/>
            </a:endParaRPr>
          </a:p>
        </p:txBody>
      </p:sp>
      <p:grpSp>
        <p:nvGrpSpPr>
          <p:cNvPr id="7349" name="Google Shape;7349;p433"/>
          <p:cNvGrpSpPr/>
          <p:nvPr/>
        </p:nvGrpSpPr>
        <p:grpSpPr>
          <a:xfrm>
            <a:off x="558800" y="1844824"/>
            <a:ext cx="8785225" cy="200055"/>
            <a:chOff x="558800" y="1908653"/>
            <a:chExt cx="8785225" cy="200055"/>
          </a:xfrm>
        </p:grpSpPr>
        <p:sp>
          <p:nvSpPr>
            <p:cNvPr id="7350" name="Google Shape;7350;p433"/>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갤런당 마일 단위(mile per gallon)를 리터당 킬로미터(km/L) 단위로 변환한다.</a:t>
              </a:r>
              <a:endParaRPr/>
            </a:p>
          </p:txBody>
        </p:sp>
        <p:sp>
          <p:nvSpPr>
            <p:cNvPr id="7351" name="Google Shape;7351;p43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352" name="Google Shape;7352;p433"/>
          <p:cNvGrpSpPr/>
          <p:nvPr/>
        </p:nvGrpSpPr>
        <p:grpSpPr>
          <a:xfrm>
            <a:off x="450000" y="450000"/>
            <a:ext cx="9018000" cy="276999"/>
            <a:chOff x="450000" y="450000"/>
            <a:chExt cx="9018000" cy="276999"/>
          </a:xfrm>
        </p:grpSpPr>
        <p:sp>
          <p:nvSpPr>
            <p:cNvPr id="7353" name="Google Shape;7353;p43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54" name="Google Shape;7354;p43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355" name="Google Shape;7355;p433"/>
          <p:cNvGrpSpPr/>
          <p:nvPr/>
        </p:nvGrpSpPr>
        <p:grpSpPr>
          <a:xfrm>
            <a:off x="557644" y="5500700"/>
            <a:ext cx="8782050" cy="787019"/>
            <a:chOff x="568325" y="5114924"/>
            <a:chExt cx="8782050" cy="813246"/>
          </a:xfrm>
        </p:grpSpPr>
        <p:sp>
          <p:nvSpPr>
            <p:cNvPr id="7356" name="Google Shape;7356;p43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57" name="Google Shape;7357;p433"/>
            <p:cNvGrpSpPr/>
            <p:nvPr/>
          </p:nvGrpSpPr>
          <p:grpSpPr>
            <a:xfrm>
              <a:off x="675835" y="5210921"/>
              <a:ext cx="2918106" cy="302131"/>
              <a:chOff x="732985" y="5582396"/>
              <a:chExt cx="2918106" cy="302131"/>
            </a:xfrm>
          </p:grpSpPr>
          <p:pic>
            <p:nvPicPr>
              <p:cNvPr descr="Byte - Free electronics icons" id="7358" name="Google Shape;7358;p43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359" name="Google Shape;7359;p43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2-1</a:t>
                </a:r>
                <a:endParaRPr b="1" sz="1300">
                  <a:solidFill>
                    <a:srgbClr val="262626"/>
                  </a:solidFill>
                  <a:latin typeface="Arial"/>
                  <a:ea typeface="Arial"/>
                  <a:cs typeface="Arial"/>
                  <a:sym typeface="Arial"/>
                </a:endParaRPr>
              </a:p>
            </p:txBody>
          </p:sp>
        </p:grpSp>
        <p:sp>
          <p:nvSpPr>
            <p:cNvPr id="7360" name="Google Shape;7360;p43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read_csv() 함수로 df를 생성한다.</a:t>
              </a:r>
              <a:endParaRPr sz="1300">
                <a:solidFill>
                  <a:srgbClr val="262626"/>
                </a:solidFill>
                <a:latin typeface="Arial"/>
                <a:ea typeface="Arial"/>
                <a:cs typeface="Arial"/>
                <a:sym typeface="Arial"/>
              </a:endParaRPr>
            </a:p>
          </p:txBody>
        </p:sp>
      </p:grpSp>
      <p:grpSp>
        <p:nvGrpSpPr>
          <p:cNvPr id="7361" name="Google Shape;7361;p433"/>
          <p:cNvGrpSpPr/>
          <p:nvPr/>
        </p:nvGrpSpPr>
        <p:grpSpPr>
          <a:xfrm>
            <a:off x="558396" y="2132856"/>
            <a:ext cx="8782050" cy="3292698"/>
            <a:chOff x="558396" y="2132856"/>
            <a:chExt cx="8782050" cy="3292698"/>
          </a:xfrm>
        </p:grpSpPr>
        <p:sp>
          <p:nvSpPr>
            <p:cNvPr id="7362" name="Google Shape;7362;p433"/>
            <p:cNvSpPr/>
            <p:nvPr/>
          </p:nvSpPr>
          <p:spPr>
            <a:xfrm>
              <a:off x="558396" y="2132856"/>
              <a:ext cx="8782050" cy="32926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363" name="Google Shape;7363;p433"/>
            <p:cNvPicPr preferRelativeResize="0"/>
            <p:nvPr/>
          </p:nvPicPr>
          <p:blipFill rotWithShape="1">
            <a:blip r:embed="rId4">
              <a:alphaModFix/>
            </a:blip>
            <a:srcRect b="0" l="0" r="1619" t="0"/>
            <a:stretch/>
          </p:blipFill>
          <p:spPr>
            <a:xfrm>
              <a:off x="640179" y="2231961"/>
              <a:ext cx="8699515" cy="3100692"/>
            </a:xfrm>
            <a:prstGeom prst="rect">
              <a:avLst/>
            </a:prstGeom>
            <a:noFill/>
            <a:ln cap="flat" cmpd="sng" w="9525">
              <a:solidFill>
                <a:srgbClr val="F2F2F2"/>
              </a:solidFill>
              <a:prstDash val="solid"/>
              <a:round/>
              <a:headEnd len="sm" w="sm" type="none"/>
              <a:tailEnd len="sm" w="sm" type="none"/>
            </a:ln>
          </p:spPr>
        </p:pic>
        <p:sp>
          <p:nvSpPr>
            <p:cNvPr id="7364" name="Google Shape;7364;p433"/>
            <p:cNvSpPr/>
            <p:nvPr/>
          </p:nvSpPr>
          <p:spPr>
            <a:xfrm>
              <a:off x="1198485" y="2796467"/>
              <a:ext cx="8131946" cy="20418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9" name="Shape 7369"/>
        <p:cNvGrpSpPr/>
        <p:nvPr/>
      </p:nvGrpSpPr>
      <p:grpSpPr>
        <a:xfrm>
          <a:off x="0" y="0"/>
          <a:ext cx="0" cy="0"/>
          <a:chOff x="0" y="0"/>
          <a:chExt cx="0" cy="0"/>
        </a:xfrm>
      </p:grpSpPr>
      <p:grpSp>
        <p:nvGrpSpPr>
          <p:cNvPr id="7370" name="Google Shape;7370;p434"/>
          <p:cNvGrpSpPr/>
          <p:nvPr/>
        </p:nvGrpSpPr>
        <p:grpSpPr>
          <a:xfrm>
            <a:off x="450000" y="450000"/>
            <a:ext cx="9018000" cy="276999"/>
            <a:chOff x="450000" y="450000"/>
            <a:chExt cx="9018000" cy="276999"/>
          </a:xfrm>
        </p:grpSpPr>
        <p:sp>
          <p:nvSpPr>
            <p:cNvPr id="7371" name="Google Shape;7371;p43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72" name="Google Shape;7372;p43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373" name="Google Shape;7373;p434"/>
          <p:cNvSpPr/>
          <p:nvPr/>
        </p:nvSpPr>
        <p:spPr>
          <a:xfrm>
            <a:off x="558396" y="1610581"/>
            <a:ext cx="8782050" cy="32926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74" name="Google Shape;7374;p434"/>
          <p:cNvGrpSpPr/>
          <p:nvPr/>
        </p:nvGrpSpPr>
        <p:grpSpPr>
          <a:xfrm>
            <a:off x="557644" y="4969547"/>
            <a:ext cx="8782050" cy="787019"/>
            <a:chOff x="568325" y="5114924"/>
            <a:chExt cx="8782050" cy="813246"/>
          </a:xfrm>
        </p:grpSpPr>
        <p:sp>
          <p:nvSpPr>
            <p:cNvPr id="7375" name="Google Shape;7375;p43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76" name="Google Shape;7376;p434"/>
            <p:cNvGrpSpPr/>
            <p:nvPr/>
          </p:nvGrpSpPr>
          <p:grpSpPr>
            <a:xfrm>
              <a:off x="675835" y="5210921"/>
              <a:ext cx="2918106" cy="302131"/>
              <a:chOff x="732985" y="5582396"/>
              <a:chExt cx="2918106" cy="302131"/>
            </a:xfrm>
          </p:grpSpPr>
          <p:pic>
            <p:nvPicPr>
              <p:cNvPr descr="Byte - Free electronics icons" id="7377" name="Google Shape;7377;p43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378" name="Google Shape;7378;p4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2-3</a:t>
                </a:r>
                <a:endParaRPr b="1" sz="1300">
                  <a:solidFill>
                    <a:srgbClr val="262626"/>
                  </a:solidFill>
                  <a:latin typeface="Arial"/>
                  <a:ea typeface="Arial"/>
                  <a:cs typeface="Arial"/>
                  <a:sym typeface="Arial"/>
                </a:endParaRPr>
              </a:p>
            </p:txBody>
          </p:sp>
        </p:grpSp>
        <p:sp>
          <p:nvSpPr>
            <p:cNvPr id="7379" name="Google Shape;7379;p43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열 이름을 지정한다.</a:t>
              </a:r>
              <a:endParaRPr sz="1300">
                <a:solidFill>
                  <a:srgbClr val="262626"/>
                </a:solidFill>
                <a:latin typeface="Arial"/>
                <a:ea typeface="Arial"/>
                <a:cs typeface="Arial"/>
                <a:sym typeface="Arial"/>
              </a:endParaRPr>
            </a:p>
          </p:txBody>
        </p:sp>
      </p:grpSp>
      <p:pic>
        <p:nvPicPr>
          <p:cNvPr id="7380" name="Google Shape;7380;p434"/>
          <p:cNvPicPr preferRelativeResize="0"/>
          <p:nvPr/>
        </p:nvPicPr>
        <p:blipFill rotWithShape="1">
          <a:blip r:embed="rId4">
            <a:alphaModFix/>
          </a:blip>
          <a:srcRect b="0" l="0" r="1619" t="0"/>
          <a:stretch/>
        </p:blipFill>
        <p:spPr>
          <a:xfrm>
            <a:off x="604669" y="1718564"/>
            <a:ext cx="8735025" cy="3091814"/>
          </a:xfrm>
          <a:prstGeom prst="rect">
            <a:avLst/>
          </a:prstGeom>
          <a:noFill/>
          <a:ln>
            <a:noFill/>
          </a:ln>
        </p:spPr>
      </p:pic>
      <p:sp>
        <p:nvSpPr>
          <p:cNvPr id="7381" name="Google Shape;7381;p434"/>
          <p:cNvSpPr/>
          <p:nvPr/>
        </p:nvSpPr>
        <p:spPr>
          <a:xfrm>
            <a:off x="1171851" y="2576025"/>
            <a:ext cx="8167457" cy="35360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7382" name="Google Shape;7382;p434"/>
          <p:cNvGrpSpPr/>
          <p:nvPr/>
        </p:nvGrpSpPr>
        <p:grpSpPr>
          <a:xfrm>
            <a:off x="558799" y="1340768"/>
            <a:ext cx="8785225" cy="200055"/>
            <a:chOff x="558800" y="1908653"/>
            <a:chExt cx="8785225" cy="200055"/>
          </a:xfrm>
        </p:grpSpPr>
        <p:sp>
          <p:nvSpPr>
            <p:cNvPr id="7383" name="Google Shape;7383;p434"/>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갤런당 마일 단위(mile per gallon)를 리터당 킬로미터(km/L) 단위로 변환한다.</a:t>
              </a:r>
              <a:endParaRPr/>
            </a:p>
          </p:txBody>
        </p:sp>
        <p:sp>
          <p:nvSpPr>
            <p:cNvPr id="7384" name="Google Shape;7384;p43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9" name="Shape 7389"/>
        <p:cNvGrpSpPr/>
        <p:nvPr/>
      </p:nvGrpSpPr>
      <p:grpSpPr>
        <a:xfrm>
          <a:off x="0" y="0"/>
          <a:ext cx="0" cy="0"/>
          <a:chOff x="0" y="0"/>
          <a:chExt cx="0" cy="0"/>
        </a:xfrm>
      </p:grpSpPr>
      <p:grpSp>
        <p:nvGrpSpPr>
          <p:cNvPr id="7390" name="Google Shape;7390;p435"/>
          <p:cNvGrpSpPr/>
          <p:nvPr/>
        </p:nvGrpSpPr>
        <p:grpSpPr>
          <a:xfrm>
            <a:off x="450000" y="450000"/>
            <a:ext cx="9018000" cy="276999"/>
            <a:chOff x="450000" y="450000"/>
            <a:chExt cx="9018000" cy="276999"/>
          </a:xfrm>
        </p:grpSpPr>
        <p:sp>
          <p:nvSpPr>
            <p:cNvPr id="7391" name="Google Shape;7391;p43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392" name="Google Shape;7392;p43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393" name="Google Shape;7393;p435"/>
          <p:cNvSpPr/>
          <p:nvPr/>
        </p:nvSpPr>
        <p:spPr>
          <a:xfrm>
            <a:off x="558396" y="1628800"/>
            <a:ext cx="8782050" cy="17270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94" name="Google Shape;7394;p435"/>
          <p:cNvGrpSpPr/>
          <p:nvPr/>
        </p:nvGrpSpPr>
        <p:grpSpPr>
          <a:xfrm>
            <a:off x="557644" y="3437224"/>
            <a:ext cx="8782050" cy="787019"/>
            <a:chOff x="568325" y="5114924"/>
            <a:chExt cx="8782050" cy="813246"/>
          </a:xfrm>
        </p:grpSpPr>
        <p:sp>
          <p:nvSpPr>
            <p:cNvPr id="7395" name="Google Shape;7395;p43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96" name="Google Shape;7396;p435"/>
            <p:cNvGrpSpPr/>
            <p:nvPr/>
          </p:nvGrpSpPr>
          <p:grpSpPr>
            <a:xfrm>
              <a:off x="675835" y="5210921"/>
              <a:ext cx="2918106" cy="302131"/>
              <a:chOff x="732985" y="5582396"/>
              <a:chExt cx="2918106" cy="302131"/>
            </a:xfrm>
          </p:grpSpPr>
          <p:pic>
            <p:nvPicPr>
              <p:cNvPr descr="Byte - Free electronics icons" id="7397" name="Google Shape;7397;p43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398" name="Google Shape;7398;p43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3-1</a:t>
                </a:r>
                <a:endParaRPr b="1" sz="1300">
                  <a:solidFill>
                    <a:srgbClr val="262626"/>
                  </a:solidFill>
                  <a:latin typeface="Arial"/>
                  <a:ea typeface="Arial"/>
                  <a:cs typeface="Arial"/>
                  <a:sym typeface="Arial"/>
                </a:endParaRPr>
              </a:p>
            </p:txBody>
          </p:sp>
        </p:grpSp>
        <p:sp>
          <p:nvSpPr>
            <p:cNvPr id="7399" name="Google Shape;7399;p43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mpg(mile per gallon)를 kpl(kilometer per liter)로 변환한다. (mpg_to_kpl = 0.425)</a:t>
              </a:r>
              <a:endParaRPr sz="1300">
                <a:solidFill>
                  <a:srgbClr val="262626"/>
                </a:solidFill>
                <a:latin typeface="Arial"/>
                <a:ea typeface="Arial"/>
                <a:cs typeface="Arial"/>
                <a:sym typeface="Arial"/>
              </a:endParaRPr>
            </a:p>
          </p:txBody>
        </p:sp>
      </p:grpSp>
      <p:pic>
        <p:nvPicPr>
          <p:cNvPr id="7400" name="Google Shape;7400;p435"/>
          <p:cNvPicPr preferRelativeResize="0"/>
          <p:nvPr/>
        </p:nvPicPr>
        <p:blipFill rotWithShape="1">
          <a:blip r:embed="rId4">
            <a:alphaModFix/>
          </a:blip>
          <a:srcRect b="0" l="0" r="14261" t="0"/>
          <a:stretch/>
        </p:blipFill>
        <p:spPr>
          <a:xfrm>
            <a:off x="594029" y="1698766"/>
            <a:ext cx="8745665" cy="1588167"/>
          </a:xfrm>
          <a:prstGeom prst="rect">
            <a:avLst/>
          </a:prstGeom>
          <a:noFill/>
          <a:ln>
            <a:noFill/>
          </a:ln>
        </p:spPr>
      </p:pic>
      <p:sp>
        <p:nvSpPr>
          <p:cNvPr id="7401" name="Google Shape;7401;p435"/>
          <p:cNvSpPr/>
          <p:nvPr/>
        </p:nvSpPr>
        <p:spPr>
          <a:xfrm>
            <a:off x="1260629" y="1775534"/>
            <a:ext cx="8060924" cy="22194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nvGrpSpPr>
          <p:cNvPr id="7402" name="Google Shape;7402;p435"/>
          <p:cNvGrpSpPr/>
          <p:nvPr/>
        </p:nvGrpSpPr>
        <p:grpSpPr>
          <a:xfrm>
            <a:off x="558799" y="1340768"/>
            <a:ext cx="8785225" cy="200055"/>
            <a:chOff x="558800" y="1908653"/>
            <a:chExt cx="8785225" cy="200055"/>
          </a:xfrm>
        </p:grpSpPr>
        <p:sp>
          <p:nvSpPr>
            <p:cNvPr id="7403" name="Google Shape;7403;p43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round(2) 명령은 소수점 아래 둘째 자리 반올림한다.</a:t>
              </a:r>
              <a:endParaRPr/>
            </a:p>
          </p:txBody>
        </p:sp>
        <p:sp>
          <p:nvSpPr>
            <p:cNvPr id="7404" name="Google Shape;7404;p43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9" name="Shape 7409"/>
        <p:cNvGrpSpPr/>
        <p:nvPr/>
      </p:nvGrpSpPr>
      <p:grpSpPr>
        <a:xfrm>
          <a:off x="0" y="0"/>
          <a:ext cx="0" cy="0"/>
          <a:chOff x="0" y="0"/>
          <a:chExt cx="0" cy="0"/>
        </a:xfrm>
      </p:grpSpPr>
      <p:grpSp>
        <p:nvGrpSpPr>
          <p:cNvPr id="7410" name="Google Shape;7410;p436"/>
          <p:cNvGrpSpPr/>
          <p:nvPr/>
        </p:nvGrpSpPr>
        <p:grpSpPr>
          <a:xfrm>
            <a:off x="450000" y="450000"/>
            <a:ext cx="9018000" cy="276999"/>
            <a:chOff x="450000" y="450000"/>
            <a:chExt cx="9018000" cy="276999"/>
          </a:xfrm>
        </p:grpSpPr>
        <p:sp>
          <p:nvSpPr>
            <p:cNvPr id="7411" name="Google Shape;7411;p43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412" name="Google Shape;7412;p43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413" name="Google Shape;7413;p436"/>
          <p:cNvGrpSpPr/>
          <p:nvPr/>
        </p:nvGrpSpPr>
        <p:grpSpPr>
          <a:xfrm>
            <a:off x="557644" y="3431512"/>
            <a:ext cx="8782050" cy="787019"/>
            <a:chOff x="568325" y="5114924"/>
            <a:chExt cx="8782050" cy="813246"/>
          </a:xfrm>
        </p:grpSpPr>
        <p:sp>
          <p:nvSpPr>
            <p:cNvPr id="7414" name="Google Shape;7414;p43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15" name="Google Shape;7415;p436"/>
            <p:cNvGrpSpPr/>
            <p:nvPr/>
          </p:nvGrpSpPr>
          <p:grpSpPr>
            <a:xfrm>
              <a:off x="675835" y="5210921"/>
              <a:ext cx="2918106" cy="302131"/>
              <a:chOff x="732985" y="5582396"/>
              <a:chExt cx="2918106" cy="302131"/>
            </a:xfrm>
          </p:grpSpPr>
          <p:pic>
            <p:nvPicPr>
              <p:cNvPr descr="Byte - Free electronics icons" id="7416" name="Google Shape;7416;p43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417" name="Google Shape;7417;p4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3-3</a:t>
                </a:r>
                <a:endParaRPr b="1" sz="1300">
                  <a:solidFill>
                    <a:srgbClr val="262626"/>
                  </a:solidFill>
                  <a:latin typeface="Arial"/>
                  <a:ea typeface="Arial"/>
                  <a:cs typeface="Arial"/>
                  <a:sym typeface="Arial"/>
                </a:endParaRPr>
              </a:p>
            </p:txBody>
          </p:sp>
        </p:grpSp>
        <p:sp>
          <p:nvSpPr>
            <p:cNvPr id="7418" name="Google Shape;7418;p43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mpg 열에 0.425를 곱한 결과를 새로운 열(kpl)에 추가한다.</a:t>
              </a:r>
              <a:endParaRPr sz="1300">
                <a:solidFill>
                  <a:srgbClr val="262626"/>
                </a:solidFill>
                <a:latin typeface="Arial"/>
                <a:ea typeface="Arial"/>
                <a:cs typeface="Arial"/>
                <a:sym typeface="Arial"/>
              </a:endParaRPr>
            </a:p>
          </p:txBody>
        </p:sp>
      </p:grpSp>
      <p:grpSp>
        <p:nvGrpSpPr>
          <p:cNvPr id="7419" name="Google Shape;7419;p436"/>
          <p:cNvGrpSpPr/>
          <p:nvPr/>
        </p:nvGrpSpPr>
        <p:grpSpPr>
          <a:xfrm>
            <a:off x="558799" y="1340768"/>
            <a:ext cx="8785225" cy="200055"/>
            <a:chOff x="558800" y="1908653"/>
            <a:chExt cx="8785225" cy="200055"/>
          </a:xfrm>
        </p:grpSpPr>
        <p:sp>
          <p:nvSpPr>
            <p:cNvPr id="7420" name="Google Shape;7420;p43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round(2) 명령은 소수점 아래 둘째 자리 반올림한다.</a:t>
              </a:r>
              <a:endParaRPr/>
            </a:p>
          </p:txBody>
        </p:sp>
        <p:sp>
          <p:nvSpPr>
            <p:cNvPr id="7421" name="Google Shape;7421;p43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22" name="Google Shape;7422;p436"/>
          <p:cNvSpPr/>
          <p:nvPr/>
        </p:nvSpPr>
        <p:spPr>
          <a:xfrm>
            <a:off x="558396" y="1628800"/>
            <a:ext cx="8782050" cy="17270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23" name="Google Shape;7423;p436"/>
          <p:cNvPicPr preferRelativeResize="0"/>
          <p:nvPr/>
        </p:nvPicPr>
        <p:blipFill rotWithShape="1">
          <a:blip r:embed="rId4">
            <a:alphaModFix/>
          </a:blip>
          <a:srcRect b="0" l="0" r="14261" t="0"/>
          <a:stretch/>
        </p:blipFill>
        <p:spPr>
          <a:xfrm>
            <a:off x="594029" y="1698766"/>
            <a:ext cx="8745665" cy="1588167"/>
          </a:xfrm>
          <a:prstGeom prst="rect">
            <a:avLst/>
          </a:prstGeom>
          <a:noFill/>
          <a:ln>
            <a:noFill/>
          </a:ln>
        </p:spPr>
      </p:pic>
      <p:sp>
        <p:nvSpPr>
          <p:cNvPr id="7424" name="Google Shape;7424;p436"/>
          <p:cNvSpPr/>
          <p:nvPr/>
        </p:nvSpPr>
        <p:spPr>
          <a:xfrm>
            <a:off x="1260629" y="2117762"/>
            <a:ext cx="8060924" cy="22194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9" name="Shape 7429"/>
        <p:cNvGrpSpPr/>
        <p:nvPr/>
      </p:nvGrpSpPr>
      <p:grpSpPr>
        <a:xfrm>
          <a:off x="0" y="0"/>
          <a:ext cx="0" cy="0"/>
          <a:chOff x="0" y="0"/>
          <a:chExt cx="0" cy="0"/>
        </a:xfrm>
      </p:grpSpPr>
      <p:grpSp>
        <p:nvGrpSpPr>
          <p:cNvPr id="7430" name="Google Shape;7430;p437"/>
          <p:cNvGrpSpPr/>
          <p:nvPr/>
        </p:nvGrpSpPr>
        <p:grpSpPr>
          <a:xfrm>
            <a:off x="450000" y="450000"/>
            <a:ext cx="9018000" cy="276999"/>
            <a:chOff x="450000" y="450000"/>
            <a:chExt cx="9018000" cy="276999"/>
          </a:xfrm>
        </p:grpSpPr>
        <p:sp>
          <p:nvSpPr>
            <p:cNvPr id="7431" name="Google Shape;7431;p43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432" name="Google Shape;7432;p43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433" name="Google Shape;7433;p437"/>
          <p:cNvGrpSpPr/>
          <p:nvPr/>
        </p:nvGrpSpPr>
        <p:grpSpPr>
          <a:xfrm>
            <a:off x="557644" y="3434701"/>
            <a:ext cx="8782050" cy="787019"/>
            <a:chOff x="568325" y="5114924"/>
            <a:chExt cx="8782050" cy="813246"/>
          </a:xfrm>
        </p:grpSpPr>
        <p:sp>
          <p:nvSpPr>
            <p:cNvPr id="7434" name="Google Shape;7434;p43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35" name="Google Shape;7435;p437"/>
            <p:cNvGrpSpPr/>
            <p:nvPr/>
          </p:nvGrpSpPr>
          <p:grpSpPr>
            <a:xfrm>
              <a:off x="675835" y="5210921"/>
              <a:ext cx="2918106" cy="302131"/>
              <a:chOff x="732985" y="5582396"/>
              <a:chExt cx="2918106" cy="302131"/>
            </a:xfrm>
          </p:grpSpPr>
          <p:pic>
            <p:nvPicPr>
              <p:cNvPr descr="Byte - Free electronics icons" id="7436" name="Google Shape;7436;p43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437" name="Google Shape;7437;p43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3-7</a:t>
                </a:r>
                <a:endParaRPr b="1" sz="1300">
                  <a:solidFill>
                    <a:srgbClr val="262626"/>
                  </a:solidFill>
                  <a:latin typeface="Arial"/>
                  <a:ea typeface="Arial"/>
                  <a:cs typeface="Arial"/>
                  <a:sym typeface="Arial"/>
                </a:endParaRPr>
              </a:p>
            </p:txBody>
          </p:sp>
        </p:grpSp>
        <p:sp>
          <p:nvSpPr>
            <p:cNvPr id="7438" name="Google Shape;7438;p43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kpl 열을 소수점 아래 둘째 자리에서 반올림한다.</a:t>
              </a:r>
              <a:endParaRPr sz="1300">
                <a:solidFill>
                  <a:srgbClr val="262626"/>
                </a:solidFill>
                <a:latin typeface="Arial"/>
                <a:ea typeface="Arial"/>
                <a:cs typeface="Arial"/>
                <a:sym typeface="Arial"/>
              </a:endParaRPr>
            </a:p>
          </p:txBody>
        </p:sp>
      </p:grpSp>
      <p:grpSp>
        <p:nvGrpSpPr>
          <p:cNvPr id="7439" name="Google Shape;7439;p437"/>
          <p:cNvGrpSpPr/>
          <p:nvPr/>
        </p:nvGrpSpPr>
        <p:grpSpPr>
          <a:xfrm>
            <a:off x="558799" y="1340768"/>
            <a:ext cx="8785225" cy="200055"/>
            <a:chOff x="558800" y="1908653"/>
            <a:chExt cx="8785225" cy="200055"/>
          </a:xfrm>
        </p:grpSpPr>
        <p:sp>
          <p:nvSpPr>
            <p:cNvPr id="7440" name="Google Shape;7440;p437"/>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round(2) 명령은 소수점 아래 둘째 자리 반올림한다.</a:t>
              </a:r>
              <a:endParaRPr/>
            </a:p>
          </p:txBody>
        </p:sp>
        <p:sp>
          <p:nvSpPr>
            <p:cNvPr id="7441" name="Google Shape;7441;p43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42" name="Google Shape;7442;p437"/>
          <p:cNvSpPr/>
          <p:nvPr/>
        </p:nvSpPr>
        <p:spPr>
          <a:xfrm>
            <a:off x="558396" y="1628800"/>
            <a:ext cx="8782050" cy="17270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43" name="Google Shape;7443;p437"/>
          <p:cNvPicPr preferRelativeResize="0"/>
          <p:nvPr/>
        </p:nvPicPr>
        <p:blipFill rotWithShape="1">
          <a:blip r:embed="rId4">
            <a:alphaModFix/>
          </a:blip>
          <a:srcRect b="0" l="0" r="14261" t="0"/>
          <a:stretch/>
        </p:blipFill>
        <p:spPr>
          <a:xfrm>
            <a:off x="594029" y="1698766"/>
            <a:ext cx="8745665" cy="1588167"/>
          </a:xfrm>
          <a:prstGeom prst="rect">
            <a:avLst/>
          </a:prstGeom>
          <a:noFill/>
          <a:ln>
            <a:noFill/>
          </a:ln>
        </p:spPr>
      </p:pic>
      <p:sp>
        <p:nvSpPr>
          <p:cNvPr id="7444" name="Google Shape;7444;p437"/>
          <p:cNvSpPr/>
          <p:nvPr/>
        </p:nvSpPr>
        <p:spPr>
          <a:xfrm>
            <a:off x="1260629" y="2789806"/>
            <a:ext cx="8060924" cy="22194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9" name="Shape 7449"/>
        <p:cNvGrpSpPr/>
        <p:nvPr/>
      </p:nvGrpSpPr>
      <p:grpSpPr>
        <a:xfrm>
          <a:off x="0" y="0"/>
          <a:ext cx="0" cy="0"/>
          <a:chOff x="0" y="0"/>
          <a:chExt cx="0" cy="0"/>
        </a:xfrm>
      </p:grpSpPr>
      <p:grpSp>
        <p:nvGrpSpPr>
          <p:cNvPr id="7450" name="Google Shape;7450;p438"/>
          <p:cNvGrpSpPr/>
          <p:nvPr/>
        </p:nvGrpSpPr>
        <p:grpSpPr>
          <a:xfrm>
            <a:off x="450000" y="450000"/>
            <a:ext cx="9018000" cy="276999"/>
            <a:chOff x="450000" y="450000"/>
            <a:chExt cx="9018000" cy="276999"/>
          </a:xfrm>
        </p:grpSpPr>
        <p:sp>
          <p:nvSpPr>
            <p:cNvPr id="7451" name="Google Shape;7451;p43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452" name="Google Shape;7452;p43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453" name="Google Shape;7453;p438"/>
          <p:cNvGrpSpPr/>
          <p:nvPr/>
        </p:nvGrpSpPr>
        <p:grpSpPr>
          <a:xfrm>
            <a:off x="558396" y="1631781"/>
            <a:ext cx="8782050" cy="3880322"/>
            <a:chOff x="558396" y="2235344"/>
            <a:chExt cx="8782050" cy="3880322"/>
          </a:xfrm>
        </p:grpSpPr>
        <p:sp>
          <p:nvSpPr>
            <p:cNvPr id="7454" name="Google Shape;7454;p438"/>
            <p:cNvSpPr/>
            <p:nvPr/>
          </p:nvSpPr>
          <p:spPr>
            <a:xfrm>
              <a:off x="558396" y="2235344"/>
              <a:ext cx="8782050" cy="38803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55" name="Google Shape;7455;p438"/>
            <p:cNvPicPr preferRelativeResize="0"/>
            <p:nvPr/>
          </p:nvPicPr>
          <p:blipFill rotWithShape="1">
            <a:blip r:embed="rId3">
              <a:alphaModFix/>
            </a:blip>
            <a:srcRect b="0" l="0" r="14280" t="0"/>
            <a:stretch/>
          </p:blipFill>
          <p:spPr>
            <a:xfrm>
              <a:off x="675691" y="2358575"/>
              <a:ext cx="8488684" cy="3672913"/>
            </a:xfrm>
            <a:prstGeom prst="rect">
              <a:avLst/>
            </a:prstGeom>
            <a:noFill/>
            <a:ln>
              <a:noFill/>
            </a:ln>
          </p:spPr>
        </p:pic>
      </p:grpSp>
      <p:grpSp>
        <p:nvGrpSpPr>
          <p:cNvPr id="7456" name="Google Shape;7456;p438"/>
          <p:cNvGrpSpPr/>
          <p:nvPr/>
        </p:nvGrpSpPr>
        <p:grpSpPr>
          <a:xfrm>
            <a:off x="558799" y="1340768"/>
            <a:ext cx="8785225" cy="200055"/>
            <a:chOff x="558800" y="1908653"/>
            <a:chExt cx="8785225" cy="200055"/>
          </a:xfrm>
        </p:grpSpPr>
        <p:sp>
          <p:nvSpPr>
            <p:cNvPr id="7457" name="Google Shape;7457;p438"/>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round(2) 명령은 소수점 아래 둘째 자리 반올림한다.</a:t>
              </a:r>
              <a:endParaRPr/>
            </a:p>
          </p:txBody>
        </p:sp>
        <p:sp>
          <p:nvSpPr>
            <p:cNvPr id="7458" name="Google Shape;7458;p43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3" name="Shape 7463"/>
        <p:cNvGrpSpPr/>
        <p:nvPr/>
      </p:nvGrpSpPr>
      <p:grpSpPr>
        <a:xfrm>
          <a:off x="0" y="0"/>
          <a:ext cx="0" cy="0"/>
          <a:chOff x="0" y="0"/>
          <a:chExt cx="0" cy="0"/>
        </a:xfrm>
      </p:grpSpPr>
      <p:grpSp>
        <p:nvGrpSpPr>
          <p:cNvPr id="7464" name="Google Shape;7464;p439"/>
          <p:cNvGrpSpPr/>
          <p:nvPr/>
        </p:nvGrpSpPr>
        <p:grpSpPr>
          <a:xfrm>
            <a:off x="557644" y="5420448"/>
            <a:ext cx="8782050" cy="787019"/>
            <a:chOff x="568325" y="5114924"/>
            <a:chExt cx="8782050" cy="813246"/>
          </a:xfrm>
        </p:grpSpPr>
        <p:sp>
          <p:nvSpPr>
            <p:cNvPr id="7465" name="Google Shape;7465;p43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66" name="Google Shape;7466;p439"/>
            <p:cNvGrpSpPr/>
            <p:nvPr/>
          </p:nvGrpSpPr>
          <p:grpSpPr>
            <a:xfrm>
              <a:off x="675835" y="5210921"/>
              <a:ext cx="2918106" cy="302131"/>
              <a:chOff x="732985" y="5582396"/>
              <a:chExt cx="2918106" cy="302131"/>
            </a:xfrm>
          </p:grpSpPr>
          <p:pic>
            <p:nvPicPr>
              <p:cNvPr descr="Byte - Free electronics icons" id="7467" name="Google Shape;7467;p43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468" name="Google Shape;7468;p43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4-1</a:t>
                </a:r>
                <a:endParaRPr b="1" sz="1300">
                  <a:solidFill>
                    <a:srgbClr val="262626"/>
                  </a:solidFill>
                  <a:latin typeface="Arial"/>
                  <a:ea typeface="Arial"/>
                  <a:cs typeface="Arial"/>
                  <a:sym typeface="Arial"/>
                </a:endParaRPr>
              </a:p>
            </p:txBody>
          </p:sp>
        </p:grpSp>
        <p:sp>
          <p:nvSpPr>
            <p:cNvPr id="7469" name="Google Shape;7469;p43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각 열의 자료형을 확인한다.</a:t>
              </a:r>
              <a:endParaRPr sz="1300">
                <a:solidFill>
                  <a:srgbClr val="262626"/>
                </a:solidFill>
                <a:latin typeface="Arial"/>
                <a:ea typeface="Arial"/>
                <a:cs typeface="Arial"/>
                <a:sym typeface="Arial"/>
              </a:endParaRPr>
            </a:p>
          </p:txBody>
        </p:sp>
      </p:grpSp>
      <p:grpSp>
        <p:nvGrpSpPr>
          <p:cNvPr id="7470" name="Google Shape;7470;p439"/>
          <p:cNvGrpSpPr/>
          <p:nvPr/>
        </p:nvGrpSpPr>
        <p:grpSpPr>
          <a:xfrm>
            <a:off x="450000" y="450000"/>
            <a:ext cx="9018000" cy="276999"/>
            <a:chOff x="450000" y="450000"/>
            <a:chExt cx="9018000" cy="276999"/>
          </a:xfrm>
        </p:grpSpPr>
        <p:sp>
          <p:nvSpPr>
            <p:cNvPr id="7471" name="Google Shape;7471;p43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472" name="Google Shape;7472;p43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473" name="Google Shape;7473;p439"/>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데이터타입 변환</a:t>
            </a:r>
            <a:endParaRPr sz="2400">
              <a:solidFill>
                <a:srgbClr val="0C0C0C"/>
              </a:solidFill>
              <a:latin typeface="Arial"/>
              <a:ea typeface="Arial"/>
              <a:cs typeface="Arial"/>
              <a:sym typeface="Arial"/>
            </a:endParaRPr>
          </a:p>
        </p:txBody>
      </p:sp>
      <p:grpSp>
        <p:nvGrpSpPr>
          <p:cNvPr id="7474" name="Google Shape;7474;p439"/>
          <p:cNvGrpSpPr/>
          <p:nvPr/>
        </p:nvGrpSpPr>
        <p:grpSpPr>
          <a:xfrm>
            <a:off x="558800" y="1844824"/>
            <a:ext cx="8785225" cy="200055"/>
            <a:chOff x="558800" y="1908653"/>
            <a:chExt cx="8785225" cy="200055"/>
          </a:xfrm>
        </p:grpSpPr>
        <p:sp>
          <p:nvSpPr>
            <p:cNvPr id="7475" name="Google Shape;7475;p439"/>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원 데이터 타입을 확인한다.</a:t>
              </a:r>
              <a:endParaRPr/>
            </a:p>
          </p:txBody>
        </p:sp>
        <p:sp>
          <p:nvSpPr>
            <p:cNvPr id="7476" name="Google Shape;7476;p43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477" name="Google Shape;7477;p439"/>
          <p:cNvGrpSpPr/>
          <p:nvPr/>
        </p:nvGrpSpPr>
        <p:grpSpPr>
          <a:xfrm>
            <a:off x="558396" y="2123978"/>
            <a:ext cx="8782050" cy="3220379"/>
            <a:chOff x="558396" y="2235342"/>
            <a:chExt cx="8782050" cy="3220379"/>
          </a:xfrm>
        </p:grpSpPr>
        <p:sp>
          <p:nvSpPr>
            <p:cNvPr id="7478" name="Google Shape;7478;p439"/>
            <p:cNvSpPr/>
            <p:nvPr/>
          </p:nvSpPr>
          <p:spPr>
            <a:xfrm>
              <a:off x="558396" y="2235342"/>
              <a:ext cx="8782050" cy="32203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79" name="Google Shape;7479;p439"/>
            <p:cNvPicPr preferRelativeResize="0"/>
            <p:nvPr/>
          </p:nvPicPr>
          <p:blipFill rotWithShape="1">
            <a:blip r:embed="rId4">
              <a:alphaModFix/>
            </a:blip>
            <a:srcRect b="4627" l="0" r="14280" t="0"/>
            <a:stretch/>
          </p:blipFill>
          <p:spPr>
            <a:xfrm>
              <a:off x="613546" y="2325813"/>
              <a:ext cx="8726147" cy="3002556"/>
            </a:xfrm>
            <a:prstGeom prst="rect">
              <a:avLst/>
            </a:prstGeom>
            <a:noFill/>
            <a:ln>
              <a:noFill/>
            </a:ln>
          </p:spPr>
        </p:pic>
        <p:sp>
          <p:nvSpPr>
            <p:cNvPr id="7480" name="Google Shape;7480;p439"/>
            <p:cNvSpPr/>
            <p:nvPr/>
          </p:nvSpPr>
          <p:spPr>
            <a:xfrm>
              <a:off x="1279004" y="2401224"/>
              <a:ext cx="8033672" cy="2176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5" name="Shape 7485"/>
        <p:cNvGrpSpPr/>
        <p:nvPr/>
      </p:nvGrpSpPr>
      <p:grpSpPr>
        <a:xfrm>
          <a:off x="0" y="0"/>
          <a:ext cx="0" cy="0"/>
          <a:chOff x="0" y="0"/>
          <a:chExt cx="0" cy="0"/>
        </a:xfrm>
      </p:grpSpPr>
      <p:grpSp>
        <p:nvGrpSpPr>
          <p:cNvPr id="7486" name="Google Shape;7486;p440"/>
          <p:cNvGrpSpPr/>
          <p:nvPr/>
        </p:nvGrpSpPr>
        <p:grpSpPr>
          <a:xfrm>
            <a:off x="557644" y="4957012"/>
            <a:ext cx="8782050" cy="787019"/>
            <a:chOff x="568325" y="5114924"/>
            <a:chExt cx="8782050" cy="813246"/>
          </a:xfrm>
        </p:grpSpPr>
        <p:sp>
          <p:nvSpPr>
            <p:cNvPr id="7487" name="Google Shape;7487;p44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88" name="Google Shape;7488;p440"/>
            <p:cNvGrpSpPr/>
            <p:nvPr/>
          </p:nvGrpSpPr>
          <p:grpSpPr>
            <a:xfrm>
              <a:off x="675835" y="5210921"/>
              <a:ext cx="2918106" cy="302131"/>
              <a:chOff x="732985" y="5582396"/>
              <a:chExt cx="2918106" cy="302131"/>
            </a:xfrm>
          </p:grpSpPr>
          <p:pic>
            <p:nvPicPr>
              <p:cNvPr descr="Byte - Free electronics icons" id="7489" name="Google Shape;7489;p44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490" name="Google Shape;7490;p44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4-4</a:t>
                </a:r>
                <a:endParaRPr b="1" sz="1300">
                  <a:solidFill>
                    <a:srgbClr val="262626"/>
                  </a:solidFill>
                  <a:latin typeface="Arial"/>
                  <a:ea typeface="Arial"/>
                  <a:cs typeface="Arial"/>
                  <a:sym typeface="Arial"/>
                </a:endParaRPr>
              </a:p>
            </p:txBody>
          </p:sp>
        </p:grpSp>
        <p:sp>
          <p:nvSpPr>
            <p:cNvPr id="7491" name="Google Shape;7491;p44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horsepower열의 고유값을 확인한다.</a:t>
              </a:r>
              <a:endParaRPr sz="1300">
                <a:solidFill>
                  <a:srgbClr val="262626"/>
                </a:solidFill>
                <a:latin typeface="Arial"/>
                <a:ea typeface="Arial"/>
                <a:cs typeface="Arial"/>
                <a:sym typeface="Arial"/>
              </a:endParaRPr>
            </a:p>
          </p:txBody>
        </p:sp>
      </p:grpSp>
      <p:grpSp>
        <p:nvGrpSpPr>
          <p:cNvPr id="7492" name="Google Shape;7492;p440"/>
          <p:cNvGrpSpPr/>
          <p:nvPr/>
        </p:nvGrpSpPr>
        <p:grpSpPr>
          <a:xfrm>
            <a:off x="450000" y="450000"/>
            <a:ext cx="9018000" cy="276999"/>
            <a:chOff x="450000" y="450000"/>
            <a:chExt cx="9018000" cy="276999"/>
          </a:xfrm>
        </p:grpSpPr>
        <p:sp>
          <p:nvSpPr>
            <p:cNvPr id="7493" name="Google Shape;7493;p44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494" name="Google Shape;7494;p44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495" name="Google Shape;7495;p440"/>
          <p:cNvGrpSpPr/>
          <p:nvPr/>
        </p:nvGrpSpPr>
        <p:grpSpPr>
          <a:xfrm>
            <a:off x="558396" y="1609130"/>
            <a:ext cx="8782050" cy="3268813"/>
            <a:chOff x="558396" y="1609130"/>
            <a:chExt cx="8782050" cy="3268813"/>
          </a:xfrm>
        </p:grpSpPr>
        <p:grpSp>
          <p:nvGrpSpPr>
            <p:cNvPr id="7496" name="Google Shape;7496;p440"/>
            <p:cNvGrpSpPr/>
            <p:nvPr/>
          </p:nvGrpSpPr>
          <p:grpSpPr>
            <a:xfrm>
              <a:off x="558396" y="1609130"/>
              <a:ext cx="8782050" cy="3268813"/>
              <a:chOff x="558396" y="2235342"/>
              <a:chExt cx="8782050" cy="3268813"/>
            </a:xfrm>
          </p:grpSpPr>
          <p:sp>
            <p:nvSpPr>
              <p:cNvPr id="7497" name="Google Shape;7497;p440"/>
              <p:cNvSpPr/>
              <p:nvPr/>
            </p:nvSpPr>
            <p:spPr>
              <a:xfrm>
                <a:off x="558396" y="2235342"/>
                <a:ext cx="8782050" cy="32688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98" name="Google Shape;7498;p440"/>
              <p:cNvPicPr preferRelativeResize="0"/>
              <p:nvPr/>
            </p:nvPicPr>
            <p:blipFill rotWithShape="1">
              <a:blip r:embed="rId4">
                <a:alphaModFix/>
              </a:blip>
              <a:srcRect b="0" l="0" r="14280" t="0"/>
              <a:stretch/>
            </p:blipFill>
            <p:spPr>
              <a:xfrm>
                <a:off x="595790" y="2343567"/>
                <a:ext cx="8743903" cy="3148212"/>
              </a:xfrm>
              <a:prstGeom prst="rect">
                <a:avLst/>
              </a:prstGeom>
              <a:noFill/>
              <a:ln>
                <a:noFill/>
              </a:ln>
            </p:spPr>
          </p:pic>
        </p:grpSp>
        <p:sp>
          <p:nvSpPr>
            <p:cNvPr id="7499" name="Google Shape;7499;p440"/>
            <p:cNvSpPr/>
            <p:nvPr/>
          </p:nvSpPr>
          <p:spPr>
            <a:xfrm>
              <a:off x="1244479" y="2292681"/>
              <a:ext cx="8085951" cy="2108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500" name="Google Shape;7500;p440"/>
          <p:cNvGrpSpPr/>
          <p:nvPr/>
        </p:nvGrpSpPr>
        <p:grpSpPr>
          <a:xfrm>
            <a:off x="558799" y="1340768"/>
            <a:ext cx="8785225" cy="200055"/>
            <a:chOff x="558800" y="1908653"/>
            <a:chExt cx="8785225" cy="200055"/>
          </a:xfrm>
        </p:grpSpPr>
        <p:sp>
          <p:nvSpPr>
            <p:cNvPr id="7501" name="Google Shape;7501;p440"/>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원 데이터 타입을 확인한다.</a:t>
              </a:r>
              <a:endParaRPr/>
            </a:p>
          </p:txBody>
        </p:sp>
        <p:sp>
          <p:nvSpPr>
            <p:cNvPr id="7502" name="Google Shape;7502;p44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7" name="Shape 7507"/>
        <p:cNvGrpSpPr/>
        <p:nvPr/>
      </p:nvGrpSpPr>
      <p:grpSpPr>
        <a:xfrm>
          <a:off x="0" y="0"/>
          <a:ext cx="0" cy="0"/>
          <a:chOff x="0" y="0"/>
          <a:chExt cx="0" cy="0"/>
        </a:xfrm>
      </p:grpSpPr>
      <p:sp>
        <p:nvSpPr>
          <p:cNvPr id="7508" name="Google Shape;7508;p441"/>
          <p:cNvSpPr/>
          <p:nvPr/>
        </p:nvSpPr>
        <p:spPr>
          <a:xfrm>
            <a:off x="558396" y="1662459"/>
            <a:ext cx="8782050" cy="25618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262626"/>
              </a:solidFill>
              <a:latin typeface="Arial"/>
              <a:ea typeface="Arial"/>
              <a:cs typeface="Arial"/>
              <a:sym typeface="Arial"/>
            </a:endParaRPr>
          </a:p>
        </p:txBody>
      </p:sp>
      <p:grpSp>
        <p:nvGrpSpPr>
          <p:cNvPr id="7509" name="Google Shape;7509;p441"/>
          <p:cNvGrpSpPr/>
          <p:nvPr/>
        </p:nvGrpSpPr>
        <p:grpSpPr>
          <a:xfrm>
            <a:off x="450000" y="450000"/>
            <a:ext cx="9018000" cy="276999"/>
            <a:chOff x="450000" y="450000"/>
            <a:chExt cx="9018000" cy="276999"/>
          </a:xfrm>
        </p:grpSpPr>
        <p:sp>
          <p:nvSpPr>
            <p:cNvPr id="7510" name="Google Shape;7510;p44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511" name="Google Shape;7511;p44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pic>
        <p:nvPicPr>
          <p:cNvPr id="7512" name="Google Shape;7512;p441"/>
          <p:cNvPicPr preferRelativeResize="0"/>
          <p:nvPr/>
        </p:nvPicPr>
        <p:blipFill rotWithShape="1">
          <a:blip r:embed="rId3">
            <a:alphaModFix/>
          </a:blip>
          <a:srcRect b="0" l="5076" r="14280" t="0"/>
          <a:stretch/>
        </p:blipFill>
        <p:spPr>
          <a:xfrm>
            <a:off x="711199" y="1707378"/>
            <a:ext cx="8313184" cy="2361701"/>
          </a:xfrm>
          <a:prstGeom prst="rect">
            <a:avLst/>
          </a:prstGeom>
          <a:noFill/>
          <a:ln>
            <a:noFill/>
          </a:ln>
        </p:spPr>
      </p:pic>
      <p:grpSp>
        <p:nvGrpSpPr>
          <p:cNvPr id="7513" name="Google Shape;7513;p441"/>
          <p:cNvGrpSpPr/>
          <p:nvPr/>
        </p:nvGrpSpPr>
        <p:grpSpPr>
          <a:xfrm>
            <a:off x="558799" y="1340768"/>
            <a:ext cx="8785225" cy="200055"/>
            <a:chOff x="558800" y="1908653"/>
            <a:chExt cx="8785225" cy="200055"/>
          </a:xfrm>
        </p:grpSpPr>
        <p:sp>
          <p:nvSpPr>
            <p:cNvPr id="7514" name="Google Shape;7514;p441"/>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원 데이터 타입을 확인한다.</a:t>
              </a:r>
              <a:endParaRPr/>
            </a:p>
          </p:txBody>
        </p:sp>
        <p:sp>
          <p:nvSpPr>
            <p:cNvPr id="7515" name="Google Shape;7515;p44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46"/>
          <p:cNvGrpSpPr/>
          <p:nvPr/>
        </p:nvGrpSpPr>
        <p:grpSpPr>
          <a:xfrm>
            <a:off x="450000" y="450000"/>
            <a:ext cx="9018000" cy="276999"/>
            <a:chOff x="450000" y="450000"/>
            <a:chExt cx="9018000" cy="276999"/>
          </a:xfrm>
        </p:grpSpPr>
        <p:sp>
          <p:nvSpPr>
            <p:cNvPr id="316" name="Google Shape;316;p4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317" name="Google Shape;317;p4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318" name="Google Shape;318;p46"/>
          <p:cNvGrpSpPr/>
          <p:nvPr/>
        </p:nvGrpSpPr>
        <p:grpSpPr>
          <a:xfrm>
            <a:off x="559817" y="1428745"/>
            <a:ext cx="8783192" cy="215444"/>
            <a:chOff x="559817" y="2136914"/>
            <a:chExt cx="8783192" cy="215444"/>
          </a:xfrm>
        </p:grpSpPr>
        <p:sp>
          <p:nvSpPr>
            <p:cNvPr id="319" name="Google Shape;319;p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0" name="Google Shape;320;p4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저장 및 접근 (1/2)</a:t>
              </a:r>
              <a:endParaRPr sz="1400">
                <a:solidFill>
                  <a:srgbClr val="262626"/>
                </a:solidFill>
                <a:latin typeface="Arial"/>
                <a:ea typeface="Arial"/>
                <a:cs typeface="Arial"/>
                <a:sym typeface="Arial"/>
              </a:endParaRPr>
            </a:p>
          </p:txBody>
        </p:sp>
      </p:grpSp>
      <p:sp>
        <p:nvSpPr>
          <p:cNvPr id="321" name="Google Shape;321;p46"/>
          <p:cNvSpPr/>
          <p:nvPr/>
        </p:nvSpPr>
        <p:spPr>
          <a:xfrm>
            <a:off x="702940" y="1700808"/>
            <a:ext cx="8632825" cy="195615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다음은 배열에서 자료를 저장할 경우에 기존 자료를 접근할 경우와 새로운 자료를 추가, 삭제할 때의 과정이다. 뒤에 나오는 리스트와의 비교를 해보아야 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다음과 같은 색깔을 나타내는 문자열을 가진 자료 3개를 배열에 저장하였다고 가정하자.</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각 요소(element)는 각각의 인덱스를 통해 접근되어질 수 있다. 인덱스는 순서를 나타내는 숫자이다. 데이터는 메모리의 연속적인 위치에 순차적으로 아래의 그림처럼 저장된다.</a:t>
            </a:r>
            <a:endParaRPr/>
          </a:p>
        </p:txBody>
      </p:sp>
      <p:sp>
        <p:nvSpPr>
          <p:cNvPr id="322" name="Google Shape;322;p46"/>
          <p:cNvSpPr/>
          <p:nvPr/>
        </p:nvSpPr>
        <p:spPr>
          <a:xfrm>
            <a:off x="3434216" y="2628286"/>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323" name="Google Shape;323;p46"/>
          <p:cNvSpPr/>
          <p:nvPr/>
        </p:nvSpPr>
        <p:spPr>
          <a:xfrm>
            <a:off x="4372834" y="2628286"/>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324" name="Google Shape;324;p46"/>
          <p:cNvSpPr/>
          <p:nvPr/>
        </p:nvSpPr>
        <p:spPr>
          <a:xfrm>
            <a:off x="5311452" y="2628286"/>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325" name="Google Shape;325;p46"/>
          <p:cNvSpPr/>
          <p:nvPr/>
        </p:nvSpPr>
        <p:spPr>
          <a:xfrm>
            <a:off x="3675622" y="3793782"/>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Memory</a:t>
            </a:r>
            <a:endParaRPr/>
          </a:p>
        </p:txBody>
      </p:sp>
      <p:sp>
        <p:nvSpPr>
          <p:cNvPr id="326" name="Google Shape;326;p46"/>
          <p:cNvSpPr/>
          <p:nvPr/>
        </p:nvSpPr>
        <p:spPr>
          <a:xfrm>
            <a:off x="4450086" y="4371246"/>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Blue</a:t>
            </a:r>
            <a:endParaRPr/>
          </a:p>
        </p:txBody>
      </p:sp>
      <p:sp>
        <p:nvSpPr>
          <p:cNvPr id="327" name="Google Shape;327;p46"/>
          <p:cNvSpPr/>
          <p:nvPr/>
        </p:nvSpPr>
        <p:spPr>
          <a:xfrm>
            <a:off x="4457429" y="4760470"/>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Yellow</a:t>
            </a:r>
            <a:endParaRPr/>
          </a:p>
        </p:txBody>
      </p:sp>
      <p:sp>
        <p:nvSpPr>
          <p:cNvPr id="328" name="Google Shape;328;p46"/>
          <p:cNvSpPr/>
          <p:nvPr/>
        </p:nvSpPr>
        <p:spPr>
          <a:xfrm>
            <a:off x="4450086" y="5149492"/>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Red</a:t>
            </a:r>
            <a:endParaRPr/>
          </a:p>
        </p:txBody>
      </p:sp>
      <p:cxnSp>
        <p:nvCxnSpPr>
          <p:cNvPr id="329" name="Google Shape;329;p46"/>
          <p:cNvCxnSpPr/>
          <p:nvPr/>
        </p:nvCxnSpPr>
        <p:spPr>
          <a:xfrm>
            <a:off x="4336956" y="4153822"/>
            <a:ext cx="7587" cy="1455544"/>
          </a:xfrm>
          <a:prstGeom prst="straightConnector1">
            <a:avLst/>
          </a:prstGeom>
          <a:noFill/>
          <a:ln cap="flat" cmpd="sng" w="19050">
            <a:solidFill>
              <a:srgbClr val="AAAAAA"/>
            </a:solidFill>
            <a:prstDash val="solid"/>
            <a:miter lim="800000"/>
            <a:headEnd len="sm" w="sm" type="none"/>
            <a:tailEnd len="sm" w="sm" type="none"/>
          </a:ln>
        </p:spPr>
      </p:cxnSp>
      <p:cxnSp>
        <p:nvCxnSpPr>
          <p:cNvPr id="330" name="Google Shape;330;p46"/>
          <p:cNvCxnSpPr/>
          <p:nvPr/>
        </p:nvCxnSpPr>
        <p:spPr>
          <a:xfrm>
            <a:off x="5316187" y="4153822"/>
            <a:ext cx="0" cy="1440160"/>
          </a:xfrm>
          <a:prstGeom prst="straightConnector1">
            <a:avLst/>
          </a:prstGeom>
          <a:noFill/>
          <a:ln cap="flat" cmpd="sng" w="19050">
            <a:solidFill>
              <a:srgbClr val="AAAAAA"/>
            </a:solidFill>
            <a:prstDash val="solid"/>
            <a:miter lim="800000"/>
            <a:headEnd len="sm" w="sm" type="none"/>
            <a:tailEnd len="sm" w="sm" type="none"/>
          </a:ln>
        </p:spPr>
      </p:cxnSp>
      <p:cxnSp>
        <p:nvCxnSpPr>
          <p:cNvPr id="331" name="Google Shape;331;p46"/>
          <p:cNvCxnSpPr/>
          <p:nvPr/>
        </p:nvCxnSpPr>
        <p:spPr>
          <a:xfrm flipH="1" rot="10800000">
            <a:off x="4335190" y="4680568"/>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32" name="Google Shape;332;p46"/>
          <p:cNvCxnSpPr/>
          <p:nvPr/>
        </p:nvCxnSpPr>
        <p:spPr>
          <a:xfrm flipH="1" rot="10800000">
            <a:off x="4339000" y="5074004"/>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33" name="Google Shape;333;p46"/>
          <p:cNvCxnSpPr/>
          <p:nvPr/>
        </p:nvCxnSpPr>
        <p:spPr>
          <a:xfrm flipH="1" rot="10800000">
            <a:off x="4339000" y="5460727"/>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34" name="Google Shape;334;p46"/>
          <p:cNvCxnSpPr/>
          <p:nvPr/>
        </p:nvCxnSpPr>
        <p:spPr>
          <a:xfrm flipH="1" rot="10800000">
            <a:off x="4339109" y="4303846"/>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35" name="Google Shape;335;p46"/>
          <p:cNvCxnSpPr/>
          <p:nvPr/>
        </p:nvCxnSpPr>
        <p:spPr>
          <a:xfrm flipH="1">
            <a:off x="4336650" y="410250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36" name="Google Shape;336;p46"/>
          <p:cNvCxnSpPr/>
          <p:nvPr/>
        </p:nvCxnSpPr>
        <p:spPr>
          <a:xfrm flipH="1">
            <a:off x="4336650" y="405144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37" name="Google Shape;337;p46"/>
          <p:cNvCxnSpPr/>
          <p:nvPr/>
        </p:nvCxnSpPr>
        <p:spPr>
          <a:xfrm flipH="1">
            <a:off x="5315880" y="410522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38" name="Google Shape;338;p46"/>
          <p:cNvCxnSpPr/>
          <p:nvPr/>
        </p:nvCxnSpPr>
        <p:spPr>
          <a:xfrm flipH="1">
            <a:off x="5315266" y="40495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39" name="Google Shape;339;p46"/>
          <p:cNvCxnSpPr/>
          <p:nvPr/>
        </p:nvCxnSpPr>
        <p:spPr>
          <a:xfrm flipH="1">
            <a:off x="4828884" y="4241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0" name="Google Shape;340;p46"/>
          <p:cNvCxnSpPr/>
          <p:nvPr/>
        </p:nvCxnSpPr>
        <p:spPr>
          <a:xfrm flipH="1">
            <a:off x="4828884" y="419525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1" name="Google Shape;341;p46"/>
          <p:cNvCxnSpPr/>
          <p:nvPr/>
        </p:nvCxnSpPr>
        <p:spPr>
          <a:xfrm flipH="1">
            <a:off x="4343929" y="56397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2" name="Google Shape;342;p46"/>
          <p:cNvCxnSpPr/>
          <p:nvPr/>
        </p:nvCxnSpPr>
        <p:spPr>
          <a:xfrm flipH="1">
            <a:off x="4343929" y="570289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3" name="Google Shape;343;p46"/>
          <p:cNvCxnSpPr/>
          <p:nvPr/>
        </p:nvCxnSpPr>
        <p:spPr>
          <a:xfrm flipH="1">
            <a:off x="4828884" y="554017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4" name="Google Shape;344;p46"/>
          <p:cNvCxnSpPr/>
          <p:nvPr/>
        </p:nvCxnSpPr>
        <p:spPr>
          <a:xfrm flipH="1">
            <a:off x="4828884" y="559514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5" name="Google Shape;345;p46"/>
          <p:cNvCxnSpPr/>
          <p:nvPr/>
        </p:nvCxnSpPr>
        <p:spPr>
          <a:xfrm flipH="1">
            <a:off x="5314652" y="563896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46" name="Google Shape;346;p46"/>
          <p:cNvCxnSpPr/>
          <p:nvPr/>
        </p:nvCxnSpPr>
        <p:spPr>
          <a:xfrm flipH="1">
            <a:off x="5314652" y="5702689"/>
            <a:ext cx="614" cy="30366"/>
          </a:xfrm>
          <a:prstGeom prst="straightConnector1">
            <a:avLst/>
          </a:prstGeom>
          <a:noFill/>
          <a:ln cap="flat" cmpd="sng" w="19050">
            <a:solidFill>
              <a:srgbClr val="AAAAAA"/>
            </a:solidFill>
            <a:prstDash val="solid"/>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grpSp>
        <p:nvGrpSpPr>
          <p:cNvPr id="1215" name="Google Shape;1215;p82"/>
          <p:cNvGrpSpPr/>
          <p:nvPr/>
        </p:nvGrpSpPr>
        <p:grpSpPr>
          <a:xfrm>
            <a:off x="559817" y="1428745"/>
            <a:ext cx="8783192" cy="215444"/>
            <a:chOff x="559817" y="2136914"/>
            <a:chExt cx="8783192" cy="215444"/>
          </a:xfrm>
        </p:grpSpPr>
        <p:sp>
          <p:nvSpPr>
            <p:cNvPr id="1216" name="Google Shape;1216;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17" name="Google Shape;1217;p8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np.zeros()와 np.ones()를 이용해서 배열 만들기</a:t>
              </a:r>
              <a:endParaRPr/>
            </a:p>
          </p:txBody>
        </p:sp>
      </p:grpSp>
      <p:grpSp>
        <p:nvGrpSpPr>
          <p:cNvPr id="1218" name="Google Shape;1218;p82"/>
          <p:cNvGrpSpPr/>
          <p:nvPr/>
        </p:nvGrpSpPr>
        <p:grpSpPr>
          <a:xfrm>
            <a:off x="450000" y="450000"/>
            <a:ext cx="9018000" cy="276999"/>
            <a:chOff x="450000" y="450000"/>
            <a:chExt cx="9018000" cy="276999"/>
          </a:xfrm>
        </p:grpSpPr>
        <p:sp>
          <p:nvSpPr>
            <p:cNvPr id="1219" name="Google Shape;1219;p8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220" name="Google Shape;1220;p8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21" name="Google Shape;1221;p82"/>
          <p:cNvSpPr/>
          <p:nvPr/>
        </p:nvSpPr>
        <p:spPr>
          <a:xfrm>
            <a:off x="558396" y="1844825"/>
            <a:ext cx="8782050" cy="16005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22" name="Google Shape;1222;p82"/>
          <p:cNvGrpSpPr/>
          <p:nvPr/>
        </p:nvGrpSpPr>
        <p:grpSpPr>
          <a:xfrm>
            <a:off x="557644" y="3507832"/>
            <a:ext cx="8782050" cy="733728"/>
            <a:chOff x="557644" y="5085184"/>
            <a:chExt cx="8782050" cy="733728"/>
          </a:xfrm>
        </p:grpSpPr>
        <p:sp>
          <p:nvSpPr>
            <p:cNvPr id="1223" name="Google Shape;1223;p82"/>
            <p:cNvSpPr/>
            <p:nvPr/>
          </p:nvSpPr>
          <p:spPr>
            <a:xfrm>
              <a:off x="557644" y="5085184"/>
              <a:ext cx="8782050" cy="7337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24" name="Google Shape;1224;p8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25" name="Google Shape;1225;p8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40</a:t>
              </a:r>
              <a:endParaRPr b="1" sz="1300">
                <a:solidFill>
                  <a:srgbClr val="262626"/>
                </a:solidFill>
                <a:latin typeface="Arial"/>
                <a:ea typeface="Arial"/>
                <a:cs typeface="Arial"/>
                <a:sym typeface="Arial"/>
              </a:endParaRPr>
            </a:p>
          </p:txBody>
        </p:sp>
        <p:sp>
          <p:nvSpPr>
            <p:cNvPr id="1226" name="Google Shape;1226;p8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s를 빼먹지 않도록 주의하여야 한다.</a:t>
              </a:r>
              <a:endParaRPr/>
            </a:p>
          </p:txBody>
        </p:sp>
      </p:grpSp>
      <p:pic>
        <p:nvPicPr>
          <p:cNvPr id="1227" name="Google Shape;1227;p82"/>
          <p:cNvPicPr preferRelativeResize="0"/>
          <p:nvPr/>
        </p:nvPicPr>
        <p:blipFill rotWithShape="1">
          <a:blip r:embed="rId4">
            <a:alphaModFix/>
          </a:blip>
          <a:srcRect b="0" l="0" r="14290" t="0"/>
          <a:stretch/>
        </p:blipFill>
        <p:spPr>
          <a:xfrm>
            <a:off x="712183" y="1954603"/>
            <a:ext cx="8487702" cy="1374571"/>
          </a:xfrm>
          <a:prstGeom prst="rect">
            <a:avLst/>
          </a:prstGeom>
          <a:noFill/>
          <a:ln cap="flat" cmpd="sng" w="9525">
            <a:solidFill>
              <a:srgbClr val="F2F2F2"/>
            </a:solidFill>
            <a:prstDash val="solid"/>
            <a:round/>
            <a:headEnd len="sm" w="sm" type="none"/>
            <a:tailEnd len="sm" w="sm" type="none"/>
          </a:ln>
        </p:spPr>
      </p:pic>
      <p:sp>
        <p:nvSpPr>
          <p:cNvPr id="1228" name="Google Shape;1228;p82"/>
          <p:cNvSpPr/>
          <p:nvPr/>
        </p:nvSpPr>
        <p:spPr>
          <a:xfrm>
            <a:off x="720374" y="2034267"/>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0" name="Shape 7520"/>
        <p:cNvGrpSpPr/>
        <p:nvPr/>
      </p:nvGrpSpPr>
      <p:grpSpPr>
        <a:xfrm>
          <a:off x="0" y="0"/>
          <a:ext cx="0" cy="0"/>
          <a:chOff x="0" y="0"/>
          <a:chExt cx="0" cy="0"/>
        </a:xfrm>
      </p:grpSpPr>
      <p:grpSp>
        <p:nvGrpSpPr>
          <p:cNvPr id="7521" name="Google Shape;7521;p442"/>
          <p:cNvGrpSpPr/>
          <p:nvPr/>
        </p:nvGrpSpPr>
        <p:grpSpPr>
          <a:xfrm>
            <a:off x="557644" y="4176953"/>
            <a:ext cx="8782050" cy="787019"/>
            <a:chOff x="568325" y="5114924"/>
            <a:chExt cx="8782050" cy="813246"/>
          </a:xfrm>
        </p:grpSpPr>
        <p:sp>
          <p:nvSpPr>
            <p:cNvPr id="7522" name="Google Shape;7522;p44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23" name="Google Shape;7523;p442"/>
            <p:cNvGrpSpPr/>
            <p:nvPr/>
          </p:nvGrpSpPr>
          <p:grpSpPr>
            <a:xfrm>
              <a:off x="675835" y="5210921"/>
              <a:ext cx="2918106" cy="302131"/>
              <a:chOff x="732985" y="5582396"/>
              <a:chExt cx="2918106" cy="302131"/>
            </a:xfrm>
          </p:grpSpPr>
          <p:pic>
            <p:nvPicPr>
              <p:cNvPr descr="Byte - Free electronics icons" id="7524" name="Google Shape;7524;p44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525" name="Google Shape;7525;p44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grpSp>
        <p:sp>
          <p:nvSpPr>
            <p:cNvPr id="7526" name="Google Shape;7526;p44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origin열의 고유값을 확인한다.</a:t>
              </a:r>
              <a:endParaRPr sz="1300">
                <a:solidFill>
                  <a:srgbClr val="262626"/>
                </a:solidFill>
                <a:latin typeface="Arial"/>
                <a:ea typeface="Arial"/>
                <a:cs typeface="Arial"/>
                <a:sym typeface="Arial"/>
              </a:endParaRPr>
            </a:p>
          </p:txBody>
        </p:sp>
      </p:grpSp>
      <p:grpSp>
        <p:nvGrpSpPr>
          <p:cNvPr id="7527" name="Google Shape;7527;p442"/>
          <p:cNvGrpSpPr/>
          <p:nvPr/>
        </p:nvGrpSpPr>
        <p:grpSpPr>
          <a:xfrm>
            <a:off x="450000" y="450000"/>
            <a:ext cx="9018000" cy="276999"/>
            <a:chOff x="450000" y="450000"/>
            <a:chExt cx="9018000" cy="276999"/>
          </a:xfrm>
        </p:grpSpPr>
        <p:sp>
          <p:nvSpPr>
            <p:cNvPr id="7528" name="Google Shape;7528;p44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529" name="Google Shape;7529;p44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530" name="Google Shape;7530;p442"/>
          <p:cNvGrpSpPr/>
          <p:nvPr/>
        </p:nvGrpSpPr>
        <p:grpSpPr>
          <a:xfrm>
            <a:off x="558800" y="1340768"/>
            <a:ext cx="8785225" cy="200055"/>
            <a:chOff x="558800" y="1908653"/>
            <a:chExt cx="8785225" cy="200055"/>
          </a:xfrm>
        </p:grpSpPr>
        <p:sp>
          <p:nvSpPr>
            <p:cNvPr id="7531" name="Google Shape;7531;p442"/>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딕셔너리를 이용하여 정수형 데이터를 문자형 데이터로 변환한다.</a:t>
              </a:r>
              <a:endParaRPr/>
            </a:p>
          </p:txBody>
        </p:sp>
        <p:sp>
          <p:nvSpPr>
            <p:cNvPr id="7532" name="Google Shape;7532;p44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533" name="Google Shape;7533;p442"/>
          <p:cNvGrpSpPr/>
          <p:nvPr/>
        </p:nvGrpSpPr>
        <p:grpSpPr>
          <a:xfrm>
            <a:off x="557784" y="1614190"/>
            <a:ext cx="8782662" cy="2484141"/>
            <a:chOff x="557784" y="1667458"/>
            <a:chExt cx="8782662" cy="2484141"/>
          </a:xfrm>
        </p:grpSpPr>
        <p:sp>
          <p:nvSpPr>
            <p:cNvPr id="7534" name="Google Shape;7534;p442"/>
            <p:cNvSpPr/>
            <p:nvPr/>
          </p:nvSpPr>
          <p:spPr>
            <a:xfrm>
              <a:off x="558396" y="1667458"/>
              <a:ext cx="8782050" cy="24841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35" name="Google Shape;7535;p442"/>
            <p:cNvPicPr preferRelativeResize="0"/>
            <p:nvPr/>
          </p:nvPicPr>
          <p:blipFill rotWithShape="1">
            <a:blip r:embed="rId4">
              <a:alphaModFix/>
            </a:blip>
            <a:srcRect b="0" l="0" r="14280" t="0"/>
            <a:stretch/>
          </p:blipFill>
          <p:spPr>
            <a:xfrm>
              <a:off x="626029" y="1772816"/>
              <a:ext cx="8709996" cy="2282956"/>
            </a:xfrm>
            <a:prstGeom prst="rect">
              <a:avLst/>
            </a:prstGeom>
            <a:noFill/>
            <a:ln>
              <a:noFill/>
            </a:ln>
          </p:spPr>
        </p:pic>
        <p:sp>
          <p:nvSpPr>
            <p:cNvPr id="7536" name="Google Shape;7536;p442"/>
            <p:cNvSpPr/>
            <p:nvPr/>
          </p:nvSpPr>
          <p:spPr>
            <a:xfrm>
              <a:off x="557784" y="1871892"/>
              <a:ext cx="8778240" cy="276947"/>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1" name="Shape 7541"/>
        <p:cNvGrpSpPr/>
        <p:nvPr/>
      </p:nvGrpSpPr>
      <p:grpSpPr>
        <a:xfrm>
          <a:off x="0" y="0"/>
          <a:ext cx="0" cy="0"/>
          <a:chOff x="0" y="0"/>
          <a:chExt cx="0" cy="0"/>
        </a:xfrm>
      </p:grpSpPr>
      <p:grpSp>
        <p:nvGrpSpPr>
          <p:cNvPr id="7542" name="Google Shape;7542;p443"/>
          <p:cNvGrpSpPr/>
          <p:nvPr/>
        </p:nvGrpSpPr>
        <p:grpSpPr>
          <a:xfrm>
            <a:off x="557644" y="4177055"/>
            <a:ext cx="8782050" cy="787019"/>
            <a:chOff x="568325" y="5114924"/>
            <a:chExt cx="8782050" cy="813246"/>
          </a:xfrm>
        </p:grpSpPr>
        <p:sp>
          <p:nvSpPr>
            <p:cNvPr id="7543" name="Google Shape;7543;p44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44" name="Google Shape;7544;p443"/>
            <p:cNvGrpSpPr/>
            <p:nvPr/>
          </p:nvGrpSpPr>
          <p:grpSpPr>
            <a:xfrm>
              <a:off x="675835" y="5210921"/>
              <a:ext cx="2918106" cy="302131"/>
              <a:chOff x="732985" y="5582396"/>
              <a:chExt cx="2918106" cy="302131"/>
            </a:xfrm>
          </p:grpSpPr>
          <p:pic>
            <p:nvPicPr>
              <p:cNvPr descr="Byte - Free electronics icons" id="7545" name="Google Shape;7545;p44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546" name="Google Shape;7546;p44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6-1</a:t>
                </a:r>
                <a:endParaRPr b="1" sz="1300">
                  <a:solidFill>
                    <a:srgbClr val="262626"/>
                  </a:solidFill>
                  <a:latin typeface="Arial"/>
                  <a:ea typeface="Arial"/>
                  <a:cs typeface="Arial"/>
                  <a:sym typeface="Arial"/>
                </a:endParaRPr>
              </a:p>
            </p:txBody>
          </p:sp>
        </p:grpSp>
        <p:sp>
          <p:nvSpPr>
            <p:cNvPr id="7547" name="Google Shape;7547;p44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정수형 데이터를 문자형 데이터로 변환한다.</a:t>
              </a:r>
              <a:endParaRPr sz="1300">
                <a:solidFill>
                  <a:srgbClr val="262626"/>
                </a:solidFill>
                <a:latin typeface="Arial"/>
                <a:ea typeface="Arial"/>
                <a:cs typeface="Arial"/>
                <a:sym typeface="Arial"/>
              </a:endParaRPr>
            </a:p>
          </p:txBody>
        </p:sp>
      </p:grpSp>
      <p:grpSp>
        <p:nvGrpSpPr>
          <p:cNvPr id="7548" name="Google Shape;7548;p443"/>
          <p:cNvGrpSpPr/>
          <p:nvPr/>
        </p:nvGrpSpPr>
        <p:grpSpPr>
          <a:xfrm>
            <a:off x="450000" y="450000"/>
            <a:ext cx="9018000" cy="276999"/>
            <a:chOff x="450000" y="450000"/>
            <a:chExt cx="9018000" cy="276999"/>
          </a:xfrm>
        </p:grpSpPr>
        <p:sp>
          <p:nvSpPr>
            <p:cNvPr id="7549" name="Google Shape;7549;p44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550" name="Google Shape;7550;p44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551" name="Google Shape;7551;p443"/>
          <p:cNvGrpSpPr/>
          <p:nvPr/>
        </p:nvGrpSpPr>
        <p:grpSpPr>
          <a:xfrm>
            <a:off x="558800" y="1340768"/>
            <a:ext cx="8785225" cy="200055"/>
            <a:chOff x="558800" y="1908653"/>
            <a:chExt cx="8785225" cy="200055"/>
          </a:xfrm>
        </p:grpSpPr>
        <p:sp>
          <p:nvSpPr>
            <p:cNvPr id="7552" name="Google Shape;7552;p443"/>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딕셔너리를 이용하여 정수형 데이터를 문자형 데이터로 변환한다.</a:t>
              </a:r>
              <a:endParaRPr/>
            </a:p>
          </p:txBody>
        </p:sp>
        <p:sp>
          <p:nvSpPr>
            <p:cNvPr id="7553" name="Google Shape;7553;p44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554" name="Google Shape;7554;p443"/>
          <p:cNvGrpSpPr/>
          <p:nvPr/>
        </p:nvGrpSpPr>
        <p:grpSpPr>
          <a:xfrm>
            <a:off x="558396" y="1614190"/>
            <a:ext cx="8782050" cy="2484141"/>
            <a:chOff x="558396" y="1667458"/>
            <a:chExt cx="8782050" cy="2484141"/>
          </a:xfrm>
        </p:grpSpPr>
        <p:sp>
          <p:nvSpPr>
            <p:cNvPr id="7555" name="Google Shape;7555;p443"/>
            <p:cNvSpPr/>
            <p:nvPr/>
          </p:nvSpPr>
          <p:spPr>
            <a:xfrm>
              <a:off x="558396" y="1667458"/>
              <a:ext cx="8782050" cy="24841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56" name="Google Shape;7556;p443"/>
            <p:cNvPicPr preferRelativeResize="0"/>
            <p:nvPr/>
          </p:nvPicPr>
          <p:blipFill rotWithShape="1">
            <a:blip r:embed="rId4">
              <a:alphaModFix/>
            </a:blip>
            <a:srcRect b="0" l="0" r="14280" t="0"/>
            <a:stretch/>
          </p:blipFill>
          <p:spPr>
            <a:xfrm>
              <a:off x="626029" y="1772816"/>
              <a:ext cx="8709996" cy="2282956"/>
            </a:xfrm>
            <a:prstGeom prst="rect">
              <a:avLst/>
            </a:prstGeom>
            <a:noFill/>
            <a:ln>
              <a:noFill/>
            </a:ln>
          </p:spPr>
        </p:pic>
        <p:sp>
          <p:nvSpPr>
            <p:cNvPr id="7557" name="Google Shape;7557;p443"/>
            <p:cNvSpPr/>
            <p:nvPr/>
          </p:nvSpPr>
          <p:spPr>
            <a:xfrm>
              <a:off x="1278384" y="2588467"/>
              <a:ext cx="8057640" cy="2523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2" name="Shape 7562"/>
        <p:cNvGrpSpPr/>
        <p:nvPr/>
      </p:nvGrpSpPr>
      <p:grpSpPr>
        <a:xfrm>
          <a:off x="0" y="0"/>
          <a:ext cx="0" cy="0"/>
          <a:chOff x="0" y="0"/>
          <a:chExt cx="0" cy="0"/>
        </a:xfrm>
      </p:grpSpPr>
      <p:grpSp>
        <p:nvGrpSpPr>
          <p:cNvPr id="7563" name="Google Shape;7563;p444"/>
          <p:cNvGrpSpPr/>
          <p:nvPr/>
        </p:nvGrpSpPr>
        <p:grpSpPr>
          <a:xfrm>
            <a:off x="557644" y="4184592"/>
            <a:ext cx="8782050" cy="787019"/>
            <a:chOff x="568325" y="5114924"/>
            <a:chExt cx="8782050" cy="813246"/>
          </a:xfrm>
        </p:grpSpPr>
        <p:sp>
          <p:nvSpPr>
            <p:cNvPr id="7564" name="Google Shape;7564;p44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65" name="Google Shape;7565;p444"/>
            <p:cNvGrpSpPr/>
            <p:nvPr/>
          </p:nvGrpSpPr>
          <p:grpSpPr>
            <a:xfrm>
              <a:off x="675835" y="5210921"/>
              <a:ext cx="2918106" cy="302131"/>
              <a:chOff x="732985" y="5582396"/>
              <a:chExt cx="2918106" cy="302131"/>
            </a:xfrm>
          </p:grpSpPr>
          <p:pic>
            <p:nvPicPr>
              <p:cNvPr descr="Byte - Free electronics icons" id="7566" name="Google Shape;7566;p44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567" name="Google Shape;7567;p44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6-3 ~ 6-4</a:t>
                </a:r>
                <a:endParaRPr b="1" sz="1300">
                  <a:solidFill>
                    <a:srgbClr val="262626"/>
                  </a:solidFill>
                  <a:latin typeface="Arial"/>
                  <a:ea typeface="Arial"/>
                  <a:cs typeface="Arial"/>
                  <a:sym typeface="Arial"/>
                </a:endParaRPr>
              </a:p>
            </p:txBody>
          </p:sp>
        </p:grpSp>
        <p:sp>
          <p:nvSpPr>
            <p:cNvPr id="7568" name="Google Shape;7568;p44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origin열의 고유값과 자료형을 확인한다.</a:t>
              </a:r>
              <a:endParaRPr sz="1300">
                <a:solidFill>
                  <a:srgbClr val="262626"/>
                </a:solidFill>
                <a:latin typeface="Arial"/>
                <a:ea typeface="Arial"/>
                <a:cs typeface="Arial"/>
                <a:sym typeface="Arial"/>
              </a:endParaRPr>
            </a:p>
          </p:txBody>
        </p:sp>
      </p:grpSp>
      <p:grpSp>
        <p:nvGrpSpPr>
          <p:cNvPr id="7569" name="Google Shape;7569;p444"/>
          <p:cNvGrpSpPr/>
          <p:nvPr/>
        </p:nvGrpSpPr>
        <p:grpSpPr>
          <a:xfrm>
            <a:off x="450000" y="450000"/>
            <a:ext cx="9018000" cy="276999"/>
            <a:chOff x="450000" y="450000"/>
            <a:chExt cx="9018000" cy="276999"/>
          </a:xfrm>
        </p:grpSpPr>
        <p:sp>
          <p:nvSpPr>
            <p:cNvPr id="7570" name="Google Shape;7570;p44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571" name="Google Shape;7571;p44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572" name="Google Shape;7572;p444"/>
          <p:cNvGrpSpPr/>
          <p:nvPr/>
        </p:nvGrpSpPr>
        <p:grpSpPr>
          <a:xfrm>
            <a:off x="558800" y="1340768"/>
            <a:ext cx="8785225" cy="200055"/>
            <a:chOff x="558800" y="1908653"/>
            <a:chExt cx="8785225" cy="200055"/>
          </a:xfrm>
        </p:grpSpPr>
        <p:sp>
          <p:nvSpPr>
            <p:cNvPr id="7573" name="Google Shape;7573;p444"/>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딕셔너리를 이용하여 정수형 데이터를 문자형 데이터로 변환한다.</a:t>
              </a:r>
              <a:endParaRPr/>
            </a:p>
          </p:txBody>
        </p:sp>
        <p:sp>
          <p:nvSpPr>
            <p:cNvPr id="7574" name="Google Shape;7574;p44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575" name="Google Shape;7575;p444"/>
          <p:cNvGrpSpPr/>
          <p:nvPr/>
        </p:nvGrpSpPr>
        <p:grpSpPr>
          <a:xfrm>
            <a:off x="558396" y="1614190"/>
            <a:ext cx="8782050" cy="2484141"/>
            <a:chOff x="558396" y="1667458"/>
            <a:chExt cx="8782050" cy="2484141"/>
          </a:xfrm>
        </p:grpSpPr>
        <p:sp>
          <p:nvSpPr>
            <p:cNvPr id="7576" name="Google Shape;7576;p444"/>
            <p:cNvSpPr/>
            <p:nvPr/>
          </p:nvSpPr>
          <p:spPr>
            <a:xfrm>
              <a:off x="558396" y="1667458"/>
              <a:ext cx="8782050" cy="24841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77" name="Google Shape;7577;p444"/>
            <p:cNvPicPr preferRelativeResize="0"/>
            <p:nvPr/>
          </p:nvPicPr>
          <p:blipFill rotWithShape="1">
            <a:blip r:embed="rId4">
              <a:alphaModFix/>
            </a:blip>
            <a:srcRect b="0" l="0" r="14280" t="0"/>
            <a:stretch/>
          </p:blipFill>
          <p:spPr>
            <a:xfrm>
              <a:off x="626029" y="1772816"/>
              <a:ext cx="8709996" cy="2282956"/>
            </a:xfrm>
            <a:prstGeom prst="rect">
              <a:avLst/>
            </a:prstGeom>
            <a:noFill/>
            <a:ln>
              <a:noFill/>
            </a:ln>
          </p:spPr>
        </p:pic>
      </p:grpSp>
      <p:sp>
        <p:nvSpPr>
          <p:cNvPr id="7578" name="Google Shape;7578;p444"/>
          <p:cNvSpPr/>
          <p:nvPr/>
        </p:nvSpPr>
        <p:spPr>
          <a:xfrm>
            <a:off x="1278384" y="2921514"/>
            <a:ext cx="8057640" cy="35434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3" name="Shape 7583"/>
        <p:cNvGrpSpPr/>
        <p:nvPr/>
      </p:nvGrpSpPr>
      <p:grpSpPr>
        <a:xfrm>
          <a:off x="0" y="0"/>
          <a:ext cx="0" cy="0"/>
          <a:chOff x="0" y="0"/>
          <a:chExt cx="0" cy="0"/>
        </a:xfrm>
      </p:grpSpPr>
      <p:grpSp>
        <p:nvGrpSpPr>
          <p:cNvPr id="7584" name="Google Shape;7584;p445"/>
          <p:cNvGrpSpPr/>
          <p:nvPr/>
        </p:nvGrpSpPr>
        <p:grpSpPr>
          <a:xfrm>
            <a:off x="557644" y="3466980"/>
            <a:ext cx="8782050" cy="787019"/>
            <a:chOff x="568325" y="5114924"/>
            <a:chExt cx="8782050" cy="813246"/>
          </a:xfrm>
        </p:grpSpPr>
        <p:sp>
          <p:nvSpPr>
            <p:cNvPr id="7585" name="Google Shape;7585;p44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86" name="Google Shape;7586;p445"/>
            <p:cNvGrpSpPr/>
            <p:nvPr/>
          </p:nvGrpSpPr>
          <p:grpSpPr>
            <a:xfrm>
              <a:off x="675835" y="5210921"/>
              <a:ext cx="2918106" cy="302131"/>
              <a:chOff x="732985" y="5582396"/>
              <a:chExt cx="2918106" cy="302131"/>
            </a:xfrm>
          </p:grpSpPr>
          <p:pic>
            <p:nvPicPr>
              <p:cNvPr descr="Byte - Free electronics icons" id="7587" name="Google Shape;7587;p44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588" name="Google Shape;7588;p44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7-1</a:t>
                </a:r>
                <a:endParaRPr b="1" sz="1300">
                  <a:solidFill>
                    <a:srgbClr val="262626"/>
                  </a:solidFill>
                  <a:latin typeface="Arial"/>
                  <a:ea typeface="Arial"/>
                  <a:cs typeface="Arial"/>
                  <a:sym typeface="Arial"/>
                </a:endParaRPr>
              </a:p>
            </p:txBody>
          </p:sp>
        </p:grpSp>
        <p:sp>
          <p:nvSpPr>
            <p:cNvPr id="7589" name="Google Shape;7589;p44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origin열의 문자열 자료형을 범주형으로 변환한다.</a:t>
              </a:r>
              <a:endParaRPr sz="1300">
                <a:solidFill>
                  <a:srgbClr val="262626"/>
                </a:solidFill>
                <a:latin typeface="Arial"/>
                <a:ea typeface="Arial"/>
                <a:cs typeface="Arial"/>
                <a:sym typeface="Arial"/>
              </a:endParaRPr>
            </a:p>
          </p:txBody>
        </p:sp>
      </p:grpSp>
      <p:grpSp>
        <p:nvGrpSpPr>
          <p:cNvPr id="7590" name="Google Shape;7590;p445"/>
          <p:cNvGrpSpPr/>
          <p:nvPr/>
        </p:nvGrpSpPr>
        <p:grpSpPr>
          <a:xfrm>
            <a:off x="450000" y="450000"/>
            <a:ext cx="9018000" cy="276999"/>
            <a:chOff x="450000" y="450000"/>
            <a:chExt cx="9018000" cy="276999"/>
          </a:xfrm>
        </p:grpSpPr>
        <p:sp>
          <p:nvSpPr>
            <p:cNvPr id="7591" name="Google Shape;7591;p4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592" name="Google Shape;7592;p4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593" name="Google Shape;7593;p445"/>
          <p:cNvGrpSpPr/>
          <p:nvPr/>
        </p:nvGrpSpPr>
        <p:grpSpPr>
          <a:xfrm>
            <a:off x="558800" y="1342652"/>
            <a:ext cx="8785225" cy="200055"/>
            <a:chOff x="558800" y="1908653"/>
            <a:chExt cx="8785225" cy="200055"/>
          </a:xfrm>
        </p:grpSpPr>
        <p:sp>
          <p:nvSpPr>
            <p:cNvPr id="7594" name="Google Shape;7594;p44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문자열을 범주형으로 변환한다.</a:t>
              </a:r>
              <a:endParaRPr/>
            </a:p>
          </p:txBody>
        </p:sp>
        <p:sp>
          <p:nvSpPr>
            <p:cNvPr id="7595" name="Google Shape;7595;p44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596" name="Google Shape;7596;p445"/>
          <p:cNvGrpSpPr/>
          <p:nvPr/>
        </p:nvGrpSpPr>
        <p:grpSpPr>
          <a:xfrm>
            <a:off x="558396" y="1616075"/>
            <a:ext cx="8782050" cy="1707392"/>
            <a:chOff x="558396" y="1669343"/>
            <a:chExt cx="8782050" cy="1707392"/>
          </a:xfrm>
        </p:grpSpPr>
        <p:sp>
          <p:nvSpPr>
            <p:cNvPr id="7597" name="Google Shape;7597;p445"/>
            <p:cNvSpPr/>
            <p:nvPr/>
          </p:nvSpPr>
          <p:spPr>
            <a:xfrm>
              <a:off x="558396" y="1669343"/>
              <a:ext cx="8782050" cy="17073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98" name="Google Shape;7598;p445"/>
            <p:cNvPicPr preferRelativeResize="0"/>
            <p:nvPr/>
          </p:nvPicPr>
          <p:blipFill rotWithShape="1">
            <a:blip r:embed="rId4">
              <a:alphaModFix/>
            </a:blip>
            <a:srcRect b="0" l="0" r="14280" t="0"/>
            <a:stretch/>
          </p:blipFill>
          <p:spPr>
            <a:xfrm>
              <a:off x="711200" y="1786869"/>
              <a:ext cx="8628493" cy="1492814"/>
            </a:xfrm>
            <a:prstGeom prst="rect">
              <a:avLst/>
            </a:prstGeom>
            <a:noFill/>
            <a:ln>
              <a:noFill/>
            </a:ln>
          </p:spPr>
        </p:pic>
        <p:sp>
          <p:nvSpPr>
            <p:cNvPr id="7599" name="Google Shape;7599;p445"/>
            <p:cNvSpPr/>
            <p:nvPr/>
          </p:nvSpPr>
          <p:spPr>
            <a:xfrm>
              <a:off x="1351012" y="1854076"/>
              <a:ext cx="7979600" cy="24446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4" name="Shape 7604"/>
        <p:cNvGrpSpPr/>
        <p:nvPr/>
      </p:nvGrpSpPr>
      <p:grpSpPr>
        <a:xfrm>
          <a:off x="0" y="0"/>
          <a:ext cx="0" cy="0"/>
          <a:chOff x="0" y="0"/>
          <a:chExt cx="0" cy="0"/>
        </a:xfrm>
      </p:grpSpPr>
      <p:grpSp>
        <p:nvGrpSpPr>
          <p:cNvPr id="7605" name="Google Shape;7605;p446"/>
          <p:cNvGrpSpPr/>
          <p:nvPr/>
        </p:nvGrpSpPr>
        <p:grpSpPr>
          <a:xfrm>
            <a:off x="557644" y="3407775"/>
            <a:ext cx="8782050" cy="787019"/>
            <a:chOff x="568325" y="5114924"/>
            <a:chExt cx="8782050" cy="813246"/>
          </a:xfrm>
        </p:grpSpPr>
        <p:sp>
          <p:nvSpPr>
            <p:cNvPr id="7606" name="Google Shape;7606;p44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07" name="Google Shape;7607;p446"/>
            <p:cNvGrpSpPr/>
            <p:nvPr/>
          </p:nvGrpSpPr>
          <p:grpSpPr>
            <a:xfrm>
              <a:off x="675835" y="5210921"/>
              <a:ext cx="2918106" cy="302131"/>
              <a:chOff x="732985" y="5582396"/>
              <a:chExt cx="2918106" cy="302131"/>
            </a:xfrm>
          </p:grpSpPr>
          <p:pic>
            <p:nvPicPr>
              <p:cNvPr descr="Byte - Free electronics icons" id="7608" name="Google Shape;7608;p44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609" name="Google Shape;7609;p44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7-4</a:t>
                </a:r>
                <a:endParaRPr b="1" sz="1300">
                  <a:solidFill>
                    <a:srgbClr val="262626"/>
                  </a:solidFill>
                  <a:latin typeface="Arial"/>
                  <a:ea typeface="Arial"/>
                  <a:cs typeface="Arial"/>
                  <a:sym typeface="Arial"/>
                </a:endParaRPr>
              </a:p>
            </p:txBody>
          </p:sp>
        </p:grpSp>
        <p:sp>
          <p:nvSpPr>
            <p:cNvPr id="7610" name="Google Shape;7610;p44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범주형을 문자열로 다시 변환한다.</a:t>
              </a:r>
              <a:endParaRPr sz="1300">
                <a:solidFill>
                  <a:srgbClr val="262626"/>
                </a:solidFill>
                <a:latin typeface="Arial"/>
                <a:ea typeface="Arial"/>
                <a:cs typeface="Arial"/>
                <a:sym typeface="Arial"/>
              </a:endParaRPr>
            </a:p>
          </p:txBody>
        </p:sp>
      </p:grpSp>
      <p:grpSp>
        <p:nvGrpSpPr>
          <p:cNvPr id="7611" name="Google Shape;7611;p446"/>
          <p:cNvGrpSpPr/>
          <p:nvPr/>
        </p:nvGrpSpPr>
        <p:grpSpPr>
          <a:xfrm>
            <a:off x="450000" y="450000"/>
            <a:ext cx="9018000" cy="276999"/>
            <a:chOff x="450000" y="450000"/>
            <a:chExt cx="9018000" cy="276999"/>
          </a:xfrm>
        </p:grpSpPr>
        <p:sp>
          <p:nvSpPr>
            <p:cNvPr id="7612" name="Google Shape;7612;p44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613" name="Google Shape;7613;p44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614" name="Google Shape;7614;p446"/>
          <p:cNvGrpSpPr/>
          <p:nvPr/>
        </p:nvGrpSpPr>
        <p:grpSpPr>
          <a:xfrm>
            <a:off x="558800" y="1340768"/>
            <a:ext cx="8785225" cy="200055"/>
            <a:chOff x="558800" y="1908653"/>
            <a:chExt cx="8785225" cy="200055"/>
          </a:xfrm>
        </p:grpSpPr>
        <p:sp>
          <p:nvSpPr>
            <p:cNvPr id="7615" name="Google Shape;7615;p44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문자열을 범주형으로 변환한다.</a:t>
              </a:r>
              <a:endParaRPr/>
            </a:p>
          </p:txBody>
        </p:sp>
        <p:sp>
          <p:nvSpPr>
            <p:cNvPr id="7616" name="Google Shape;7616;p44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617" name="Google Shape;7617;p446"/>
          <p:cNvGrpSpPr/>
          <p:nvPr/>
        </p:nvGrpSpPr>
        <p:grpSpPr>
          <a:xfrm>
            <a:off x="558396" y="1616075"/>
            <a:ext cx="8782050" cy="1707392"/>
            <a:chOff x="558396" y="1669343"/>
            <a:chExt cx="8782050" cy="1707392"/>
          </a:xfrm>
        </p:grpSpPr>
        <p:sp>
          <p:nvSpPr>
            <p:cNvPr id="7618" name="Google Shape;7618;p446"/>
            <p:cNvSpPr/>
            <p:nvPr/>
          </p:nvSpPr>
          <p:spPr>
            <a:xfrm>
              <a:off x="558396" y="1669343"/>
              <a:ext cx="8782050" cy="17073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19" name="Google Shape;7619;p446"/>
            <p:cNvPicPr preferRelativeResize="0"/>
            <p:nvPr/>
          </p:nvPicPr>
          <p:blipFill rotWithShape="1">
            <a:blip r:embed="rId4">
              <a:alphaModFix/>
            </a:blip>
            <a:srcRect b="0" l="0" r="14280" t="0"/>
            <a:stretch/>
          </p:blipFill>
          <p:spPr>
            <a:xfrm>
              <a:off x="711200" y="1786869"/>
              <a:ext cx="8628493" cy="1492814"/>
            </a:xfrm>
            <a:prstGeom prst="rect">
              <a:avLst/>
            </a:prstGeom>
            <a:noFill/>
            <a:ln>
              <a:noFill/>
            </a:ln>
          </p:spPr>
        </p:pic>
        <p:sp>
          <p:nvSpPr>
            <p:cNvPr id="7620" name="Google Shape;7620;p446"/>
            <p:cNvSpPr/>
            <p:nvPr/>
          </p:nvSpPr>
          <p:spPr>
            <a:xfrm>
              <a:off x="1351011" y="2376590"/>
              <a:ext cx="7988931" cy="2284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5" name="Shape 7625"/>
        <p:cNvGrpSpPr/>
        <p:nvPr/>
      </p:nvGrpSpPr>
      <p:grpSpPr>
        <a:xfrm>
          <a:off x="0" y="0"/>
          <a:ext cx="0" cy="0"/>
          <a:chOff x="0" y="0"/>
          <a:chExt cx="0" cy="0"/>
        </a:xfrm>
      </p:grpSpPr>
      <p:grpSp>
        <p:nvGrpSpPr>
          <p:cNvPr id="7626" name="Google Shape;7626;p447"/>
          <p:cNvGrpSpPr/>
          <p:nvPr/>
        </p:nvGrpSpPr>
        <p:grpSpPr>
          <a:xfrm>
            <a:off x="557644" y="4343114"/>
            <a:ext cx="8782050" cy="787019"/>
            <a:chOff x="568325" y="5114924"/>
            <a:chExt cx="8782050" cy="813246"/>
          </a:xfrm>
        </p:grpSpPr>
        <p:sp>
          <p:nvSpPr>
            <p:cNvPr id="7627" name="Google Shape;7627;p44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28" name="Google Shape;7628;p447"/>
            <p:cNvGrpSpPr/>
            <p:nvPr/>
          </p:nvGrpSpPr>
          <p:grpSpPr>
            <a:xfrm>
              <a:off x="675835" y="5210921"/>
              <a:ext cx="2918106" cy="302131"/>
              <a:chOff x="732985" y="5582396"/>
              <a:chExt cx="2918106" cy="302131"/>
            </a:xfrm>
          </p:grpSpPr>
          <p:pic>
            <p:nvPicPr>
              <p:cNvPr descr="Byte - Free electronics icons" id="7629" name="Google Shape;7629;p44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630" name="Google Shape;7630;p44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a:t>
                </a:r>
                <a:endParaRPr b="1" sz="1300">
                  <a:solidFill>
                    <a:srgbClr val="262626"/>
                  </a:solidFill>
                  <a:latin typeface="Arial"/>
                  <a:ea typeface="Arial"/>
                  <a:cs typeface="Arial"/>
                  <a:sym typeface="Arial"/>
                </a:endParaRPr>
              </a:p>
            </p:txBody>
          </p:sp>
        </p:grpSp>
        <p:sp>
          <p:nvSpPr>
            <p:cNvPr id="7631" name="Google Shape;7631;p44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model year열의 정수형을 범주형으로 변환한다.</a:t>
              </a:r>
              <a:endParaRPr sz="1300">
                <a:solidFill>
                  <a:srgbClr val="262626"/>
                </a:solidFill>
                <a:latin typeface="Arial"/>
                <a:ea typeface="Arial"/>
                <a:cs typeface="Arial"/>
                <a:sym typeface="Arial"/>
              </a:endParaRPr>
            </a:p>
          </p:txBody>
        </p:sp>
      </p:grpSp>
      <p:grpSp>
        <p:nvGrpSpPr>
          <p:cNvPr id="7632" name="Google Shape;7632;p447"/>
          <p:cNvGrpSpPr/>
          <p:nvPr/>
        </p:nvGrpSpPr>
        <p:grpSpPr>
          <a:xfrm>
            <a:off x="450000" y="450000"/>
            <a:ext cx="9018000" cy="276999"/>
            <a:chOff x="450000" y="450000"/>
            <a:chExt cx="9018000" cy="276999"/>
          </a:xfrm>
        </p:grpSpPr>
        <p:sp>
          <p:nvSpPr>
            <p:cNvPr id="7633" name="Google Shape;7633;p44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634" name="Google Shape;7634;p44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635" name="Google Shape;7635;p447"/>
          <p:cNvGrpSpPr/>
          <p:nvPr/>
        </p:nvGrpSpPr>
        <p:grpSpPr>
          <a:xfrm>
            <a:off x="558396" y="1619132"/>
            <a:ext cx="8782050" cy="2633816"/>
            <a:chOff x="558396" y="2235344"/>
            <a:chExt cx="8782050" cy="2633816"/>
          </a:xfrm>
        </p:grpSpPr>
        <p:sp>
          <p:nvSpPr>
            <p:cNvPr id="7636" name="Google Shape;7636;p447"/>
            <p:cNvSpPr/>
            <p:nvPr/>
          </p:nvSpPr>
          <p:spPr>
            <a:xfrm>
              <a:off x="558396" y="2235344"/>
              <a:ext cx="8782050" cy="26338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37" name="Google Shape;7637;p447"/>
            <p:cNvPicPr preferRelativeResize="0"/>
            <p:nvPr/>
          </p:nvPicPr>
          <p:blipFill rotWithShape="1">
            <a:blip r:embed="rId4">
              <a:alphaModFix/>
            </a:blip>
            <a:srcRect b="0" l="0" r="14280" t="0"/>
            <a:stretch/>
          </p:blipFill>
          <p:spPr>
            <a:xfrm>
              <a:off x="603104" y="2318738"/>
              <a:ext cx="8737341" cy="2439874"/>
            </a:xfrm>
            <a:prstGeom prst="rect">
              <a:avLst/>
            </a:prstGeom>
            <a:noFill/>
            <a:ln>
              <a:noFill/>
            </a:ln>
          </p:spPr>
        </p:pic>
        <p:sp>
          <p:nvSpPr>
            <p:cNvPr id="7638" name="Google Shape;7638;p447"/>
            <p:cNvSpPr/>
            <p:nvPr/>
          </p:nvSpPr>
          <p:spPr>
            <a:xfrm>
              <a:off x="569167" y="2408904"/>
              <a:ext cx="8770527" cy="62354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639" name="Google Shape;7639;p447"/>
          <p:cNvGrpSpPr/>
          <p:nvPr/>
        </p:nvGrpSpPr>
        <p:grpSpPr>
          <a:xfrm>
            <a:off x="558800" y="1340768"/>
            <a:ext cx="8785225" cy="200055"/>
            <a:chOff x="558800" y="1908653"/>
            <a:chExt cx="8785225" cy="200055"/>
          </a:xfrm>
        </p:grpSpPr>
        <p:sp>
          <p:nvSpPr>
            <p:cNvPr id="7640" name="Google Shape;7640;p447"/>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문자열을 범주형으로 변환한다.</a:t>
              </a:r>
              <a:endParaRPr/>
            </a:p>
          </p:txBody>
        </p:sp>
        <p:sp>
          <p:nvSpPr>
            <p:cNvPr id="7641" name="Google Shape;7641;p44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6" name="Shape 7646"/>
        <p:cNvGrpSpPr/>
        <p:nvPr/>
      </p:nvGrpSpPr>
      <p:grpSpPr>
        <a:xfrm>
          <a:off x="0" y="0"/>
          <a:ext cx="0" cy="0"/>
          <a:chOff x="0" y="0"/>
          <a:chExt cx="0" cy="0"/>
        </a:xfrm>
      </p:grpSpPr>
      <p:grpSp>
        <p:nvGrpSpPr>
          <p:cNvPr id="7647" name="Google Shape;7647;p448"/>
          <p:cNvGrpSpPr/>
          <p:nvPr/>
        </p:nvGrpSpPr>
        <p:grpSpPr>
          <a:xfrm>
            <a:off x="557644" y="4829850"/>
            <a:ext cx="8782050" cy="787019"/>
            <a:chOff x="568325" y="5114924"/>
            <a:chExt cx="8782050" cy="813246"/>
          </a:xfrm>
        </p:grpSpPr>
        <p:sp>
          <p:nvSpPr>
            <p:cNvPr id="7648" name="Google Shape;7648;p44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49" name="Google Shape;7649;p448"/>
            <p:cNvGrpSpPr/>
            <p:nvPr/>
          </p:nvGrpSpPr>
          <p:grpSpPr>
            <a:xfrm>
              <a:off x="675835" y="5210921"/>
              <a:ext cx="2918106" cy="302131"/>
              <a:chOff x="732985" y="5582396"/>
              <a:chExt cx="2918106" cy="302131"/>
            </a:xfrm>
          </p:grpSpPr>
          <p:pic>
            <p:nvPicPr>
              <p:cNvPr descr="Byte - Free electronics icons" id="7650" name="Google Shape;7650;p44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651" name="Google Shape;7651;p44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9-1</a:t>
                </a:r>
                <a:endParaRPr b="1" sz="1300">
                  <a:solidFill>
                    <a:srgbClr val="262626"/>
                  </a:solidFill>
                  <a:latin typeface="Arial"/>
                  <a:ea typeface="Arial"/>
                  <a:cs typeface="Arial"/>
                  <a:sym typeface="Arial"/>
                </a:endParaRPr>
              </a:p>
            </p:txBody>
          </p:sp>
        </p:grpSp>
        <p:sp>
          <p:nvSpPr>
            <p:cNvPr id="7652" name="Google Shape;7652;p44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read_csv() 함수로 df를 생성한다.</a:t>
              </a:r>
              <a:endParaRPr sz="1300">
                <a:solidFill>
                  <a:srgbClr val="262626"/>
                </a:solidFill>
                <a:latin typeface="Arial"/>
                <a:ea typeface="Arial"/>
                <a:cs typeface="Arial"/>
                <a:sym typeface="Arial"/>
              </a:endParaRPr>
            </a:p>
          </p:txBody>
        </p:sp>
      </p:grpSp>
      <p:grpSp>
        <p:nvGrpSpPr>
          <p:cNvPr id="7653" name="Google Shape;7653;p448"/>
          <p:cNvGrpSpPr/>
          <p:nvPr/>
        </p:nvGrpSpPr>
        <p:grpSpPr>
          <a:xfrm>
            <a:off x="450000" y="450000"/>
            <a:ext cx="9018000" cy="276999"/>
            <a:chOff x="450000" y="450000"/>
            <a:chExt cx="9018000" cy="276999"/>
          </a:xfrm>
        </p:grpSpPr>
        <p:sp>
          <p:nvSpPr>
            <p:cNvPr id="7654" name="Google Shape;7654;p44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655" name="Google Shape;7655;p44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7656" name="Google Shape;7656;p448"/>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범주형 데이터 변환(구간 분할)</a:t>
            </a:r>
            <a:endParaRPr/>
          </a:p>
        </p:txBody>
      </p:sp>
      <p:grpSp>
        <p:nvGrpSpPr>
          <p:cNvPr id="7657" name="Google Shape;7657;p448"/>
          <p:cNvGrpSpPr/>
          <p:nvPr/>
        </p:nvGrpSpPr>
        <p:grpSpPr>
          <a:xfrm>
            <a:off x="558800" y="1844824"/>
            <a:ext cx="8785225" cy="200055"/>
            <a:chOff x="558800" y="1908653"/>
            <a:chExt cx="8785225" cy="200055"/>
          </a:xfrm>
        </p:grpSpPr>
        <p:sp>
          <p:nvSpPr>
            <p:cNvPr id="7658" name="Google Shape;7658;p448"/>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659" name="Google Shape;7659;p44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660" name="Google Shape;7660;p448"/>
          <p:cNvGrpSpPr/>
          <p:nvPr/>
        </p:nvGrpSpPr>
        <p:grpSpPr>
          <a:xfrm>
            <a:off x="558396" y="2114194"/>
            <a:ext cx="8782050" cy="2551260"/>
            <a:chOff x="558396" y="2114194"/>
            <a:chExt cx="8782050" cy="2551260"/>
          </a:xfrm>
        </p:grpSpPr>
        <p:sp>
          <p:nvSpPr>
            <p:cNvPr id="7661" name="Google Shape;7661;p448"/>
            <p:cNvSpPr/>
            <p:nvPr/>
          </p:nvSpPr>
          <p:spPr>
            <a:xfrm>
              <a:off x="558396" y="2114194"/>
              <a:ext cx="8782050" cy="25512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62" name="Google Shape;7662;p448"/>
            <p:cNvPicPr preferRelativeResize="0"/>
            <p:nvPr/>
          </p:nvPicPr>
          <p:blipFill rotWithShape="1">
            <a:blip r:embed="rId4">
              <a:alphaModFix/>
            </a:blip>
            <a:srcRect b="0" l="0" r="14280" t="0"/>
            <a:stretch/>
          </p:blipFill>
          <p:spPr>
            <a:xfrm>
              <a:off x="675543" y="2164518"/>
              <a:ext cx="8664402" cy="2416958"/>
            </a:xfrm>
            <a:prstGeom prst="rect">
              <a:avLst/>
            </a:prstGeom>
            <a:noFill/>
            <a:ln>
              <a:noFill/>
            </a:ln>
          </p:spPr>
        </p:pic>
        <p:sp>
          <p:nvSpPr>
            <p:cNvPr id="7663" name="Google Shape;7663;p448"/>
            <p:cNvSpPr/>
            <p:nvPr/>
          </p:nvSpPr>
          <p:spPr>
            <a:xfrm>
              <a:off x="1315616" y="2254085"/>
              <a:ext cx="8014996" cy="24666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8" name="Shape 7668"/>
        <p:cNvGrpSpPr/>
        <p:nvPr/>
      </p:nvGrpSpPr>
      <p:grpSpPr>
        <a:xfrm>
          <a:off x="0" y="0"/>
          <a:ext cx="0" cy="0"/>
          <a:chOff x="0" y="0"/>
          <a:chExt cx="0" cy="0"/>
        </a:xfrm>
      </p:grpSpPr>
      <p:grpSp>
        <p:nvGrpSpPr>
          <p:cNvPr id="7669" name="Google Shape;7669;p449"/>
          <p:cNvGrpSpPr/>
          <p:nvPr/>
        </p:nvGrpSpPr>
        <p:grpSpPr>
          <a:xfrm>
            <a:off x="557644" y="4255772"/>
            <a:ext cx="8782050" cy="787019"/>
            <a:chOff x="568325" y="5114924"/>
            <a:chExt cx="8782050" cy="813246"/>
          </a:xfrm>
        </p:grpSpPr>
        <p:sp>
          <p:nvSpPr>
            <p:cNvPr id="7670" name="Google Shape;7670;p44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71" name="Google Shape;7671;p449"/>
            <p:cNvGrpSpPr/>
            <p:nvPr/>
          </p:nvGrpSpPr>
          <p:grpSpPr>
            <a:xfrm>
              <a:off x="675835" y="5210921"/>
              <a:ext cx="2918106" cy="302131"/>
              <a:chOff x="732985" y="5582396"/>
              <a:chExt cx="2918106" cy="302131"/>
            </a:xfrm>
          </p:grpSpPr>
          <p:pic>
            <p:nvPicPr>
              <p:cNvPr descr="Byte - Free electronics icons" id="7672" name="Google Shape;7672;p44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673" name="Google Shape;7673;p44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9-3 ~ 9-4</a:t>
                </a:r>
                <a:endParaRPr b="1" sz="1300">
                  <a:solidFill>
                    <a:srgbClr val="262626"/>
                  </a:solidFill>
                  <a:latin typeface="Arial"/>
                  <a:ea typeface="Arial"/>
                  <a:cs typeface="Arial"/>
                  <a:sym typeface="Arial"/>
                </a:endParaRPr>
              </a:p>
            </p:txBody>
          </p:sp>
        </p:grpSp>
        <p:sp>
          <p:nvSpPr>
            <p:cNvPr id="7674" name="Google Shape;7674;p44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열 이름을 지정한다.</a:t>
              </a:r>
              <a:endParaRPr sz="1300">
                <a:solidFill>
                  <a:srgbClr val="262626"/>
                </a:solidFill>
                <a:latin typeface="Arial"/>
                <a:ea typeface="Arial"/>
                <a:cs typeface="Arial"/>
                <a:sym typeface="Arial"/>
              </a:endParaRPr>
            </a:p>
          </p:txBody>
        </p:sp>
      </p:grpSp>
      <p:grpSp>
        <p:nvGrpSpPr>
          <p:cNvPr id="7675" name="Google Shape;7675;p449"/>
          <p:cNvGrpSpPr/>
          <p:nvPr/>
        </p:nvGrpSpPr>
        <p:grpSpPr>
          <a:xfrm>
            <a:off x="450000" y="450000"/>
            <a:ext cx="9018000" cy="276999"/>
            <a:chOff x="450000" y="450000"/>
            <a:chExt cx="9018000" cy="276999"/>
          </a:xfrm>
        </p:grpSpPr>
        <p:sp>
          <p:nvSpPr>
            <p:cNvPr id="7676" name="Google Shape;7676;p4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677" name="Google Shape;7677;p4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678" name="Google Shape;7678;p449"/>
          <p:cNvGrpSpPr/>
          <p:nvPr/>
        </p:nvGrpSpPr>
        <p:grpSpPr>
          <a:xfrm>
            <a:off x="558799" y="1340768"/>
            <a:ext cx="8785225" cy="200055"/>
            <a:chOff x="558800" y="1908653"/>
            <a:chExt cx="8785225" cy="200055"/>
          </a:xfrm>
        </p:grpSpPr>
        <p:sp>
          <p:nvSpPr>
            <p:cNvPr id="7679" name="Google Shape;7679;p449"/>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680" name="Google Shape;7680;p44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681" name="Google Shape;7681;p449"/>
          <p:cNvGrpSpPr/>
          <p:nvPr/>
        </p:nvGrpSpPr>
        <p:grpSpPr>
          <a:xfrm>
            <a:off x="558396" y="1619469"/>
            <a:ext cx="8782050" cy="2551260"/>
            <a:chOff x="558396" y="2114194"/>
            <a:chExt cx="8782050" cy="2551260"/>
          </a:xfrm>
        </p:grpSpPr>
        <p:sp>
          <p:nvSpPr>
            <p:cNvPr id="7682" name="Google Shape;7682;p449"/>
            <p:cNvSpPr/>
            <p:nvPr/>
          </p:nvSpPr>
          <p:spPr>
            <a:xfrm>
              <a:off x="558396" y="2114194"/>
              <a:ext cx="8782050" cy="25512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83" name="Google Shape;7683;p449"/>
            <p:cNvPicPr preferRelativeResize="0"/>
            <p:nvPr/>
          </p:nvPicPr>
          <p:blipFill rotWithShape="1">
            <a:blip r:embed="rId4">
              <a:alphaModFix/>
            </a:blip>
            <a:srcRect b="0" l="0" r="14280" t="0"/>
            <a:stretch/>
          </p:blipFill>
          <p:spPr>
            <a:xfrm>
              <a:off x="675543" y="2164518"/>
              <a:ext cx="8664402" cy="2416958"/>
            </a:xfrm>
            <a:prstGeom prst="rect">
              <a:avLst/>
            </a:prstGeom>
            <a:noFill/>
            <a:ln>
              <a:noFill/>
            </a:ln>
          </p:spPr>
        </p:pic>
        <p:sp>
          <p:nvSpPr>
            <p:cNvPr id="7684" name="Google Shape;7684;p449"/>
            <p:cNvSpPr/>
            <p:nvPr/>
          </p:nvSpPr>
          <p:spPr>
            <a:xfrm>
              <a:off x="1315616" y="2606079"/>
              <a:ext cx="8014996" cy="3825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9" name="Shape 7689"/>
        <p:cNvGrpSpPr/>
        <p:nvPr/>
      </p:nvGrpSpPr>
      <p:grpSpPr>
        <a:xfrm>
          <a:off x="0" y="0"/>
          <a:ext cx="0" cy="0"/>
          <a:chOff x="0" y="0"/>
          <a:chExt cx="0" cy="0"/>
        </a:xfrm>
      </p:grpSpPr>
      <p:grpSp>
        <p:nvGrpSpPr>
          <p:cNvPr id="7690" name="Google Shape;7690;p450"/>
          <p:cNvGrpSpPr/>
          <p:nvPr/>
        </p:nvGrpSpPr>
        <p:grpSpPr>
          <a:xfrm>
            <a:off x="557644" y="4258412"/>
            <a:ext cx="8782050" cy="787019"/>
            <a:chOff x="568325" y="5114924"/>
            <a:chExt cx="8782050" cy="813246"/>
          </a:xfrm>
        </p:grpSpPr>
        <p:sp>
          <p:nvSpPr>
            <p:cNvPr id="7691" name="Google Shape;7691;p45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92" name="Google Shape;7692;p450"/>
            <p:cNvGrpSpPr/>
            <p:nvPr/>
          </p:nvGrpSpPr>
          <p:grpSpPr>
            <a:xfrm>
              <a:off x="675835" y="5210921"/>
              <a:ext cx="2918106" cy="302131"/>
              <a:chOff x="732985" y="5582396"/>
              <a:chExt cx="2918106" cy="302131"/>
            </a:xfrm>
          </p:grpSpPr>
          <p:pic>
            <p:nvPicPr>
              <p:cNvPr descr="Byte - Free electronics icons" id="7693" name="Google Shape;7693;p45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694" name="Google Shape;7694;p45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9-6 ~ 9-8</a:t>
                </a:r>
                <a:endParaRPr b="1" sz="1300">
                  <a:solidFill>
                    <a:srgbClr val="262626"/>
                  </a:solidFill>
                  <a:latin typeface="Arial"/>
                  <a:ea typeface="Arial"/>
                  <a:cs typeface="Arial"/>
                  <a:sym typeface="Arial"/>
                </a:endParaRPr>
              </a:p>
            </p:txBody>
          </p:sp>
        </p:grpSp>
        <p:sp>
          <p:nvSpPr>
            <p:cNvPr id="7695" name="Google Shape;7695;p45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horsepower열의 누락 데이터(‘?’)를 찾게 하고 실수형으로 변환한다.</a:t>
              </a:r>
              <a:endParaRPr sz="1300">
                <a:solidFill>
                  <a:srgbClr val="262626"/>
                </a:solidFill>
                <a:latin typeface="Arial"/>
                <a:ea typeface="Arial"/>
                <a:cs typeface="Arial"/>
                <a:sym typeface="Arial"/>
              </a:endParaRPr>
            </a:p>
          </p:txBody>
        </p:sp>
      </p:grpSp>
      <p:grpSp>
        <p:nvGrpSpPr>
          <p:cNvPr id="7696" name="Google Shape;7696;p450"/>
          <p:cNvGrpSpPr/>
          <p:nvPr/>
        </p:nvGrpSpPr>
        <p:grpSpPr>
          <a:xfrm>
            <a:off x="450000" y="450000"/>
            <a:ext cx="9018000" cy="276999"/>
            <a:chOff x="450000" y="450000"/>
            <a:chExt cx="9018000" cy="276999"/>
          </a:xfrm>
        </p:grpSpPr>
        <p:sp>
          <p:nvSpPr>
            <p:cNvPr id="7697" name="Google Shape;7697;p4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698" name="Google Shape;7698;p4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699" name="Google Shape;7699;p450"/>
          <p:cNvGrpSpPr/>
          <p:nvPr/>
        </p:nvGrpSpPr>
        <p:grpSpPr>
          <a:xfrm>
            <a:off x="558799" y="1340768"/>
            <a:ext cx="8785225" cy="200055"/>
            <a:chOff x="558800" y="1908653"/>
            <a:chExt cx="8785225" cy="200055"/>
          </a:xfrm>
        </p:grpSpPr>
        <p:sp>
          <p:nvSpPr>
            <p:cNvPr id="7700" name="Google Shape;7700;p450"/>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701" name="Google Shape;7701;p45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702" name="Google Shape;7702;p450"/>
          <p:cNvGrpSpPr/>
          <p:nvPr/>
        </p:nvGrpSpPr>
        <p:grpSpPr>
          <a:xfrm>
            <a:off x="558396" y="1619469"/>
            <a:ext cx="8782050" cy="2551260"/>
            <a:chOff x="558396" y="2114194"/>
            <a:chExt cx="8782050" cy="2551260"/>
          </a:xfrm>
        </p:grpSpPr>
        <p:sp>
          <p:nvSpPr>
            <p:cNvPr id="7703" name="Google Shape;7703;p450"/>
            <p:cNvSpPr/>
            <p:nvPr/>
          </p:nvSpPr>
          <p:spPr>
            <a:xfrm>
              <a:off x="558396" y="2114194"/>
              <a:ext cx="8782050" cy="25512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04" name="Google Shape;7704;p450"/>
            <p:cNvPicPr preferRelativeResize="0"/>
            <p:nvPr/>
          </p:nvPicPr>
          <p:blipFill rotWithShape="1">
            <a:blip r:embed="rId4">
              <a:alphaModFix/>
            </a:blip>
            <a:srcRect b="0" l="0" r="14280" t="0"/>
            <a:stretch/>
          </p:blipFill>
          <p:spPr>
            <a:xfrm>
              <a:off x="675543" y="2164518"/>
              <a:ext cx="8664402" cy="2416958"/>
            </a:xfrm>
            <a:prstGeom prst="rect">
              <a:avLst/>
            </a:prstGeom>
            <a:noFill/>
            <a:ln>
              <a:noFill/>
            </a:ln>
          </p:spPr>
        </p:pic>
        <p:sp>
          <p:nvSpPr>
            <p:cNvPr id="7705" name="Google Shape;7705;p450"/>
            <p:cNvSpPr/>
            <p:nvPr/>
          </p:nvSpPr>
          <p:spPr>
            <a:xfrm>
              <a:off x="1315616" y="3097966"/>
              <a:ext cx="8014996" cy="587827"/>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0" name="Shape 7710"/>
        <p:cNvGrpSpPr/>
        <p:nvPr/>
      </p:nvGrpSpPr>
      <p:grpSpPr>
        <a:xfrm>
          <a:off x="0" y="0"/>
          <a:ext cx="0" cy="0"/>
          <a:chOff x="0" y="0"/>
          <a:chExt cx="0" cy="0"/>
        </a:xfrm>
      </p:grpSpPr>
      <p:sp>
        <p:nvSpPr>
          <p:cNvPr id="7711" name="Google Shape;7711;p451"/>
          <p:cNvSpPr/>
          <p:nvPr/>
        </p:nvSpPr>
        <p:spPr>
          <a:xfrm>
            <a:off x="558396" y="1610143"/>
            <a:ext cx="8782050" cy="25533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12" name="Google Shape;7712;p451"/>
          <p:cNvGrpSpPr/>
          <p:nvPr/>
        </p:nvGrpSpPr>
        <p:grpSpPr>
          <a:xfrm>
            <a:off x="557644" y="4248722"/>
            <a:ext cx="8782050" cy="787019"/>
            <a:chOff x="568325" y="5114924"/>
            <a:chExt cx="8782050" cy="813246"/>
          </a:xfrm>
        </p:grpSpPr>
        <p:sp>
          <p:nvSpPr>
            <p:cNvPr id="7713" name="Google Shape;7713;p45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14" name="Google Shape;7714;p451"/>
            <p:cNvGrpSpPr/>
            <p:nvPr/>
          </p:nvGrpSpPr>
          <p:grpSpPr>
            <a:xfrm>
              <a:off x="675835" y="5210921"/>
              <a:ext cx="2918106" cy="302131"/>
              <a:chOff x="732985" y="5582396"/>
              <a:chExt cx="2918106" cy="302131"/>
            </a:xfrm>
          </p:grpSpPr>
          <p:pic>
            <p:nvPicPr>
              <p:cNvPr descr="Byte - Free electronics icons" id="7715" name="Google Shape;7715;p45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716" name="Google Shape;7716;p45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9-6</a:t>
                </a:r>
                <a:endParaRPr b="1" sz="1300">
                  <a:solidFill>
                    <a:srgbClr val="262626"/>
                  </a:solidFill>
                  <a:latin typeface="Arial"/>
                  <a:ea typeface="Arial"/>
                  <a:cs typeface="Arial"/>
                  <a:sym typeface="Arial"/>
                </a:endParaRPr>
              </a:p>
            </p:txBody>
          </p:sp>
        </p:grpSp>
        <p:sp>
          <p:nvSpPr>
            <p:cNvPr id="7717" name="Google Shape;7717;p45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‘?’을 np.nan으로 변경한다.</a:t>
              </a:r>
              <a:endParaRPr sz="1300">
                <a:solidFill>
                  <a:srgbClr val="262626"/>
                </a:solidFill>
                <a:latin typeface="Arial"/>
                <a:ea typeface="Arial"/>
                <a:cs typeface="Arial"/>
                <a:sym typeface="Arial"/>
              </a:endParaRPr>
            </a:p>
          </p:txBody>
        </p:sp>
      </p:grpSp>
      <p:grpSp>
        <p:nvGrpSpPr>
          <p:cNvPr id="7718" name="Google Shape;7718;p451"/>
          <p:cNvGrpSpPr/>
          <p:nvPr/>
        </p:nvGrpSpPr>
        <p:grpSpPr>
          <a:xfrm>
            <a:off x="450000" y="450000"/>
            <a:ext cx="9018000" cy="276999"/>
            <a:chOff x="450000" y="450000"/>
            <a:chExt cx="9018000" cy="276999"/>
          </a:xfrm>
        </p:grpSpPr>
        <p:sp>
          <p:nvSpPr>
            <p:cNvPr id="7719" name="Google Shape;7719;p4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720" name="Google Shape;7720;p4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721" name="Google Shape;7721;p451"/>
          <p:cNvGrpSpPr/>
          <p:nvPr/>
        </p:nvGrpSpPr>
        <p:grpSpPr>
          <a:xfrm>
            <a:off x="558800" y="1340768"/>
            <a:ext cx="8785225" cy="200055"/>
            <a:chOff x="558800" y="1908653"/>
            <a:chExt cx="8785225" cy="200055"/>
          </a:xfrm>
        </p:grpSpPr>
        <p:sp>
          <p:nvSpPr>
            <p:cNvPr id="7722" name="Google Shape;7722;p451"/>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723" name="Google Shape;7723;p45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7724" name="Google Shape;7724;p451"/>
          <p:cNvPicPr preferRelativeResize="0"/>
          <p:nvPr/>
        </p:nvPicPr>
        <p:blipFill rotWithShape="1">
          <a:blip r:embed="rId4">
            <a:alphaModFix/>
          </a:blip>
          <a:srcRect b="0" l="0" r="14280" t="0"/>
          <a:stretch/>
        </p:blipFill>
        <p:spPr>
          <a:xfrm>
            <a:off x="636557" y="1679131"/>
            <a:ext cx="8684726" cy="2437745"/>
          </a:xfrm>
          <a:prstGeom prst="rect">
            <a:avLst/>
          </a:prstGeom>
          <a:noFill/>
          <a:ln>
            <a:noFill/>
          </a:ln>
        </p:spPr>
      </p:pic>
      <p:sp>
        <p:nvSpPr>
          <p:cNvPr id="7725" name="Google Shape;7725;p451"/>
          <p:cNvSpPr/>
          <p:nvPr/>
        </p:nvSpPr>
        <p:spPr>
          <a:xfrm>
            <a:off x="1278293" y="2623978"/>
            <a:ext cx="8061649" cy="22393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83"/>
          <p:cNvGrpSpPr/>
          <p:nvPr/>
        </p:nvGrpSpPr>
        <p:grpSpPr>
          <a:xfrm>
            <a:off x="450000" y="450000"/>
            <a:ext cx="9018000" cy="276999"/>
            <a:chOff x="450000" y="450000"/>
            <a:chExt cx="9018000" cy="276999"/>
          </a:xfrm>
        </p:grpSpPr>
        <p:sp>
          <p:nvSpPr>
            <p:cNvPr id="1235" name="Google Shape;1235;p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236" name="Google Shape;1236;p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37" name="Google Shape;1237;p83"/>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다차원 배열</a:t>
            </a:r>
            <a:endParaRPr sz="2400">
              <a:solidFill>
                <a:srgbClr val="0C0C0C"/>
              </a:solidFill>
              <a:latin typeface="Arial"/>
              <a:ea typeface="Arial"/>
              <a:cs typeface="Arial"/>
              <a:sym typeface="Arial"/>
            </a:endParaRPr>
          </a:p>
        </p:txBody>
      </p:sp>
      <p:grpSp>
        <p:nvGrpSpPr>
          <p:cNvPr id="1238" name="Google Shape;1238;p83"/>
          <p:cNvGrpSpPr/>
          <p:nvPr/>
        </p:nvGrpSpPr>
        <p:grpSpPr>
          <a:xfrm>
            <a:off x="559817" y="1913751"/>
            <a:ext cx="8783192" cy="219686"/>
            <a:chOff x="559817" y="2148284"/>
            <a:chExt cx="8783192" cy="219686"/>
          </a:xfrm>
        </p:grpSpPr>
        <p:sp>
          <p:nvSpPr>
            <p:cNvPr id="1239" name="Google Shape;1239;p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40" name="Google Shape;1240;p83"/>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다차원 배열은 2차원 이상의 배열을 말한다. 리스트 안에 리스트 형태로 만들 수 있다.</a:t>
              </a:r>
              <a:endParaRPr/>
            </a:p>
          </p:txBody>
        </p:sp>
      </p:grpSp>
      <p:sp>
        <p:nvSpPr>
          <p:cNvPr id="1241" name="Google Shape;1241;p83"/>
          <p:cNvSpPr/>
          <p:nvPr/>
        </p:nvSpPr>
        <p:spPr>
          <a:xfrm>
            <a:off x="558396" y="2328408"/>
            <a:ext cx="8782050" cy="25407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42" name="Google Shape;1242;p83"/>
          <p:cNvGrpSpPr/>
          <p:nvPr/>
        </p:nvGrpSpPr>
        <p:grpSpPr>
          <a:xfrm>
            <a:off x="557644" y="4934344"/>
            <a:ext cx="8782050" cy="1309792"/>
            <a:chOff x="557644" y="5085184"/>
            <a:chExt cx="8782050" cy="1309792"/>
          </a:xfrm>
        </p:grpSpPr>
        <p:sp>
          <p:nvSpPr>
            <p:cNvPr id="1243" name="Google Shape;1243;p83"/>
            <p:cNvSpPr/>
            <p:nvPr/>
          </p:nvSpPr>
          <p:spPr>
            <a:xfrm>
              <a:off x="557644" y="5085184"/>
              <a:ext cx="8782050" cy="13097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44" name="Google Shape;1244;p8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45" name="Google Shape;1245;p8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43</a:t>
              </a:r>
              <a:endParaRPr b="1" sz="1300">
                <a:solidFill>
                  <a:srgbClr val="262626"/>
                </a:solidFill>
                <a:latin typeface="Arial"/>
                <a:ea typeface="Arial"/>
                <a:cs typeface="Arial"/>
                <a:sym typeface="Arial"/>
              </a:endParaRPr>
            </a:p>
          </p:txBody>
        </p:sp>
        <p:sp>
          <p:nvSpPr>
            <p:cNvPr id="1246" name="Google Shape;1246;p8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이 리스트 첫 번째 원소도 리스트이므로 그 리스트의 첫 번째는 1이다. </a:t>
              </a:r>
              <a:endParaRPr/>
            </a:p>
          </p:txBody>
        </p:sp>
      </p:grpSp>
      <p:pic>
        <p:nvPicPr>
          <p:cNvPr descr="Byte - Free electronics icons" id="1247" name="Google Shape;1247;p83"/>
          <p:cNvPicPr preferRelativeResize="0"/>
          <p:nvPr/>
        </p:nvPicPr>
        <p:blipFill rotWithShape="1">
          <a:blip r:embed="rId3">
            <a:alphaModFix/>
          </a:blip>
          <a:srcRect b="-5938" l="13871" r="14480" t="-7084"/>
          <a:stretch/>
        </p:blipFill>
        <p:spPr>
          <a:xfrm>
            <a:off x="658228" y="5622023"/>
            <a:ext cx="295715" cy="236991"/>
          </a:xfrm>
          <a:prstGeom prst="rect">
            <a:avLst/>
          </a:prstGeom>
          <a:noFill/>
          <a:ln>
            <a:noFill/>
          </a:ln>
        </p:spPr>
      </p:pic>
      <p:sp>
        <p:nvSpPr>
          <p:cNvPr id="1248" name="Google Shape;1248;p83"/>
          <p:cNvSpPr txBox="1"/>
          <p:nvPr/>
        </p:nvSpPr>
        <p:spPr>
          <a:xfrm>
            <a:off x="917009" y="559929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44</a:t>
            </a:r>
            <a:endParaRPr b="1" sz="1300">
              <a:solidFill>
                <a:srgbClr val="262626"/>
              </a:solidFill>
              <a:latin typeface="Arial"/>
              <a:ea typeface="Arial"/>
              <a:cs typeface="Arial"/>
              <a:sym typeface="Arial"/>
            </a:endParaRPr>
          </a:p>
        </p:txBody>
      </p:sp>
      <p:sp>
        <p:nvSpPr>
          <p:cNvPr id="1249" name="Google Shape;1249;p83"/>
          <p:cNvSpPr txBox="1"/>
          <p:nvPr/>
        </p:nvSpPr>
        <p:spPr>
          <a:xfrm>
            <a:off x="1017649" y="593418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2차원 배열</a:t>
            </a:r>
            <a:endParaRPr sz="1300">
              <a:solidFill>
                <a:srgbClr val="262626"/>
              </a:solidFill>
              <a:latin typeface="Arial"/>
              <a:ea typeface="Arial"/>
              <a:cs typeface="Arial"/>
              <a:sym typeface="Arial"/>
            </a:endParaRPr>
          </a:p>
        </p:txBody>
      </p:sp>
      <p:pic>
        <p:nvPicPr>
          <p:cNvPr id="1250" name="Google Shape;1250;p83"/>
          <p:cNvPicPr preferRelativeResize="0"/>
          <p:nvPr/>
        </p:nvPicPr>
        <p:blipFill rotWithShape="1">
          <a:blip r:embed="rId4">
            <a:alphaModFix/>
          </a:blip>
          <a:srcRect b="0" l="0" r="14290" t="0"/>
          <a:stretch/>
        </p:blipFill>
        <p:spPr>
          <a:xfrm>
            <a:off x="712183" y="2403176"/>
            <a:ext cx="8487702" cy="2394414"/>
          </a:xfrm>
          <a:prstGeom prst="rect">
            <a:avLst/>
          </a:prstGeom>
          <a:noFill/>
          <a:ln cap="flat" cmpd="sng" w="9525">
            <a:solidFill>
              <a:srgbClr val="F2F2F2"/>
            </a:solidFill>
            <a:prstDash val="solid"/>
            <a:round/>
            <a:headEnd len="sm" w="sm" type="none"/>
            <a:tailEnd len="sm" w="sm" type="none"/>
          </a:ln>
        </p:spPr>
      </p:pic>
      <p:sp>
        <p:nvSpPr>
          <p:cNvPr id="1251" name="Google Shape;1251;p83"/>
          <p:cNvSpPr/>
          <p:nvPr/>
        </p:nvSpPr>
        <p:spPr>
          <a:xfrm>
            <a:off x="720374" y="2905187"/>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1252" name="Google Shape;1252;p83"/>
          <p:cNvSpPr/>
          <p:nvPr/>
        </p:nvSpPr>
        <p:spPr>
          <a:xfrm>
            <a:off x="720374" y="3566907"/>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0" name="Shape 7730"/>
        <p:cNvGrpSpPr/>
        <p:nvPr/>
      </p:nvGrpSpPr>
      <p:grpSpPr>
        <a:xfrm>
          <a:off x="0" y="0"/>
          <a:ext cx="0" cy="0"/>
          <a:chOff x="0" y="0"/>
          <a:chExt cx="0" cy="0"/>
        </a:xfrm>
      </p:grpSpPr>
      <p:grpSp>
        <p:nvGrpSpPr>
          <p:cNvPr id="7731" name="Google Shape;7731;p452"/>
          <p:cNvGrpSpPr/>
          <p:nvPr/>
        </p:nvGrpSpPr>
        <p:grpSpPr>
          <a:xfrm>
            <a:off x="557644" y="4355773"/>
            <a:ext cx="8782050" cy="787019"/>
            <a:chOff x="568325" y="5114924"/>
            <a:chExt cx="8782050" cy="813246"/>
          </a:xfrm>
        </p:grpSpPr>
        <p:sp>
          <p:nvSpPr>
            <p:cNvPr id="7732" name="Google Shape;7732;p45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33" name="Google Shape;7733;p452"/>
            <p:cNvGrpSpPr/>
            <p:nvPr/>
          </p:nvGrpSpPr>
          <p:grpSpPr>
            <a:xfrm>
              <a:off x="675835" y="5210921"/>
              <a:ext cx="2918106" cy="302131"/>
              <a:chOff x="732985" y="5582396"/>
              <a:chExt cx="2918106" cy="302131"/>
            </a:xfrm>
          </p:grpSpPr>
          <p:pic>
            <p:nvPicPr>
              <p:cNvPr descr="Byte - Free electronics icons" id="7734" name="Google Shape;7734;p45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735" name="Google Shape;7735;p45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9-7</a:t>
                </a:r>
                <a:endParaRPr b="1" sz="1300">
                  <a:solidFill>
                    <a:srgbClr val="262626"/>
                  </a:solidFill>
                  <a:latin typeface="Arial"/>
                  <a:ea typeface="Arial"/>
                  <a:cs typeface="Arial"/>
                  <a:sym typeface="Arial"/>
                </a:endParaRPr>
              </a:p>
            </p:txBody>
          </p:sp>
        </p:grpSp>
        <p:sp>
          <p:nvSpPr>
            <p:cNvPr id="7736" name="Google Shape;7736;p45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누락데이터 행을 삭제한다.</a:t>
              </a:r>
              <a:endParaRPr sz="1300">
                <a:solidFill>
                  <a:srgbClr val="262626"/>
                </a:solidFill>
                <a:latin typeface="Arial"/>
                <a:ea typeface="Arial"/>
                <a:cs typeface="Arial"/>
                <a:sym typeface="Arial"/>
              </a:endParaRPr>
            </a:p>
          </p:txBody>
        </p:sp>
      </p:grpSp>
      <p:grpSp>
        <p:nvGrpSpPr>
          <p:cNvPr id="7737" name="Google Shape;7737;p452"/>
          <p:cNvGrpSpPr/>
          <p:nvPr/>
        </p:nvGrpSpPr>
        <p:grpSpPr>
          <a:xfrm>
            <a:off x="450000" y="450000"/>
            <a:ext cx="9018000" cy="276999"/>
            <a:chOff x="450000" y="450000"/>
            <a:chExt cx="9018000" cy="276999"/>
          </a:xfrm>
        </p:grpSpPr>
        <p:sp>
          <p:nvSpPr>
            <p:cNvPr id="7738" name="Google Shape;7738;p4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739" name="Google Shape;7739;p4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740" name="Google Shape;7740;p452"/>
          <p:cNvGrpSpPr/>
          <p:nvPr/>
        </p:nvGrpSpPr>
        <p:grpSpPr>
          <a:xfrm>
            <a:off x="558396" y="1626160"/>
            <a:ext cx="8782050" cy="2633816"/>
            <a:chOff x="558396" y="1729183"/>
            <a:chExt cx="8782050" cy="2633816"/>
          </a:xfrm>
        </p:grpSpPr>
        <p:sp>
          <p:nvSpPr>
            <p:cNvPr id="7741" name="Google Shape;7741;p452"/>
            <p:cNvSpPr/>
            <p:nvPr/>
          </p:nvSpPr>
          <p:spPr>
            <a:xfrm>
              <a:off x="558396" y="1729183"/>
              <a:ext cx="8782050" cy="26338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42" name="Google Shape;7742;p452"/>
            <p:cNvPicPr preferRelativeResize="0"/>
            <p:nvPr/>
          </p:nvPicPr>
          <p:blipFill rotWithShape="1">
            <a:blip r:embed="rId4">
              <a:alphaModFix/>
            </a:blip>
            <a:srcRect b="0" l="0" r="14280" t="0"/>
            <a:stretch/>
          </p:blipFill>
          <p:spPr>
            <a:xfrm>
              <a:off x="625151" y="1844824"/>
              <a:ext cx="8714792" cy="2426152"/>
            </a:xfrm>
            <a:prstGeom prst="rect">
              <a:avLst/>
            </a:prstGeom>
            <a:noFill/>
            <a:ln>
              <a:noFill/>
            </a:ln>
          </p:spPr>
        </p:pic>
        <p:sp>
          <p:nvSpPr>
            <p:cNvPr id="7743" name="Google Shape;7743;p452"/>
            <p:cNvSpPr/>
            <p:nvPr/>
          </p:nvSpPr>
          <p:spPr>
            <a:xfrm>
              <a:off x="1278293" y="2948859"/>
              <a:ext cx="8061649" cy="205273"/>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744" name="Google Shape;7744;p452"/>
          <p:cNvGrpSpPr/>
          <p:nvPr/>
        </p:nvGrpSpPr>
        <p:grpSpPr>
          <a:xfrm>
            <a:off x="558799" y="1340768"/>
            <a:ext cx="8785225" cy="200055"/>
            <a:chOff x="558800" y="1908653"/>
            <a:chExt cx="8785225" cy="200055"/>
          </a:xfrm>
        </p:grpSpPr>
        <p:sp>
          <p:nvSpPr>
            <p:cNvPr id="7745" name="Google Shape;7745;p452"/>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746" name="Google Shape;7746;p45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1" name="Shape 7751"/>
        <p:cNvGrpSpPr/>
        <p:nvPr/>
      </p:nvGrpSpPr>
      <p:grpSpPr>
        <a:xfrm>
          <a:off x="0" y="0"/>
          <a:ext cx="0" cy="0"/>
          <a:chOff x="0" y="0"/>
          <a:chExt cx="0" cy="0"/>
        </a:xfrm>
      </p:grpSpPr>
      <p:grpSp>
        <p:nvGrpSpPr>
          <p:cNvPr id="7752" name="Google Shape;7752;p453"/>
          <p:cNvGrpSpPr/>
          <p:nvPr/>
        </p:nvGrpSpPr>
        <p:grpSpPr>
          <a:xfrm>
            <a:off x="557644" y="4337111"/>
            <a:ext cx="8782050" cy="787019"/>
            <a:chOff x="568325" y="5114924"/>
            <a:chExt cx="8782050" cy="813246"/>
          </a:xfrm>
        </p:grpSpPr>
        <p:sp>
          <p:nvSpPr>
            <p:cNvPr id="7753" name="Google Shape;7753;p45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54" name="Google Shape;7754;p453"/>
            <p:cNvGrpSpPr/>
            <p:nvPr/>
          </p:nvGrpSpPr>
          <p:grpSpPr>
            <a:xfrm>
              <a:off x="675835" y="5210921"/>
              <a:ext cx="2918106" cy="302131"/>
              <a:chOff x="732985" y="5582396"/>
              <a:chExt cx="2918106" cy="302131"/>
            </a:xfrm>
          </p:grpSpPr>
          <p:pic>
            <p:nvPicPr>
              <p:cNvPr descr="Byte - Free electronics icons" id="7755" name="Google Shape;7755;p45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756" name="Google Shape;7756;p45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9-8</a:t>
                </a:r>
                <a:endParaRPr b="1" sz="1300">
                  <a:solidFill>
                    <a:srgbClr val="262626"/>
                  </a:solidFill>
                  <a:latin typeface="Arial"/>
                  <a:ea typeface="Arial"/>
                  <a:cs typeface="Arial"/>
                  <a:sym typeface="Arial"/>
                </a:endParaRPr>
              </a:p>
            </p:txBody>
          </p:sp>
        </p:grpSp>
        <p:sp>
          <p:nvSpPr>
            <p:cNvPr id="7757" name="Google Shape;7757;p45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문자열을 실수형으로 변환한다.</a:t>
              </a:r>
              <a:endParaRPr sz="1300">
                <a:solidFill>
                  <a:srgbClr val="262626"/>
                </a:solidFill>
                <a:latin typeface="Arial"/>
                <a:ea typeface="Arial"/>
                <a:cs typeface="Arial"/>
                <a:sym typeface="Arial"/>
              </a:endParaRPr>
            </a:p>
          </p:txBody>
        </p:sp>
      </p:grpSp>
      <p:grpSp>
        <p:nvGrpSpPr>
          <p:cNvPr id="7758" name="Google Shape;7758;p453"/>
          <p:cNvGrpSpPr/>
          <p:nvPr/>
        </p:nvGrpSpPr>
        <p:grpSpPr>
          <a:xfrm>
            <a:off x="450000" y="450000"/>
            <a:ext cx="9018000" cy="276999"/>
            <a:chOff x="450000" y="450000"/>
            <a:chExt cx="9018000" cy="276999"/>
          </a:xfrm>
        </p:grpSpPr>
        <p:sp>
          <p:nvSpPr>
            <p:cNvPr id="7759" name="Google Shape;7759;p4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760" name="Google Shape;7760;p4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761" name="Google Shape;7761;p453"/>
          <p:cNvGrpSpPr/>
          <p:nvPr/>
        </p:nvGrpSpPr>
        <p:grpSpPr>
          <a:xfrm>
            <a:off x="558799" y="1340768"/>
            <a:ext cx="8785225" cy="200055"/>
            <a:chOff x="558800" y="1908653"/>
            <a:chExt cx="8785225" cy="200055"/>
          </a:xfrm>
        </p:grpSpPr>
        <p:sp>
          <p:nvSpPr>
            <p:cNvPr id="7762" name="Google Shape;7762;p453"/>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763" name="Google Shape;7763;p45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764" name="Google Shape;7764;p453"/>
          <p:cNvGrpSpPr/>
          <p:nvPr/>
        </p:nvGrpSpPr>
        <p:grpSpPr>
          <a:xfrm>
            <a:off x="558396" y="1626160"/>
            <a:ext cx="8782050" cy="2633816"/>
            <a:chOff x="558396" y="1729183"/>
            <a:chExt cx="8782050" cy="2633816"/>
          </a:xfrm>
        </p:grpSpPr>
        <p:sp>
          <p:nvSpPr>
            <p:cNvPr id="7765" name="Google Shape;7765;p453"/>
            <p:cNvSpPr/>
            <p:nvPr/>
          </p:nvSpPr>
          <p:spPr>
            <a:xfrm>
              <a:off x="558396" y="1729183"/>
              <a:ext cx="8782050" cy="26338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66" name="Google Shape;7766;p453"/>
            <p:cNvPicPr preferRelativeResize="0"/>
            <p:nvPr/>
          </p:nvPicPr>
          <p:blipFill rotWithShape="1">
            <a:blip r:embed="rId4">
              <a:alphaModFix/>
            </a:blip>
            <a:srcRect b="0" l="0" r="14280" t="0"/>
            <a:stretch/>
          </p:blipFill>
          <p:spPr>
            <a:xfrm>
              <a:off x="625151" y="1844824"/>
              <a:ext cx="8714792" cy="2426152"/>
            </a:xfrm>
            <a:prstGeom prst="rect">
              <a:avLst/>
            </a:prstGeom>
            <a:noFill/>
            <a:ln>
              <a:noFill/>
            </a:ln>
          </p:spPr>
        </p:pic>
        <p:sp>
          <p:nvSpPr>
            <p:cNvPr id="7767" name="Google Shape;7767;p453"/>
            <p:cNvSpPr/>
            <p:nvPr/>
          </p:nvSpPr>
          <p:spPr>
            <a:xfrm>
              <a:off x="1278290" y="3109306"/>
              <a:ext cx="8061649" cy="26876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2" name="Shape 7772"/>
        <p:cNvGrpSpPr/>
        <p:nvPr/>
      </p:nvGrpSpPr>
      <p:grpSpPr>
        <a:xfrm>
          <a:off x="0" y="0"/>
          <a:ext cx="0" cy="0"/>
          <a:chOff x="0" y="0"/>
          <a:chExt cx="0" cy="0"/>
        </a:xfrm>
      </p:grpSpPr>
      <p:grpSp>
        <p:nvGrpSpPr>
          <p:cNvPr id="7773" name="Google Shape;7773;p454"/>
          <p:cNvGrpSpPr/>
          <p:nvPr/>
        </p:nvGrpSpPr>
        <p:grpSpPr>
          <a:xfrm>
            <a:off x="557644" y="4346442"/>
            <a:ext cx="8782050" cy="787019"/>
            <a:chOff x="568325" y="5114924"/>
            <a:chExt cx="8782050" cy="813246"/>
          </a:xfrm>
        </p:grpSpPr>
        <p:sp>
          <p:nvSpPr>
            <p:cNvPr id="7774" name="Google Shape;7774;p45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75" name="Google Shape;7775;p454"/>
            <p:cNvGrpSpPr/>
            <p:nvPr/>
          </p:nvGrpSpPr>
          <p:grpSpPr>
            <a:xfrm>
              <a:off x="675835" y="5210921"/>
              <a:ext cx="2918106" cy="302131"/>
              <a:chOff x="732985" y="5582396"/>
              <a:chExt cx="2918106" cy="302131"/>
            </a:xfrm>
          </p:grpSpPr>
          <p:pic>
            <p:nvPicPr>
              <p:cNvPr descr="Byte - Free electronics icons" id="7776" name="Google Shape;7776;p45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777" name="Google Shape;7777;p45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grpSp>
        <p:sp>
          <p:nvSpPr>
            <p:cNvPr id="7778" name="Google Shape;7778;p45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np.histogram 함수로 3개의 bin으로 나누는 경계 값의 리스트를 구한다.</a:t>
              </a:r>
              <a:endParaRPr sz="1300">
                <a:solidFill>
                  <a:srgbClr val="262626"/>
                </a:solidFill>
                <a:latin typeface="Arial"/>
                <a:ea typeface="Arial"/>
                <a:cs typeface="Arial"/>
                <a:sym typeface="Arial"/>
              </a:endParaRPr>
            </a:p>
          </p:txBody>
        </p:sp>
      </p:grpSp>
      <p:grpSp>
        <p:nvGrpSpPr>
          <p:cNvPr id="7779" name="Google Shape;7779;p454"/>
          <p:cNvGrpSpPr/>
          <p:nvPr/>
        </p:nvGrpSpPr>
        <p:grpSpPr>
          <a:xfrm>
            <a:off x="450000" y="450000"/>
            <a:ext cx="9018000" cy="276999"/>
            <a:chOff x="450000" y="450000"/>
            <a:chExt cx="9018000" cy="276999"/>
          </a:xfrm>
        </p:grpSpPr>
        <p:sp>
          <p:nvSpPr>
            <p:cNvPr id="7780" name="Google Shape;7780;p4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781" name="Google Shape;7781;p4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782" name="Google Shape;7782;p454"/>
          <p:cNvGrpSpPr/>
          <p:nvPr/>
        </p:nvGrpSpPr>
        <p:grpSpPr>
          <a:xfrm>
            <a:off x="558396" y="1626160"/>
            <a:ext cx="8782050" cy="2633816"/>
            <a:chOff x="558396" y="1729183"/>
            <a:chExt cx="8782050" cy="2633816"/>
          </a:xfrm>
        </p:grpSpPr>
        <p:sp>
          <p:nvSpPr>
            <p:cNvPr id="7783" name="Google Shape;7783;p454"/>
            <p:cNvSpPr/>
            <p:nvPr/>
          </p:nvSpPr>
          <p:spPr>
            <a:xfrm>
              <a:off x="558396" y="1729183"/>
              <a:ext cx="8782050" cy="26338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84" name="Google Shape;7784;p454"/>
            <p:cNvPicPr preferRelativeResize="0"/>
            <p:nvPr/>
          </p:nvPicPr>
          <p:blipFill rotWithShape="1">
            <a:blip r:embed="rId4">
              <a:alphaModFix/>
            </a:blip>
            <a:srcRect b="0" l="0" r="14280" t="0"/>
            <a:stretch/>
          </p:blipFill>
          <p:spPr>
            <a:xfrm>
              <a:off x="625151" y="1844824"/>
              <a:ext cx="8714792" cy="2426152"/>
            </a:xfrm>
            <a:prstGeom prst="rect">
              <a:avLst/>
            </a:prstGeom>
            <a:noFill/>
            <a:ln>
              <a:noFill/>
            </a:ln>
          </p:spPr>
        </p:pic>
        <p:sp>
          <p:nvSpPr>
            <p:cNvPr id="7785" name="Google Shape;7785;p454"/>
            <p:cNvSpPr/>
            <p:nvPr/>
          </p:nvSpPr>
          <p:spPr>
            <a:xfrm>
              <a:off x="559837" y="3490036"/>
              <a:ext cx="8780105" cy="475861"/>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786" name="Google Shape;7786;p454"/>
          <p:cNvGrpSpPr/>
          <p:nvPr/>
        </p:nvGrpSpPr>
        <p:grpSpPr>
          <a:xfrm>
            <a:off x="558799" y="1340768"/>
            <a:ext cx="8785225" cy="200055"/>
            <a:chOff x="558800" y="1908653"/>
            <a:chExt cx="8785225" cy="200055"/>
          </a:xfrm>
        </p:grpSpPr>
        <p:sp>
          <p:nvSpPr>
            <p:cNvPr id="7787" name="Google Shape;7787;p454"/>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연속 변수를 범주형 이산 변수로 변환한다.</a:t>
              </a:r>
              <a:endParaRPr/>
            </a:p>
          </p:txBody>
        </p:sp>
        <p:sp>
          <p:nvSpPr>
            <p:cNvPr id="7788" name="Google Shape;7788;p45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3" name="Shape 7793"/>
        <p:cNvGrpSpPr/>
        <p:nvPr/>
      </p:nvGrpSpPr>
      <p:grpSpPr>
        <a:xfrm>
          <a:off x="0" y="0"/>
          <a:ext cx="0" cy="0"/>
          <a:chOff x="0" y="0"/>
          <a:chExt cx="0" cy="0"/>
        </a:xfrm>
      </p:grpSpPr>
      <p:grpSp>
        <p:nvGrpSpPr>
          <p:cNvPr id="7794" name="Google Shape;7794;p455"/>
          <p:cNvGrpSpPr/>
          <p:nvPr/>
        </p:nvGrpSpPr>
        <p:grpSpPr>
          <a:xfrm>
            <a:off x="557644" y="3447662"/>
            <a:ext cx="8782050" cy="787019"/>
            <a:chOff x="568325" y="5114924"/>
            <a:chExt cx="8782050" cy="813246"/>
          </a:xfrm>
        </p:grpSpPr>
        <p:sp>
          <p:nvSpPr>
            <p:cNvPr id="7795" name="Google Shape;7795;p45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96" name="Google Shape;7796;p455"/>
            <p:cNvGrpSpPr/>
            <p:nvPr/>
          </p:nvGrpSpPr>
          <p:grpSpPr>
            <a:xfrm>
              <a:off x="675835" y="5210921"/>
              <a:ext cx="2918106" cy="302131"/>
              <a:chOff x="732985" y="5582396"/>
              <a:chExt cx="2918106" cy="302131"/>
            </a:xfrm>
          </p:grpSpPr>
          <p:pic>
            <p:nvPicPr>
              <p:cNvPr descr="Byte - Free electronics icons" id="7797" name="Google Shape;7797;p45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798" name="Google Shape;7798;p45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11-1</a:t>
                </a:r>
                <a:endParaRPr b="1" sz="1300">
                  <a:solidFill>
                    <a:srgbClr val="262626"/>
                  </a:solidFill>
                  <a:latin typeface="Arial"/>
                  <a:ea typeface="Arial"/>
                  <a:cs typeface="Arial"/>
                  <a:sym typeface="Arial"/>
                </a:endParaRPr>
              </a:p>
            </p:txBody>
          </p:sp>
        </p:grpSp>
        <p:sp>
          <p:nvSpPr>
            <p:cNvPr id="7799" name="Google Shape;7799;p45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3개의 bin에 이름을 지정한다.</a:t>
              </a:r>
              <a:endParaRPr sz="1300">
                <a:solidFill>
                  <a:srgbClr val="262626"/>
                </a:solidFill>
                <a:latin typeface="Arial"/>
                <a:ea typeface="Arial"/>
                <a:cs typeface="Arial"/>
                <a:sym typeface="Arial"/>
              </a:endParaRPr>
            </a:p>
          </p:txBody>
        </p:sp>
      </p:grpSp>
      <p:grpSp>
        <p:nvGrpSpPr>
          <p:cNvPr id="7800" name="Google Shape;7800;p455"/>
          <p:cNvGrpSpPr/>
          <p:nvPr/>
        </p:nvGrpSpPr>
        <p:grpSpPr>
          <a:xfrm>
            <a:off x="450000" y="450000"/>
            <a:ext cx="9018000" cy="276999"/>
            <a:chOff x="450000" y="450000"/>
            <a:chExt cx="9018000" cy="276999"/>
          </a:xfrm>
        </p:grpSpPr>
        <p:sp>
          <p:nvSpPr>
            <p:cNvPr id="7801" name="Google Shape;7801;p4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802" name="Google Shape;7802;p4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803" name="Google Shape;7803;p455"/>
          <p:cNvGrpSpPr/>
          <p:nvPr/>
        </p:nvGrpSpPr>
        <p:grpSpPr>
          <a:xfrm>
            <a:off x="558396" y="1619481"/>
            <a:ext cx="8782050" cy="1748870"/>
            <a:chOff x="558396" y="2235344"/>
            <a:chExt cx="8782050" cy="1748870"/>
          </a:xfrm>
        </p:grpSpPr>
        <p:sp>
          <p:nvSpPr>
            <p:cNvPr id="7804" name="Google Shape;7804;p455"/>
            <p:cNvSpPr/>
            <p:nvPr/>
          </p:nvSpPr>
          <p:spPr>
            <a:xfrm>
              <a:off x="558396" y="2235344"/>
              <a:ext cx="8782050" cy="17488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05" name="Google Shape;7805;p455"/>
            <p:cNvPicPr preferRelativeResize="0"/>
            <p:nvPr/>
          </p:nvPicPr>
          <p:blipFill rotWithShape="1">
            <a:blip r:embed="rId4">
              <a:alphaModFix/>
            </a:blip>
            <a:srcRect b="0" l="0" r="14280" t="0"/>
            <a:stretch/>
          </p:blipFill>
          <p:spPr>
            <a:xfrm>
              <a:off x="645887" y="2314284"/>
              <a:ext cx="8684725" cy="1567251"/>
            </a:xfrm>
            <a:prstGeom prst="rect">
              <a:avLst/>
            </a:prstGeom>
            <a:noFill/>
            <a:ln>
              <a:noFill/>
            </a:ln>
          </p:spPr>
        </p:pic>
        <p:sp>
          <p:nvSpPr>
            <p:cNvPr id="7806" name="Google Shape;7806;p455"/>
            <p:cNvSpPr/>
            <p:nvPr/>
          </p:nvSpPr>
          <p:spPr>
            <a:xfrm>
              <a:off x="1285698" y="2374736"/>
              <a:ext cx="8016922" cy="24716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807" name="Google Shape;7807;p455"/>
          <p:cNvGrpSpPr/>
          <p:nvPr/>
        </p:nvGrpSpPr>
        <p:grpSpPr>
          <a:xfrm>
            <a:off x="558799" y="1340768"/>
            <a:ext cx="8785225" cy="200055"/>
            <a:chOff x="558800" y="1908653"/>
            <a:chExt cx="8785225" cy="200055"/>
          </a:xfrm>
        </p:grpSpPr>
        <p:sp>
          <p:nvSpPr>
            <p:cNvPr id="7808" name="Google Shape;7808;p45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809" name="Google Shape;7809;p45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4" name="Shape 7814"/>
        <p:cNvGrpSpPr/>
        <p:nvPr/>
      </p:nvGrpSpPr>
      <p:grpSpPr>
        <a:xfrm>
          <a:off x="0" y="0"/>
          <a:ext cx="0" cy="0"/>
          <a:chOff x="0" y="0"/>
          <a:chExt cx="0" cy="0"/>
        </a:xfrm>
      </p:grpSpPr>
      <p:grpSp>
        <p:nvGrpSpPr>
          <p:cNvPr id="7815" name="Google Shape;7815;p456"/>
          <p:cNvGrpSpPr/>
          <p:nvPr/>
        </p:nvGrpSpPr>
        <p:grpSpPr>
          <a:xfrm>
            <a:off x="557644" y="3513621"/>
            <a:ext cx="8782050" cy="787019"/>
            <a:chOff x="568325" y="5114924"/>
            <a:chExt cx="8782050" cy="813246"/>
          </a:xfrm>
        </p:grpSpPr>
        <p:sp>
          <p:nvSpPr>
            <p:cNvPr id="7816" name="Google Shape;7816;p45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817" name="Google Shape;7817;p456"/>
            <p:cNvGrpSpPr/>
            <p:nvPr/>
          </p:nvGrpSpPr>
          <p:grpSpPr>
            <a:xfrm>
              <a:off x="675835" y="5210921"/>
              <a:ext cx="2918106" cy="302131"/>
              <a:chOff x="732985" y="5582396"/>
              <a:chExt cx="2918106" cy="302131"/>
            </a:xfrm>
          </p:grpSpPr>
          <p:pic>
            <p:nvPicPr>
              <p:cNvPr descr="Byte - Free electronics icons" id="7818" name="Google Shape;7818;p45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819" name="Google Shape;7819;p45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11-3 ~ 11-6</a:t>
                </a:r>
                <a:endParaRPr b="1" sz="1300">
                  <a:solidFill>
                    <a:srgbClr val="262626"/>
                  </a:solidFill>
                  <a:latin typeface="Arial"/>
                  <a:ea typeface="Arial"/>
                  <a:cs typeface="Arial"/>
                  <a:sym typeface="Arial"/>
                </a:endParaRPr>
              </a:p>
            </p:txBody>
          </p:sp>
        </p:grpSp>
        <p:sp>
          <p:nvSpPr>
            <p:cNvPr id="7820" name="Google Shape;7820;p45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pd.cut 함수로 각 데이터를 3개의 bin에 해당한다.</a:t>
              </a:r>
              <a:endParaRPr sz="1300">
                <a:solidFill>
                  <a:srgbClr val="262626"/>
                </a:solidFill>
                <a:latin typeface="Arial"/>
                <a:ea typeface="Arial"/>
                <a:cs typeface="Arial"/>
                <a:sym typeface="Arial"/>
              </a:endParaRPr>
            </a:p>
          </p:txBody>
        </p:sp>
      </p:grpSp>
      <p:grpSp>
        <p:nvGrpSpPr>
          <p:cNvPr id="7821" name="Google Shape;7821;p456"/>
          <p:cNvGrpSpPr/>
          <p:nvPr/>
        </p:nvGrpSpPr>
        <p:grpSpPr>
          <a:xfrm>
            <a:off x="450000" y="450000"/>
            <a:ext cx="9018000" cy="276999"/>
            <a:chOff x="450000" y="450000"/>
            <a:chExt cx="9018000" cy="276999"/>
          </a:xfrm>
        </p:grpSpPr>
        <p:sp>
          <p:nvSpPr>
            <p:cNvPr id="7822" name="Google Shape;7822;p4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823" name="Google Shape;7823;p4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824" name="Google Shape;7824;p456"/>
          <p:cNvGrpSpPr/>
          <p:nvPr/>
        </p:nvGrpSpPr>
        <p:grpSpPr>
          <a:xfrm>
            <a:off x="558396" y="1628880"/>
            <a:ext cx="8785629" cy="1805714"/>
            <a:chOff x="558396" y="1628880"/>
            <a:chExt cx="8785629" cy="1805714"/>
          </a:xfrm>
        </p:grpSpPr>
        <p:sp>
          <p:nvSpPr>
            <p:cNvPr id="7825" name="Google Shape;7825;p456"/>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26" name="Google Shape;7826;p456"/>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827" name="Google Shape;7827;p456"/>
            <p:cNvSpPr/>
            <p:nvPr/>
          </p:nvSpPr>
          <p:spPr>
            <a:xfrm>
              <a:off x="1324947" y="2160002"/>
              <a:ext cx="8019078" cy="73454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828" name="Google Shape;7828;p456"/>
          <p:cNvGrpSpPr/>
          <p:nvPr/>
        </p:nvGrpSpPr>
        <p:grpSpPr>
          <a:xfrm>
            <a:off x="558799" y="1340768"/>
            <a:ext cx="8785225" cy="200055"/>
            <a:chOff x="558800" y="1908653"/>
            <a:chExt cx="8785225" cy="200055"/>
          </a:xfrm>
        </p:grpSpPr>
        <p:sp>
          <p:nvSpPr>
            <p:cNvPr id="7829" name="Google Shape;7829;p45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830" name="Google Shape;7830;p45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5" name="Shape 7835"/>
        <p:cNvGrpSpPr/>
        <p:nvPr/>
      </p:nvGrpSpPr>
      <p:grpSpPr>
        <a:xfrm>
          <a:off x="0" y="0"/>
          <a:ext cx="0" cy="0"/>
          <a:chOff x="0" y="0"/>
          <a:chExt cx="0" cy="0"/>
        </a:xfrm>
      </p:grpSpPr>
      <p:grpSp>
        <p:nvGrpSpPr>
          <p:cNvPr id="7836" name="Google Shape;7836;p457"/>
          <p:cNvGrpSpPr/>
          <p:nvPr/>
        </p:nvGrpSpPr>
        <p:grpSpPr>
          <a:xfrm>
            <a:off x="557644" y="3519682"/>
            <a:ext cx="8782050" cy="787019"/>
            <a:chOff x="568325" y="5114924"/>
            <a:chExt cx="8782050" cy="813246"/>
          </a:xfrm>
        </p:grpSpPr>
        <p:sp>
          <p:nvSpPr>
            <p:cNvPr id="7837" name="Google Shape;7837;p45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838" name="Google Shape;7838;p457"/>
            <p:cNvGrpSpPr/>
            <p:nvPr/>
          </p:nvGrpSpPr>
          <p:grpSpPr>
            <a:xfrm>
              <a:off x="675835" y="5210921"/>
              <a:ext cx="2918106" cy="302131"/>
              <a:chOff x="732985" y="5582396"/>
              <a:chExt cx="2918106" cy="302131"/>
            </a:xfrm>
          </p:grpSpPr>
          <p:pic>
            <p:nvPicPr>
              <p:cNvPr descr="Byte - Free electronics icons" id="7839" name="Google Shape;7839;p45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840" name="Google Shape;7840;p45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11-3</a:t>
                </a:r>
                <a:endParaRPr b="1" sz="1300">
                  <a:solidFill>
                    <a:srgbClr val="262626"/>
                  </a:solidFill>
                  <a:latin typeface="Arial"/>
                  <a:ea typeface="Arial"/>
                  <a:cs typeface="Arial"/>
                  <a:sym typeface="Arial"/>
                </a:endParaRPr>
              </a:p>
            </p:txBody>
          </p:sp>
        </p:grpSp>
        <p:sp>
          <p:nvSpPr>
            <p:cNvPr id="7841" name="Google Shape;7841;p45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 배열</a:t>
              </a:r>
              <a:endParaRPr/>
            </a:p>
          </p:txBody>
        </p:sp>
      </p:grpSp>
      <p:grpSp>
        <p:nvGrpSpPr>
          <p:cNvPr id="7842" name="Google Shape;7842;p457"/>
          <p:cNvGrpSpPr/>
          <p:nvPr/>
        </p:nvGrpSpPr>
        <p:grpSpPr>
          <a:xfrm>
            <a:off x="450000" y="450000"/>
            <a:ext cx="9018000" cy="276999"/>
            <a:chOff x="450000" y="450000"/>
            <a:chExt cx="9018000" cy="276999"/>
          </a:xfrm>
        </p:grpSpPr>
        <p:sp>
          <p:nvSpPr>
            <p:cNvPr id="7843" name="Google Shape;7843;p4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844" name="Google Shape;7844;p4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845" name="Google Shape;7845;p457"/>
          <p:cNvGrpSpPr/>
          <p:nvPr/>
        </p:nvGrpSpPr>
        <p:grpSpPr>
          <a:xfrm>
            <a:off x="558396" y="1628880"/>
            <a:ext cx="8782050" cy="1805714"/>
            <a:chOff x="558396" y="1628880"/>
            <a:chExt cx="8782050" cy="1805714"/>
          </a:xfrm>
        </p:grpSpPr>
        <p:sp>
          <p:nvSpPr>
            <p:cNvPr id="7846" name="Google Shape;7846;p457"/>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47" name="Google Shape;7847;p457"/>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848" name="Google Shape;7848;p457"/>
            <p:cNvSpPr/>
            <p:nvPr/>
          </p:nvSpPr>
          <p:spPr>
            <a:xfrm>
              <a:off x="1324948" y="2164702"/>
              <a:ext cx="7996334" cy="2146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849" name="Google Shape;7849;p457"/>
          <p:cNvGrpSpPr/>
          <p:nvPr/>
        </p:nvGrpSpPr>
        <p:grpSpPr>
          <a:xfrm>
            <a:off x="558799" y="1340768"/>
            <a:ext cx="8785225" cy="200055"/>
            <a:chOff x="558800" y="1908653"/>
            <a:chExt cx="8785225" cy="200055"/>
          </a:xfrm>
        </p:grpSpPr>
        <p:sp>
          <p:nvSpPr>
            <p:cNvPr id="7850" name="Google Shape;7850;p457"/>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851" name="Google Shape;7851;p45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6" name="Shape 7856"/>
        <p:cNvGrpSpPr/>
        <p:nvPr/>
      </p:nvGrpSpPr>
      <p:grpSpPr>
        <a:xfrm>
          <a:off x="0" y="0"/>
          <a:ext cx="0" cy="0"/>
          <a:chOff x="0" y="0"/>
          <a:chExt cx="0" cy="0"/>
        </a:xfrm>
      </p:grpSpPr>
      <p:grpSp>
        <p:nvGrpSpPr>
          <p:cNvPr id="7857" name="Google Shape;7857;p458"/>
          <p:cNvGrpSpPr/>
          <p:nvPr/>
        </p:nvGrpSpPr>
        <p:grpSpPr>
          <a:xfrm>
            <a:off x="557644" y="3519682"/>
            <a:ext cx="8782050" cy="787019"/>
            <a:chOff x="568325" y="5114924"/>
            <a:chExt cx="8782050" cy="813246"/>
          </a:xfrm>
        </p:grpSpPr>
        <p:sp>
          <p:nvSpPr>
            <p:cNvPr id="7858" name="Google Shape;7858;p45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859" name="Google Shape;7859;p458"/>
            <p:cNvGrpSpPr/>
            <p:nvPr/>
          </p:nvGrpSpPr>
          <p:grpSpPr>
            <a:xfrm>
              <a:off x="675835" y="5210921"/>
              <a:ext cx="2918106" cy="302131"/>
              <a:chOff x="732985" y="5582396"/>
              <a:chExt cx="2918106" cy="302131"/>
            </a:xfrm>
          </p:grpSpPr>
          <p:pic>
            <p:nvPicPr>
              <p:cNvPr descr="Byte - Free electronics icons" id="7860" name="Google Shape;7860;p45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861" name="Google Shape;7861;p45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11-4</a:t>
                </a:r>
                <a:endParaRPr b="1" sz="1300">
                  <a:solidFill>
                    <a:srgbClr val="262626"/>
                  </a:solidFill>
                  <a:latin typeface="Arial"/>
                  <a:ea typeface="Arial"/>
                  <a:cs typeface="Arial"/>
                  <a:sym typeface="Arial"/>
                </a:endParaRPr>
              </a:p>
            </p:txBody>
          </p:sp>
        </p:grpSp>
        <p:sp>
          <p:nvSpPr>
            <p:cNvPr id="7862" name="Google Shape;7862;p45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경계 값 리스트</a:t>
              </a:r>
              <a:endParaRPr/>
            </a:p>
          </p:txBody>
        </p:sp>
      </p:grpSp>
      <p:grpSp>
        <p:nvGrpSpPr>
          <p:cNvPr id="7863" name="Google Shape;7863;p458"/>
          <p:cNvGrpSpPr/>
          <p:nvPr/>
        </p:nvGrpSpPr>
        <p:grpSpPr>
          <a:xfrm>
            <a:off x="450000" y="450000"/>
            <a:ext cx="9018000" cy="276999"/>
            <a:chOff x="450000" y="450000"/>
            <a:chExt cx="9018000" cy="276999"/>
          </a:xfrm>
        </p:grpSpPr>
        <p:sp>
          <p:nvSpPr>
            <p:cNvPr id="7864" name="Google Shape;7864;p4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865" name="Google Shape;7865;p4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866" name="Google Shape;7866;p458"/>
          <p:cNvGrpSpPr/>
          <p:nvPr/>
        </p:nvGrpSpPr>
        <p:grpSpPr>
          <a:xfrm>
            <a:off x="558396" y="1628880"/>
            <a:ext cx="8782050" cy="1805714"/>
            <a:chOff x="558396" y="1628880"/>
            <a:chExt cx="8782050" cy="1805714"/>
          </a:xfrm>
        </p:grpSpPr>
        <p:sp>
          <p:nvSpPr>
            <p:cNvPr id="7867" name="Google Shape;7867;p458"/>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68" name="Google Shape;7868;p458"/>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869" name="Google Shape;7869;p458"/>
            <p:cNvSpPr/>
            <p:nvPr/>
          </p:nvSpPr>
          <p:spPr>
            <a:xfrm>
              <a:off x="1324948" y="2330218"/>
              <a:ext cx="7996334" cy="2146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870" name="Google Shape;7870;p458"/>
          <p:cNvGrpSpPr/>
          <p:nvPr/>
        </p:nvGrpSpPr>
        <p:grpSpPr>
          <a:xfrm>
            <a:off x="558799" y="1340768"/>
            <a:ext cx="8785225" cy="200055"/>
            <a:chOff x="558800" y="1908653"/>
            <a:chExt cx="8785225" cy="200055"/>
          </a:xfrm>
        </p:grpSpPr>
        <p:sp>
          <p:nvSpPr>
            <p:cNvPr id="7871" name="Google Shape;7871;p458"/>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872" name="Google Shape;7872;p45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7" name="Shape 7877"/>
        <p:cNvGrpSpPr/>
        <p:nvPr/>
      </p:nvGrpSpPr>
      <p:grpSpPr>
        <a:xfrm>
          <a:off x="0" y="0"/>
          <a:ext cx="0" cy="0"/>
          <a:chOff x="0" y="0"/>
          <a:chExt cx="0" cy="0"/>
        </a:xfrm>
      </p:grpSpPr>
      <p:grpSp>
        <p:nvGrpSpPr>
          <p:cNvPr id="7878" name="Google Shape;7878;p459"/>
          <p:cNvGrpSpPr/>
          <p:nvPr/>
        </p:nvGrpSpPr>
        <p:grpSpPr>
          <a:xfrm>
            <a:off x="557644" y="3516639"/>
            <a:ext cx="8782050" cy="787019"/>
            <a:chOff x="568325" y="5114924"/>
            <a:chExt cx="8782050" cy="813246"/>
          </a:xfrm>
        </p:grpSpPr>
        <p:sp>
          <p:nvSpPr>
            <p:cNvPr id="7879" name="Google Shape;7879;p45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880" name="Google Shape;7880;p459"/>
            <p:cNvGrpSpPr/>
            <p:nvPr/>
          </p:nvGrpSpPr>
          <p:grpSpPr>
            <a:xfrm>
              <a:off x="675835" y="5210921"/>
              <a:ext cx="2918106" cy="302131"/>
              <a:chOff x="732985" y="5582396"/>
              <a:chExt cx="2918106" cy="302131"/>
            </a:xfrm>
          </p:grpSpPr>
          <p:pic>
            <p:nvPicPr>
              <p:cNvPr descr="Byte - Free electronics icons" id="7881" name="Google Shape;7881;p45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882" name="Google Shape;7882;p45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11-5</a:t>
                </a:r>
                <a:endParaRPr b="1" sz="1300">
                  <a:solidFill>
                    <a:srgbClr val="262626"/>
                  </a:solidFill>
                  <a:latin typeface="Arial"/>
                  <a:ea typeface="Arial"/>
                  <a:cs typeface="Arial"/>
                  <a:sym typeface="Arial"/>
                </a:endParaRPr>
              </a:p>
            </p:txBody>
          </p:sp>
        </p:grpSp>
        <p:sp>
          <p:nvSpPr>
            <p:cNvPr id="7883" name="Google Shape;7883;p45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bin 이름</a:t>
              </a:r>
              <a:endParaRPr/>
            </a:p>
          </p:txBody>
        </p:sp>
      </p:grpSp>
      <p:grpSp>
        <p:nvGrpSpPr>
          <p:cNvPr id="7884" name="Google Shape;7884;p459"/>
          <p:cNvGrpSpPr/>
          <p:nvPr/>
        </p:nvGrpSpPr>
        <p:grpSpPr>
          <a:xfrm>
            <a:off x="450000" y="450000"/>
            <a:ext cx="9018000" cy="276999"/>
            <a:chOff x="450000" y="450000"/>
            <a:chExt cx="9018000" cy="276999"/>
          </a:xfrm>
        </p:grpSpPr>
        <p:sp>
          <p:nvSpPr>
            <p:cNvPr id="7885" name="Google Shape;7885;p45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886" name="Google Shape;7886;p45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887" name="Google Shape;7887;p459"/>
          <p:cNvGrpSpPr/>
          <p:nvPr/>
        </p:nvGrpSpPr>
        <p:grpSpPr>
          <a:xfrm>
            <a:off x="558396" y="1628880"/>
            <a:ext cx="8782050" cy="1805714"/>
            <a:chOff x="558396" y="1628880"/>
            <a:chExt cx="8782050" cy="1805714"/>
          </a:xfrm>
        </p:grpSpPr>
        <p:sp>
          <p:nvSpPr>
            <p:cNvPr id="7888" name="Google Shape;7888;p459"/>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889" name="Google Shape;7889;p459"/>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890" name="Google Shape;7890;p459"/>
            <p:cNvSpPr/>
            <p:nvPr/>
          </p:nvSpPr>
          <p:spPr>
            <a:xfrm>
              <a:off x="1324948" y="2492896"/>
              <a:ext cx="7996334" cy="2146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891" name="Google Shape;7891;p459"/>
          <p:cNvGrpSpPr/>
          <p:nvPr/>
        </p:nvGrpSpPr>
        <p:grpSpPr>
          <a:xfrm>
            <a:off x="558799" y="1340768"/>
            <a:ext cx="8785225" cy="200055"/>
            <a:chOff x="558800" y="1908653"/>
            <a:chExt cx="8785225" cy="200055"/>
          </a:xfrm>
        </p:grpSpPr>
        <p:sp>
          <p:nvSpPr>
            <p:cNvPr id="7892" name="Google Shape;7892;p459"/>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893" name="Google Shape;7893;p45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8" name="Shape 7898"/>
        <p:cNvGrpSpPr/>
        <p:nvPr/>
      </p:nvGrpSpPr>
      <p:grpSpPr>
        <a:xfrm>
          <a:off x="0" y="0"/>
          <a:ext cx="0" cy="0"/>
          <a:chOff x="0" y="0"/>
          <a:chExt cx="0" cy="0"/>
        </a:xfrm>
      </p:grpSpPr>
      <p:grpSp>
        <p:nvGrpSpPr>
          <p:cNvPr id="7899" name="Google Shape;7899;p460"/>
          <p:cNvGrpSpPr/>
          <p:nvPr/>
        </p:nvGrpSpPr>
        <p:grpSpPr>
          <a:xfrm>
            <a:off x="557644" y="3512979"/>
            <a:ext cx="8782050" cy="787019"/>
            <a:chOff x="568325" y="5114924"/>
            <a:chExt cx="8782050" cy="813246"/>
          </a:xfrm>
        </p:grpSpPr>
        <p:sp>
          <p:nvSpPr>
            <p:cNvPr id="7900" name="Google Shape;7900;p46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01" name="Google Shape;7901;p460"/>
            <p:cNvGrpSpPr/>
            <p:nvPr/>
          </p:nvGrpSpPr>
          <p:grpSpPr>
            <a:xfrm>
              <a:off x="675835" y="5210921"/>
              <a:ext cx="2918106" cy="302131"/>
              <a:chOff x="732985" y="5582396"/>
              <a:chExt cx="2918106" cy="302131"/>
            </a:xfrm>
          </p:grpSpPr>
          <p:pic>
            <p:nvPicPr>
              <p:cNvPr descr="Byte - Free electronics icons" id="7902" name="Google Shape;7902;p46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903" name="Google Shape;7903;p46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11-6</a:t>
                </a:r>
                <a:endParaRPr b="1" sz="1300">
                  <a:solidFill>
                    <a:srgbClr val="262626"/>
                  </a:solidFill>
                  <a:latin typeface="Arial"/>
                  <a:ea typeface="Arial"/>
                  <a:cs typeface="Arial"/>
                  <a:sym typeface="Arial"/>
                </a:endParaRPr>
              </a:p>
            </p:txBody>
          </p:sp>
        </p:grpSp>
        <p:sp>
          <p:nvSpPr>
            <p:cNvPr id="7904" name="Google Shape;7904;p46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경계 값을 포함한다.</a:t>
              </a:r>
              <a:endParaRPr sz="1300">
                <a:solidFill>
                  <a:srgbClr val="262626"/>
                </a:solidFill>
                <a:latin typeface="Arial"/>
                <a:ea typeface="Arial"/>
                <a:cs typeface="Arial"/>
                <a:sym typeface="Arial"/>
              </a:endParaRPr>
            </a:p>
          </p:txBody>
        </p:sp>
      </p:grpSp>
      <p:grpSp>
        <p:nvGrpSpPr>
          <p:cNvPr id="7905" name="Google Shape;7905;p460"/>
          <p:cNvGrpSpPr/>
          <p:nvPr/>
        </p:nvGrpSpPr>
        <p:grpSpPr>
          <a:xfrm>
            <a:off x="450000" y="450000"/>
            <a:ext cx="9018000" cy="276999"/>
            <a:chOff x="450000" y="450000"/>
            <a:chExt cx="9018000" cy="276999"/>
          </a:xfrm>
        </p:grpSpPr>
        <p:sp>
          <p:nvSpPr>
            <p:cNvPr id="7906" name="Google Shape;7906;p4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907" name="Google Shape;7907;p4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908" name="Google Shape;7908;p460"/>
          <p:cNvGrpSpPr/>
          <p:nvPr/>
        </p:nvGrpSpPr>
        <p:grpSpPr>
          <a:xfrm>
            <a:off x="558396" y="1628880"/>
            <a:ext cx="8782050" cy="1805714"/>
            <a:chOff x="558396" y="1628880"/>
            <a:chExt cx="8782050" cy="1805714"/>
          </a:xfrm>
        </p:grpSpPr>
        <p:sp>
          <p:nvSpPr>
            <p:cNvPr id="7909" name="Google Shape;7909;p460"/>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10" name="Google Shape;7910;p460"/>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911" name="Google Shape;7911;p460"/>
            <p:cNvSpPr/>
            <p:nvPr/>
          </p:nvSpPr>
          <p:spPr>
            <a:xfrm>
              <a:off x="1324948" y="2655574"/>
              <a:ext cx="7996334" cy="2146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912" name="Google Shape;7912;p460"/>
          <p:cNvGrpSpPr/>
          <p:nvPr/>
        </p:nvGrpSpPr>
        <p:grpSpPr>
          <a:xfrm>
            <a:off x="558799" y="1340768"/>
            <a:ext cx="8785225" cy="200055"/>
            <a:chOff x="558800" y="1908653"/>
            <a:chExt cx="8785225" cy="200055"/>
          </a:xfrm>
        </p:grpSpPr>
        <p:sp>
          <p:nvSpPr>
            <p:cNvPr id="7913" name="Google Shape;7913;p460"/>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914" name="Google Shape;7914;p46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9" name="Shape 7919"/>
        <p:cNvGrpSpPr/>
        <p:nvPr/>
      </p:nvGrpSpPr>
      <p:grpSpPr>
        <a:xfrm>
          <a:off x="0" y="0"/>
          <a:ext cx="0" cy="0"/>
          <a:chOff x="0" y="0"/>
          <a:chExt cx="0" cy="0"/>
        </a:xfrm>
      </p:grpSpPr>
      <p:grpSp>
        <p:nvGrpSpPr>
          <p:cNvPr id="7920" name="Google Shape;7920;p461"/>
          <p:cNvGrpSpPr/>
          <p:nvPr/>
        </p:nvGrpSpPr>
        <p:grpSpPr>
          <a:xfrm>
            <a:off x="557644" y="3518263"/>
            <a:ext cx="8782050" cy="787019"/>
            <a:chOff x="568325" y="5114924"/>
            <a:chExt cx="8782050" cy="813246"/>
          </a:xfrm>
        </p:grpSpPr>
        <p:sp>
          <p:nvSpPr>
            <p:cNvPr id="7921" name="Google Shape;7921;p46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22" name="Google Shape;7922;p461"/>
            <p:cNvGrpSpPr/>
            <p:nvPr/>
          </p:nvGrpSpPr>
          <p:grpSpPr>
            <a:xfrm>
              <a:off x="675835" y="5210921"/>
              <a:ext cx="2918106" cy="302131"/>
              <a:chOff x="732985" y="5582396"/>
              <a:chExt cx="2918106" cy="302131"/>
            </a:xfrm>
          </p:grpSpPr>
          <p:pic>
            <p:nvPicPr>
              <p:cNvPr descr="Byte - Free electronics icons" id="7923" name="Google Shape;7923;p46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924" name="Google Shape;7924;p46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11-8</a:t>
                </a:r>
                <a:endParaRPr b="1" sz="1300">
                  <a:solidFill>
                    <a:srgbClr val="262626"/>
                  </a:solidFill>
                  <a:latin typeface="Arial"/>
                  <a:ea typeface="Arial"/>
                  <a:cs typeface="Arial"/>
                  <a:sym typeface="Arial"/>
                </a:endParaRPr>
              </a:p>
            </p:txBody>
          </p:sp>
        </p:grpSp>
        <p:sp>
          <p:nvSpPr>
            <p:cNvPr id="7925" name="Google Shape;7925;p46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 열, hp_bin열의 첫 15행을 출력한다.</a:t>
              </a:r>
              <a:endParaRPr sz="1300">
                <a:solidFill>
                  <a:srgbClr val="262626"/>
                </a:solidFill>
                <a:latin typeface="Arial"/>
                <a:ea typeface="Arial"/>
                <a:cs typeface="Arial"/>
                <a:sym typeface="Arial"/>
              </a:endParaRPr>
            </a:p>
          </p:txBody>
        </p:sp>
      </p:grpSp>
      <p:grpSp>
        <p:nvGrpSpPr>
          <p:cNvPr id="7926" name="Google Shape;7926;p461"/>
          <p:cNvGrpSpPr/>
          <p:nvPr/>
        </p:nvGrpSpPr>
        <p:grpSpPr>
          <a:xfrm>
            <a:off x="450000" y="450000"/>
            <a:ext cx="9018000" cy="276999"/>
            <a:chOff x="450000" y="450000"/>
            <a:chExt cx="9018000" cy="276999"/>
          </a:xfrm>
        </p:grpSpPr>
        <p:sp>
          <p:nvSpPr>
            <p:cNvPr id="7927" name="Google Shape;7927;p4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928" name="Google Shape;7928;p4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929" name="Google Shape;7929;p461"/>
          <p:cNvGrpSpPr/>
          <p:nvPr/>
        </p:nvGrpSpPr>
        <p:grpSpPr>
          <a:xfrm>
            <a:off x="558396" y="1628880"/>
            <a:ext cx="8782050" cy="1805714"/>
            <a:chOff x="558396" y="1628880"/>
            <a:chExt cx="8782050" cy="1805714"/>
          </a:xfrm>
        </p:grpSpPr>
        <p:sp>
          <p:nvSpPr>
            <p:cNvPr id="7930" name="Google Shape;7930;p461"/>
            <p:cNvSpPr/>
            <p:nvPr/>
          </p:nvSpPr>
          <p:spPr>
            <a:xfrm>
              <a:off x="558396" y="1628880"/>
              <a:ext cx="8782050" cy="18057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31" name="Google Shape;7931;p461"/>
            <p:cNvPicPr preferRelativeResize="0"/>
            <p:nvPr/>
          </p:nvPicPr>
          <p:blipFill rotWithShape="1">
            <a:blip r:embed="rId4">
              <a:alphaModFix/>
            </a:blip>
            <a:srcRect b="0" l="0" r="14280" t="0"/>
            <a:stretch/>
          </p:blipFill>
          <p:spPr>
            <a:xfrm>
              <a:off x="690465" y="1745142"/>
              <a:ext cx="8649478" cy="1548265"/>
            </a:xfrm>
            <a:prstGeom prst="rect">
              <a:avLst/>
            </a:prstGeom>
            <a:noFill/>
            <a:ln>
              <a:noFill/>
            </a:ln>
          </p:spPr>
        </p:pic>
        <p:sp>
          <p:nvSpPr>
            <p:cNvPr id="7932" name="Google Shape;7932;p461"/>
            <p:cNvSpPr/>
            <p:nvPr/>
          </p:nvSpPr>
          <p:spPr>
            <a:xfrm>
              <a:off x="1324948" y="2972815"/>
              <a:ext cx="7996334" cy="214604"/>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7933" name="Google Shape;7933;p461"/>
          <p:cNvGrpSpPr/>
          <p:nvPr/>
        </p:nvGrpSpPr>
        <p:grpSpPr>
          <a:xfrm>
            <a:off x="558799" y="1340768"/>
            <a:ext cx="8785225" cy="200055"/>
            <a:chOff x="558800" y="1908653"/>
            <a:chExt cx="8785225" cy="200055"/>
          </a:xfrm>
        </p:grpSpPr>
        <p:sp>
          <p:nvSpPr>
            <p:cNvPr id="7934" name="Google Shape;7934;p461"/>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935" name="Google Shape;7935;p46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grpSp>
        <p:nvGrpSpPr>
          <p:cNvPr id="1258" name="Google Shape;1258;p84"/>
          <p:cNvGrpSpPr/>
          <p:nvPr/>
        </p:nvGrpSpPr>
        <p:grpSpPr>
          <a:xfrm>
            <a:off x="559817" y="1428745"/>
            <a:ext cx="8783192" cy="215444"/>
            <a:chOff x="559817" y="2136914"/>
            <a:chExt cx="8783192" cy="215444"/>
          </a:xfrm>
        </p:grpSpPr>
        <p:sp>
          <p:nvSpPr>
            <p:cNvPr id="1259" name="Google Shape;1259;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0" name="Google Shape;1260;p8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차원의 여부를 ndim으로 확인</a:t>
              </a:r>
              <a:endParaRPr/>
            </a:p>
          </p:txBody>
        </p:sp>
      </p:grpSp>
      <p:grpSp>
        <p:nvGrpSpPr>
          <p:cNvPr id="1261" name="Google Shape;1261;p84"/>
          <p:cNvGrpSpPr/>
          <p:nvPr/>
        </p:nvGrpSpPr>
        <p:grpSpPr>
          <a:xfrm>
            <a:off x="450000" y="450000"/>
            <a:ext cx="9018000" cy="276999"/>
            <a:chOff x="450000" y="450000"/>
            <a:chExt cx="9018000" cy="276999"/>
          </a:xfrm>
        </p:grpSpPr>
        <p:sp>
          <p:nvSpPr>
            <p:cNvPr id="1262" name="Google Shape;1262;p8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263" name="Google Shape;1263;p8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64" name="Google Shape;1264;p84"/>
          <p:cNvSpPr/>
          <p:nvPr/>
        </p:nvSpPr>
        <p:spPr>
          <a:xfrm>
            <a:off x="558396" y="1844825"/>
            <a:ext cx="8782050" cy="8640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5" name="Google Shape;1265;p84"/>
          <p:cNvPicPr preferRelativeResize="0"/>
          <p:nvPr/>
        </p:nvPicPr>
        <p:blipFill rotWithShape="1">
          <a:blip r:embed="rId3">
            <a:alphaModFix/>
          </a:blip>
          <a:srcRect b="0" l="0" r="14290" t="0"/>
          <a:stretch/>
        </p:blipFill>
        <p:spPr>
          <a:xfrm>
            <a:off x="712183" y="1960414"/>
            <a:ext cx="8487702" cy="635554"/>
          </a:xfrm>
          <a:prstGeom prst="rect">
            <a:avLst/>
          </a:prstGeom>
          <a:noFill/>
          <a:ln cap="flat" cmpd="sng" w="9525">
            <a:solidFill>
              <a:srgbClr val="F2F2F2"/>
            </a:solidFill>
            <a:prstDash val="solid"/>
            <a:round/>
            <a:headEnd len="sm" w="sm" type="none"/>
            <a:tailEnd len="sm" w="sm" type="none"/>
          </a:ln>
        </p:spPr>
      </p:pic>
      <p:grpSp>
        <p:nvGrpSpPr>
          <p:cNvPr id="1266" name="Google Shape;1266;p84"/>
          <p:cNvGrpSpPr/>
          <p:nvPr/>
        </p:nvGrpSpPr>
        <p:grpSpPr>
          <a:xfrm>
            <a:off x="558924" y="2853516"/>
            <a:ext cx="8783192" cy="215444"/>
            <a:chOff x="559817" y="2136914"/>
            <a:chExt cx="8783192" cy="215444"/>
          </a:xfrm>
        </p:grpSpPr>
        <p:sp>
          <p:nvSpPr>
            <p:cNvPr id="1267" name="Google Shape;1267;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8" name="Google Shape;1268;p8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그럼 그 전에 배운 1차원도 확인해보자.</a:t>
              </a:r>
              <a:endParaRPr sz="1400">
                <a:solidFill>
                  <a:srgbClr val="262626"/>
                </a:solidFill>
                <a:latin typeface="Arial"/>
                <a:ea typeface="Arial"/>
                <a:cs typeface="Arial"/>
                <a:sym typeface="Arial"/>
              </a:endParaRPr>
            </a:p>
          </p:txBody>
        </p:sp>
      </p:grpSp>
      <p:sp>
        <p:nvSpPr>
          <p:cNvPr id="1269" name="Google Shape;1269;p84"/>
          <p:cNvSpPr/>
          <p:nvPr/>
        </p:nvSpPr>
        <p:spPr>
          <a:xfrm>
            <a:off x="558924" y="3212977"/>
            <a:ext cx="8782050" cy="12634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0" name="Google Shape;1270;p84"/>
          <p:cNvPicPr preferRelativeResize="0"/>
          <p:nvPr/>
        </p:nvPicPr>
        <p:blipFill rotWithShape="1">
          <a:blip r:embed="rId4">
            <a:alphaModFix/>
          </a:blip>
          <a:srcRect b="0" l="0" r="14280" t="0"/>
          <a:stretch/>
        </p:blipFill>
        <p:spPr>
          <a:xfrm>
            <a:off x="711289" y="3323082"/>
            <a:ext cx="8488595" cy="103462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0" name="Shape 7940"/>
        <p:cNvGrpSpPr/>
        <p:nvPr/>
      </p:nvGrpSpPr>
      <p:grpSpPr>
        <a:xfrm>
          <a:off x="0" y="0"/>
          <a:ext cx="0" cy="0"/>
          <a:chOff x="0" y="0"/>
          <a:chExt cx="0" cy="0"/>
        </a:xfrm>
      </p:grpSpPr>
      <p:grpSp>
        <p:nvGrpSpPr>
          <p:cNvPr id="7941" name="Google Shape;7941;p462"/>
          <p:cNvGrpSpPr/>
          <p:nvPr/>
        </p:nvGrpSpPr>
        <p:grpSpPr>
          <a:xfrm>
            <a:off x="450000" y="450000"/>
            <a:ext cx="9018000" cy="276999"/>
            <a:chOff x="450000" y="450000"/>
            <a:chExt cx="9018000" cy="276999"/>
          </a:xfrm>
        </p:grpSpPr>
        <p:sp>
          <p:nvSpPr>
            <p:cNvPr id="7942" name="Google Shape;7942;p46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943" name="Google Shape;7943;p46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944" name="Google Shape;7944;p462"/>
          <p:cNvGrpSpPr/>
          <p:nvPr/>
        </p:nvGrpSpPr>
        <p:grpSpPr>
          <a:xfrm>
            <a:off x="425068" y="1331476"/>
            <a:ext cx="8918957" cy="777232"/>
            <a:chOff x="425068" y="1331476"/>
            <a:chExt cx="8918957" cy="777232"/>
          </a:xfrm>
        </p:grpSpPr>
        <p:sp>
          <p:nvSpPr>
            <p:cNvPr id="7945" name="Google Shape;7945;p462"/>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범주형 데이터 변환(구간 분할)</a:t>
              </a:r>
              <a:endParaRPr/>
            </a:p>
          </p:txBody>
        </p:sp>
        <p:sp>
          <p:nvSpPr>
            <p:cNvPr id="7946" name="Google Shape;7946;p462"/>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include_lowest=True 옵션을 사용하여 각 국간의 낮은 경계 값을 포함한다.</a:t>
              </a:r>
              <a:endParaRPr/>
            </a:p>
          </p:txBody>
        </p:sp>
        <p:sp>
          <p:nvSpPr>
            <p:cNvPr id="7947" name="Google Shape;7947;p46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948" name="Google Shape;7948;p462"/>
          <p:cNvGrpSpPr/>
          <p:nvPr/>
        </p:nvGrpSpPr>
        <p:grpSpPr>
          <a:xfrm>
            <a:off x="558396" y="2176871"/>
            <a:ext cx="8782050" cy="3137872"/>
            <a:chOff x="558396" y="2235344"/>
            <a:chExt cx="8782050" cy="3137872"/>
          </a:xfrm>
        </p:grpSpPr>
        <p:sp>
          <p:nvSpPr>
            <p:cNvPr id="7949" name="Google Shape;7949;p462"/>
            <p:cNvSpPr/>
            <p:nvPr/>
          </p:nvSpPr>
          <p:spPr>
            <a:xfrm>
              <a:off x="558396" y="2235344"/>
              <a:ext cx="8782050" cy="31378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50" name="Google Shape;7950;p462"/>
            <p:cNvPicPr preferRelativeResize="0"/>
            <p:nvPr/>
          </p:nvPicPr>
          <p:blipFill rotWithShape="1">
            <a:blip r:embed="rId3">
              <a:alphaModFix/>
            </a:blip>
            <a:srcRect b="0" l="0" r="14280" t="0"/>
            <a:stretch/>
          </p:blipFill>
          <p:spPr>
            <a:xfrm>
              <a:off x="645887" y="2401895"/>
              <a:ext cx="8488684" cy="2904336"/>
            </a:xfrm>
            <a:prstGeom prst="rect">
              <a:avLst/>
            </a:prstGeom>
            <a:noFill/>
            <a:ln>
              <a:noFill/>
            </a:ln>
          </p:spPr>
        </p:pic>
      </p:gr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5" name="Shape 7955"/>
        <p:cNvGrpSpPr/>
        <p:nvPr/>
      </p:nvGrpSpPr>
      <p:grpSpPr>
        <a:xfrm>
          <a:off x="0" y="0"/>
          <a:ext cx="0" cy="0"/>
          <a:chOff x="0" y="0"/>
          <a:chExt cx="0" cy="0"/>
        </a:xfrm>
      </p:grpSpPr>
      <p:sp>
        <p:nvSpPr>
          <p:cNvPr id="7956" name="Google Shape;7956;p463"/>
          <p:cNvSpPr/>
          <p:nvPr/>
        </p:nvSpPr>
        <p:spPr>
          <a:xfrm>
            <a:off x="558396" y="2179511"/>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57" name="Google Shape;7957;p463"/>
          <p:cNvGrpSpPr/>
          <p:nvPr/>
        </p:nvGrpSpPr>
        <p:grpSpPr>
          <a:xfrm>
            <a:off x="450000" y="450000"/>
            <a:ext cx="9018000" cy="276999"/>
            <a:chOff x="450000" y="450000"/>
            <a:chExt cx="9018000" cy="276999"/>
          </a:xfrm>
        </p:grpSpPr>
        <p:sp>
          <p:nvSpPr>
            <p:cNvPr id="7958" name="Google Shape;7958;p4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959" name="Google Shape;7959;p4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960" name="Google Shape;7960;p463"/>
          <p:cNvGrpSpPr/>
          <p:nvPr/>
        </p:nvGrpSpPr>
        <p:grpSpPr>
          <a:xfrm>
            <a:off x="425068" y="1331476"/>
            <a:ext cx="8918957" cy="777232"/>
            <a:chOff x="425068" y="1331476"/>
            <a:chExt cx="8918957" cy="777232"/>
          </a:xfrm>
        </p:grpSpPr>
        <p:sp>
          <p:nvSpPr>
            <p:cNvPr id="7961" name="Google Shape;7961;p463"/>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더미 변수</a:t>
              </a:r>
              <a:endParaRPr sz="2400">
                <a:solidFill>
                  <a:srgbClr val="0C0C0C"/>
                </a:solidFill>
                <a:latin typeface="Arial"/>
                <a:ea typeface="Arial"/>
                <a:cs typeface="Arial"/>
                <a:sym typeface="Arial"/>
              </a:endParaRPr>
            </a:p>
          </p:txBody>
        </p:sp>
        <p:sp>
          <p:nvSpPr>
            <p:cNvPr id="7962" name="Google Shape;7962;p463"/>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7963" name="Google Shape;7963;p46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964" name="Google Shape;7964;p463"/>
          <p:cNvGrpSpPr/>
          <p:nvPr/>
        </p:nvGrpSpPr>
        <p:grpSpPr>
          <a:xfrm>
            <a:off x="557644" y="4684212"/>
            <a:ext cx="8782050" cy="787019"/>
            <a:chOff x="568325" y="5114924"/>
            <a:chExt cx="8782050" cy="813246"/>
          </a:xfrm>
        </p:grpSpPr>
        <p:sp>
          <p:nvSpPr>
            <p:cNvPr id="7965" name="Google Shape;7965;p46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66" name="Google Shape;7966;p463"/>
            <p:cNvGrpSpPr/>
            <p:nvPr/>
          </p:nvGrpSpPr>
          <p:grpSpPr>
            <a:xfrm>
              <a:off x="675835" y="5210921"/>
              <a:ext cx="2918106" cy="302131"/>
              <a:chOff x="732985" y="5582396"/>
              <a:chExt cx="2918106" cy="302131"/>
            </a:xfrm>
          </p:grpSpPr>
          <p:pic>
            <p:nvPicPr>
              <p:cNvPr descr="Byte - Free electronics icons" id="7967" name="Google Shape;7967;p46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968" name="Google Shape;7968;p46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12-1</a:t>
                </a:r>
                <a:endParaRPr b="1" sz="1300">
                  <a:solidFill>
                    <a:srgbClr val="262626"/>
                  </a:solidFill>
                  <a:latin typeface="Arial"/>
                  <a:ea typeface="Arial"/>
                  <a:cs typeface="Arial"/>
                  <a:sym typeface="Arial"/>
                </a:endParaRPr>
              </a:p>
            </p:txBody>
          </p:sp>
        </p:grpSp>
        <p:sp>
          <p:nvSpPr>
            <p:cNvPr id="7969" name="Google Shape;7969;p46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read_csv() 함수로 df를 생성한다.</a:t>
              </a:r>
              <a:endParaRPr sz="1300">
                <a:solidFill>
                  <a:srgbClr val="262626"/>
                </a:solidFill>
                <a:latin typeface="Arial"/>
                <a:ea typeface="Arial"/>
                <a:cs typeface="Arial"/>
                <a:sym typeface="Arial"/>
              </a:endParaRPr>
            </a:p>
          </p:txBody>
        </p:sp>
      </p:grpSp>
      <p:pic>
        <p:nvPicPr>
          <p:cNvPr id="7970" name="Google Shape;7970;p463"/>
          <p:cNvPicPr preferRelativeResize="0"/>
          <p:nvPr/>
        </p:nvPicPr>
        <p:blipFill rotWithShape="1">
          <a:blip r:embed="rId4">
            <a:alphaModFix/>
          </a:blip>
          <a:srcRect b="0" l="0" r="14280" t="0"/>
          <a:stretch/>
        </p:blipFill>
        <p:spPr>
          <a:xfrm>
            <a:off x="711201" y="2284055"/>
            <a:ext cx="8628742" cy="2172709"/>
          </a:xfrm>
          <a:prstGeom prst="rect">
            <a:avLst/>
          </a:prstGeom>
          <a:noFill/>
          <a:ln>
            <a:noFill/>
          </a:ln>
        </p:spPr>
      </p:pic>
      <p:sp>
        <p:nvSpPr>
          <p:cNvPr id="7971" name="Google Shape;7971;p463"/>
          <p:cNvSpPr/>
          <p:nvPr/>
        </p:nvSpPr>
        <p:spPr>
          <a:xfrm>
            <a:off x="1351011" y="2348880"/>
            <a:ext cx="7993013" cy="23871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6" name="Shape 7976"/>
        <p:cNvGrpSpPr/>
        <p:nvPr/>
      </p:nvGrpSpPr>
      <p:grpSpPr>
        <a:xfrm>
          <a:off x="0" y="0"/>
          <a:ext cx="0" cy="0"/>
          <a:chOff x="0" y="0"/>
          <a:chExt cx="0" cy="0"/>
        </a:xfrm>
      </p:grpSpPr>
      <p:grpSp>
        <p:nvGrpSpPr>
          <p:cNvPr id="7977" name="Google Shape;7977;p464"/>
          <p:cNvGrpSpPr/>
          <p:nvPr/>
        </p:nvGrpSpPr>
        <p:grpSpPr>
          <a:xfrm>
            <a:off x="450000" y="450000"/>
            <a:ext cx="9018000" cy="276999"/>
            <a:chOff x="450000" y="450000"/>
            <a:chExt cx="9018000" cy="276999"/>
          </a:xfrm>
        </p:grpSpPr>
        <p:sp>
          <p:nvSpPr>
            <p:cNvPr id="7978" name="Google Shape;7978;p4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7979" name="Google Shape;7979;p4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7980" name="Google Shape;7980;p464"/>
          <p:cNvGrpSpPr/>
          <p:nvPr/>
        </p:nvGrpSpPr>
        <p:grpSpPr>
          <a:xfrm>
            <a:off x="558800" y="1345457"/>
            <a:ext cx="8785225" cy="200055"/>
            <a:chOff x="558800" y="1908653"/>
            <a:chExt cx="8785225" cy="200055"/>
          </a:xfrm>
        </p:grpSpPr>
        <p:sp>
          <p:nvSpPr>
            <p:cNvPr id="7981" name="Google Shape;7981;p464"/>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7982" name="Google Shape;7982;p46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983" name="Google Shape;7983;p464"/>
          <p:cNvGrpSpPr/>
          <p:nvPr/>
        </p:nvGrpSpPr>
        <p:grpSpPr>
          <a:xfrm>
            <a:off x="557644" y="4137031"/>
            <a:ext cx="8782050" cy="787019"/>
            <a:chOff x="568325" y="5114924"/>
            <a:chExt cx="8782050" cy="813246"/>
          </a:xfrm>
        </p:grpSpPr>
        <p:sp>
          <p:nvSpPr>
            <p:cNvPr id="7984" name="Google Shape;7984;p46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985" name="Google Shape;7985;p464"/>
            <p:cNvGrpSpPr/>
            <p:nvPr/>
          </p:nvGrpSpPr>
          <p:grpSpPr>
            <a:xfrm>
              <a:off x="675835" y="5210921"/>
              <a:ext cx="2918106" cy="302131"/>
              <a:chOff x="732985" y="5582396"/>
              <a:chExt cx="2918106" cy="302131"/>
            </a:xfrm>
          </p:grpSpPr>
          <p:pic>
            <p:nvPicPr>
              <p:cNvPr descr="Byte - Free electronics icons" id="7986" name="Google Shape;7986;p46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987" name="Google Shape;7987;p46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12-3 ~ 12-4</a:t>
                </a:r>
                <a:endParaRPr b="1" sz="1300">
                  <a:solidFill>
                    <a:srgbClr val="262626"/>
                  </a:solidFill>
                  <a:latin typeface="Arial"/>
                  <a:ea typeface="Arial"/>
                  <a:cs typeface="Arial"/>
                  <a:sym typeface="Arial"/>
                </a:endParaRPr>
              </a:p>
            </p:txBody>
          </p:sp>
        </p:grpSp>
        <p:sp>
          <p:nvSpPr>
            <p:cNvPr id="7988" name="Google Shape;7988;p46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열 이름을 지정한다.</a:t>
              </a:r>
              <a:endParaRPr sz="1300">
                <a:solidFill>
                  <a:srgbClr val="262626"/>
                </a:solidFill>
                <a:latin typeface="Arial"/>
                <a:ea typeface="Arial"/>
                <a:cs typeface="Arial"/>
                <a:sym typeface="Arial"/>
              </a:endParaRPr>
            </a:p>
          </p:txBody>
        </p:sp>
      </p:grpSp>
      <p:grpSp>
        <p:nvGrpSpPr>
          <p:cNvPr id="7989" name="Google Shape;7989;p464"/>
          <p:cNvGrpSpPr/>
          <p:nvPr/>
        </p:nvGrpSpPr>
        <p:grpSpPr>
          <a:xfrm>
            <a:off x="558396" y="1632330"/>
            <a:ext cx="8785628" cy="2419161"/>
            <a:chOff x="558396" y="1632330"/>
            <a:chExt cx="8785628" cy="2419161"/>
          </a:xfrm>
        </p:grpSpPr>
        <p:sp>
          <p:nvSpPr>
            <p:cNvPr id="7990" name="Google Shape;7990;p464"/>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91" name="Google Shape;7991;p464"/>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7992" name="Google Shape;7992;p464"/>
            <p:cNvSpPr/>
            <p:nvPr/>
          </p:nvSpPr>
          <p:spPr>
            <a:xfrm>
              <a:off x="1351011" y="2155066"/>
              <a:ext cx="7993013" cy="37869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7" name="Shape 7997"/>
        <p:cNvGrpSpPr/>
        <p:nvPr/>
      </p:nvGrpSpPr>
      <p:grpSpPr>
        <a:xfrm>
          <a:off x="0" y="0"/>
          <a:ext cx="0" cy="0"/>
          <a:chOff x="0" y="0"/>
          <a:chExt cx="0" cy="0"/>
        </a:xfrm>
      </p:grpSpPr>
      <p:grpSp>
        <p:nvGrpSpPr>
          <p:cNvPr id="7998" name="Google Shape;7998;p465"/>
          <p:cNvGrpSpPr/>
          <p:nvPr/>
        </p:nvGrpSpPr>
        <p:grpSpPr>
          <a:xfrm>
            <a:off x="450000" y="450000"/>
            <a:ext cx="9018000" cy="276999"/>
            <a:chOff x="450000" y="450000"/>
            <a:chExt cx="9018000" cy="276999"/>
          </a:xfrm>
        </p:grpSpPr>
        <p:sp>
          <p:nvSpPr>
            <p:cNvPr id="7999" name="Google Shape;7999;p4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000" name="Google Shape;8000;p4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001" name="Google Shape;8001;p465"/>
          <p:cNvGrpSpPr/>
          <p:nvPr/>
        </p:nvGrpSpPr>
        <p:grpSpPr>
          <a:xfrm>
            <a:off x="557644" y="4139749"/>
            <a:ext cx="8782050" cy="787019"/>
            <a:chOff x="568325" y="5114924"/>
            <a:chExt cx="8782050" cy="813246"/>
          </a:xfrm>
        </p:grpSpPr>
        <p:sp>
          <p:nvSpPr>
            <p:cNvPr id="8002" name="Google Shape;8002;p46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003" name="Google Shape;8003;p465"/>
            <p:cNvGrpSpPr/>
            <p:nvPr/>
          </p:nvGrpSpPr>
          <p:grpSpPr>
            <a:xfrm>
              <a:off x="675835" y="5210921"/>
              <a:ext cx="2918106" cy="302131"/>
              <a:chOff x="732985" y="5582396"/>
              <a:chExt cx="2918106" cy="302131"/>
            </a:xfrm>
          </p:grpSpPr>
          <p:pic>
            <p:nvPicPr>
              <p:cNvPr descr="Byte - Free electronics icons" id="8004" name="Google Shape;8004;p46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005" name="Google Shape;8005;p46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12-6 ~ 12-8</a:t>
                </a:r>
                <a:endParaRPr b="1" sz="1300">
                  <a:solidFill>
                    <a:srgbClr val="262626"/>
                  </a:solidFill>
                  <a:latin typeface="Arial"/>
                  <a:ea typeface="Arial"/>
                  <a:cs typeface="Arial"/>
                  <a:sym typeface="Arial"/>
                </a:endParaRPr>
              </a:p>
            </p:txBody>
          </p:sp>
        </p:grpSp>
        <p:sp>
          <p:nvSpPr>
            <p:cNvPr id="8006" name="Google Shape;8006;p46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horsepower열의 누락 데이터(‘?’)를 삭제하고 실수형으로 변환한다. </a:t>
              </a:r>
              <a:endParaRPr sz="1300">
                <a:solidFill>
                  <a:srgbClr val="262626"/>
                </a:solidFill>
                <a:latin typeface="Arial"/>
                <a:ea typeface="Arial"/>
                <a:cs typeface="Arial"/>
                <a:sym typeface="Arial"/>
              </a:endParaRPr>
            </a:p>
          </p:txBody>
        </p:sp>
      </p:grpSp>
      <p:grpSp>
        <p:nvGrpSpPr>
          <p:cNvPr id="8007" name="Google Shape;8007;p465"/>
          <p:cNvGrpSpPr/>
          <p:nvPr/>
        </p:nvGrpSpPr>
        <p:grpSpPr>
          <a:xfrm>
            <a:off x="558800" y="1345457"/>
            <a:ext cx="8785225" cy="200055"/>
            <a:chOff x="558800" y="1908653"/>
            <a:chExt cx="8785225" cy="200055"/>
          </a:xfrm>
        </p:grpSpPr>
        <p:sp>
          <p:nvSpPr>
            <p:cNvPr id="8008" name="Google Shape;8008;p46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009" name="Google Shape;8009;p46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10" name="Google Shape;8010;p465"/>
          <p:cNvGrpSpPr/>
          <p:nvPr/>
        </p:nvGrpSpPr>
        <p:grpSpPr>
          <a:xfrm>
            <a:off x="558396" y="1632330"/>
            <a:ext cx="8785628" cy="2419161"/>
            <a:chOff x="558396" y="1632330"/>
            <a:chExt cx="8785628" cy="2419161"/>
          </a:xfrm>
        </p:grpSpPr>
        <p:sp>
          <p:nvSpPr>
            <p:cNvPr id="8011" name="Google Shape;8011;p465"/>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12" name="Google Shape;8012;p465"/>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013" name="Google Shape;8013;p465"/>
            <p:cNvSpPr/>
            <p:nvPr/>
          </p:nvSpPr>
          <p:spPr>
            <a:xfrm>
              <a:off x="1351011" y="2636911"/>
              <a:ext cx="7993013" cy="544827"/>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8" name="Shape 8018"/>
        <p:cNvGrpSpPr/>
        <p:nvPr/>
      </p:nvGrpSpPr>
      <p:grpSpPr>
        <a:xfrm>
          <a:off x="0" y="0"/>
          <a:ext cx="0" cy="0"/>
          <a:chOff x="0" y="0"/>
          <a:chExt cx="0" cy="0"/>
        </a:xfrm>
      </p:grpSpPr>
      <p:grpSp>
        <p:nvGrpSpPr>
          <p:cNvPr id="8019" name="Google Shape;8019;p466"/>
          <p:cNvGrpSpPr/>
          <p:nvPr/>
        </p:nvGrpSpPr>
        <p:grpSpPr>
          <a:xfrm>
            <a:off x="450000" y="450000"/>
            <a:ext cx="9018000" cy="276999"/>
            <a:chOff x="450000" y="450000"/>
            <a:chExt cx="9018000" cy="276999"/>
          </a:xfrm>
        </p:grpSpPr>
        <p:sp>
          <p:nvSpPr>
            <p:cNvPr id="8020" name="Google Shape;8020;p4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021" name="Google Shape;8021;p4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022" name="Google Shape;8022;p466"/>
          <p:cNvGrpSpPr/>
          <p:nvPr/>
        </p:nvGrpSpPr>
        <p:grpSpPr>
          <a:xfrm>
            <a:off x="557644" y="4133058"/>
            <a:ext cx="8782050" cy="787019"/>
            <a:chOff x="568325" y="5114924"/>
            <a:chExt cx="8782050" cy="813246"/>
          </a:xfrm>
        </p:grpSpPr>
        <p:sp>
          <p:nvSpPr>
            <p:cNvPr id="8023" name="Google Shape;8023;p46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024" name="Google Shape;8024;p466"/>
            <p:cNvGrpSpPr/>
            <p:nvPr/>
          </p:nvGrpSpPr>
          <p:grpSpPr>
            <a:xfrm>
              <a:off x="675835" y="5210921"/>
              <a:ext cx="2918106" cy="302131"/>
              <a:chOff x="732985" y="5582396"/>
              <a:chExt cx="2918106" cy="302131"/>
            </a:xfrm>
          </p:grpSpPr>
          <p:pic>
            <p:nvPicPr>
              <p:cNvPr descr="Byte - Free electronics icons" id="8025" name="Google Shape;8025;p46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026" name="Google Shape;8026;p46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12-6</a:t>
                </a:r>
                <a:endParaRPr b="1" sz="1300">
                  <a:solidFill>
                    <a:srgbClr val="262626"/>
                  </a:solidFill>
                  <a:latin typeface="Arial"/>
                  <a:ea typeface="Arial"/>
                  <a:cs typeface="Arial"/>
                  <a:sym typeface="Arial"/>
                </a:endParaRPr>
              </a:p>
            </p:txBody>
          </p:sp>
        </p:grpSp>
        <p:sp>
          <p:nvSpPr>
            <p:cNvPr id="8027" name="Google Shape;8027;p46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‘?’을 np.nan으로 변경한다.</a:t>
              </a:r>
              <a:endParaRPr sz="1300">
                <a:solidFill>
                  <a:srgbClr val="262626"/>
                </a:solidFill>
                <a:latin typeface="Arial"/>
                <a:ea typeface="Arial"/>
                <a:cs typeface="Arial"/>
                <a:sym typeface="Arial"/>
              </a:endParaRPr>
            </a:p>
          </p:txBody>
        </p:sp>
      </p:grpSp>
      <p:grpSp>
        <p:nvGrpSpPr>
          <p:cNvPr id="8028" name="Google Shape;8028;p466"/>
          <p:cNvGrpSpPr/>
          <p:nvPr/>
        </p:nvGrpSpPr>
        <p:grpSpPr>
          <a:xfrm>
            <a:off x="558800" y="1345457"/>
            <a:ext cx="8785225" cy="200055"/>
            <a:chOff x="558800" y="1908653"/>
            <a:chExt cx="8785225" cy="200055"/>
          </a:xfrm>
        </p:grpSpPr>
        <p:sp>
          <p:nvSpPr>
            <p:cNvPr id="8029" name="Google Shape;8029;p46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030" name="Google Shape;8030;p46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31" name="Google Shape;8031;p466"/>
          <p:cNvGrpSpPr/>
          <p:nvPr/>
        </p:nvGrpSpPr>
        <p:grpSpPr>
          <a:xfrm>
            <a:off x="558396" y="1632330"/>
            <a:ext cx="8785628" cy="2419161"/>
            <a:chOff x="558396" y="1632330"/>
            <a:chExt cx="8785628" cy="2419161"/>
          </a:xfrm>
        </p:grpSpPr>
        <p:sp>
          <p:nvSpPr>
            <p:cNvPr id="8032" name="Google Shape;8032;p466"/>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33" name="Google Shape;8033;p466"/>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034" name="Google Shape;8034;p466"/>
            <p:cNvSpPr/>
            <p:nvPr/>
          </p:nvSpPr>
          <p:spPr>
            <a:xfrm>
              <a:off x="1351011" y="2636912"/>
              <a:ext cx="7993013" cy="2182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9" name="Shape 8039"/>
        <p:cNvGrpSpPr/>
        <p:nvPr/>
      </p:nvGrpSpPr>
      <p:grpSpPr>
        <a:xfrm>
          <a:off x="0" y="0"/>
          <a:ext cx="0" cy="0"/>
          <a:chOff x="0" y="0"/>
          <a:chExt cx="0" cy="0"/>
        </a:xfrm>
      </p:grpSpPr>
      <p:grpSp>
        <p:nvGrpSpPr>
          <p:cNvPr id="8040" name="Google Shape;8040;p467"/>
          <p:cNvGrpSpPr/>
          <p:nvPr/>
        </p:nvGrpSpPr>
        <p:grpSpPr>
          <a:xfrm>
            <a:off x="450000" y="450000"/>
            <a:ext cx="9018000" cy="276999"/>
            <a:chOff x="450000" y="450000"/>
            <a:chExt cx="9018000" cy="276999"/>
          </a:xfrm>
        </p:grpSpPr>
        <p:sp>
          <p:nvSpPr>
            <p:cNvPr id="8041" name="Google Shape;8041;p4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042" name="Google Shape;8042;p4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043" name="Google Shape;8043;p467"/>
          <p:cNvGrpSpPr/>
          <p:nvPr/>
        </p:nvGrpSpPr>
        <p:grpSpPr>
          <a:xfrm>
            <a:off x="557644" y="4130418"/>
            <a:ext cx="8782050" cy="787019"/>
            <a:chOff x="568325" y="5114924"/>
            <a:chExt cx="8782050" cy="813246"/>
          </a:xfrm>
        </p:grpSpPr>
        <p:sp>
          <p:nvSpPr>
            <p:cNvPr id="8044" name="Google Shape;8044;p46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045" name="Google Shape;8045;p467"/>
            <p:cNvGrpSpPr/>
            <p:nvPr/>
          </p:nvGrpSpPr>
          <p:grpSpPr>
            <a:xfrm>
              <a:off x="675835" y="5210921"/>
              <a:ext cx="2918106" cy="302131"/>
              <a:chOff x="732985" y="5582396"/>
              <a:chExt cx="2918106" cy="302131"/>
            </a:xfrm>
          </p:grpSpPr>
          <p:pic>
            <p:nvPicPr>
              <p:cNvPr descr="Byte - Free electronics icons" id="8046" name="Google Shape;8046;p46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047" name="Google Shape;8047;p46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12-7</a:t>
                </a:r>
                <a:endParaRPr b="1" sz="1300">
                  <a:solidFill>
                    <a:srgbClr val="262626"/>
                  </a:solidFill>
                  <a:latin typeface="Arial"/>
                  <a:ea typeface="Arial"/>
                  <a:cs typeface="Arial"/>
                  <a:sym typeface="Arial"/>
                </a:endParaRPr>
              </a:p>
            </p:txBody>
          </p:sp>
        </p:grpSp>
        <p:sp>
          <p:nvSpPr>
            <p:cNvPr id="8048" name="Google Shape;8048;p46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누락데이터 행을 삭제한다.</a:t>
              </a:r>
              <a:endParaRPr sz="1300">
                <a:solidFill>
                  <a:srgbClr val="262626"/>
                </a:solidFill>
                <a:latin typeface="Arial"/>
                <a:ea typeface="Arial"/>
                <a:cs typeface="Arial"/>
                <a:sym typeface="Arial"/>
              </a:endParaRPr>
            </a:p>
          </p:txBody>
        </p:sp>
      </p:grpSp>
      <p:grpSp>
        <p:nvGrpSpPr>
          <p:cNvPr id="8049" name="Google Shape;8049;p467"/>
          <p:cNvGrpSpPr/>
          <p:nvPr/>
        </p:nvGrpSpPr>
        <p:grpSpPr>
          <a:xfrm>
            <a:off x="558800" y="1345457"/>
            <a:ext cx="8785225" cy="200055"/>
            <a:chOff x="558800" y="1908653"/>
            <a:chExt cx="8785225" cy="200055"/>
          </a:xfrm>
        </p:grpSpPr>
        <p:sp>
          <p:nvSpPr>
            <p:cNvPr id="8050" name="Google Shape;8050;p467"/>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051" name="Google Shape;8051;p46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52" name="Google Shape;8052;p467"/>
          <p:cNvGrpSpPr/>
          <p:nvPr/>
        </p:nvGrpSpPr>
        <p:grpSpPr>
          <a:xfrm>
            <a:off x="558396" y="1632330"/>
            <a:ext cx="8785628" cy="2419161"/>
            <a:chOff x="558396" y="1632330"/>
            <a:chExt cx="8785628" cy="2419161"/>
          </a:xfrm>
        </p:grpSpPr>
        <p:sp>
          <p:nvSpPr>
            <p:cNvPr id="8053" name="Google Shape;8053;p467"/>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54" name="Google Shape;8054;p467"/>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055" name="Google Shape;8055;p467"/>
            <p:cNvSpPr/>
            <p:nvPr/>
          </p:nvSpPr>
          <p:spPr>
            <a:xfrm>
              <a:off x="1351011" y="2797358"/>
              <a:ext cx="7993013" cy="2182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0" name="Shape 8060"/>
        <p:cNvGrpSpPr/>
        <p:nvPr/>
      </p:nvGrpSpPr>
      <p:grpSpPr>
        <a:xfrm>
          <a:off x="0" y="0"/>
          <a:ext cx="0" cy="0"/>
          <a:chOff x="0" y="0"/>
          <a:chExt cx="0" cy="0"/>
        </a:xfrm>
      </p:grpSpPr>
      <p:grpSp>
        <p:nvGrpSpPr>
          <p:cNvPr id="8061" name="Google Shape;8061;p468"/>
          <p:cNvGrpSpPr/>
          <p:nvPr/>
        </p:nvGrpSpPr>
        <p:grpSpPr>
          <a:xfrm>
            <a:off x="450000" y="450000"/>
            <a:ext cx="9018000" cy="276999"/>
            <a:chOff x="450000" y="450000"/>
            <a:chExt cx="9018000" cy="276999"/>
          </a:xfrm>
        </p:grpSpPr>
        <p:sp>
          <p:nvSpPr>
            <p:cNvPr id="8062" name="Google Shape;8062;p4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063" name="Google Shape;8063;p4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064" name="Google Shape;8064;p468"/>
          <p:cNvGrpSpPr/>
          <p:nvPr/>
        </p:nvGrpSpPr>
        <p:grpSpPr>
          <a:xfrm>
            <a:off x="557644" y="4130418"/>
            <a:ext cx="8782050" cy="787019"/>
            <a:chOff x="568325" y="5114924"/>
            <a:chExt cx="8782050" cy="813246"/>
          </a:xfrm>
        </p:grpSpPr>
        <p:sp>
          <p:nvSpPr>
            <p:cNvPr id="8065" name="Google Shape;8065;p46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066" name="Google Shape;8066;p468"/>
            <p:cNvGrpSpPr/>
            <p:nvPr/>
          </p:nvGrpSpPr>
          <p:grpSpPr>
            <a:xfrm>
              <a:off x="675835" y="5210921"/>
              <a:ext cx="2918106" cy="302131"/>
              <a:chOff x="732985" y="5582396"/>
              <a:chExt cx="2918106" cy="302131"/>
            </a:xfrm>
          </p:grpSpPr>
          <p:pic>
            <p:nvPicPr>
              <p:cNvPr descr="Byte - Free electronics icons" id="8067" name="Google Shape;8067;p46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068" name="Google Shape;8068;p46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12-8</a:t>
                </a:r>
                <a:endParaRPr b="1" sz="1300">
                  <a:solidFill>
                    <a:srgbClr val="262626"/>
                  </a:solidFill>
                  <a:latin typeface="Arial"/>
                  <a:ea typeface="Arial"/>
                  <a:cs typeface="Arial"/>
                  <a:sym typeface="Arial"/>
                </a:endParaRPr>
              </a:p>
            </p:txBody>
          </p:sp>
        </p:grpSp>
        <p:sp>
          <p:nvSpPr>
            <p:cNvPr id="8069" name="Google Shape;8069;p46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문자열을 실수형으로 변환한다.</a:t>
              </a:r>
              <a:endParaRPr sz="1300">
                <a:solidFill>
                  <a:srgbClr val="262626"/>
                </a:solidFill>
                <a:latin typeface="Arial"/>
                <a:ea typeface="Arial"/>
                <a:cs typeface="Arial"/>
                <a:sym typeface="Arial"/>
              </a:endParaRPr>
            </a:p>
          </p:txBody>
        </p:sp>
      </p:grpSp>
      <p:grpSp>
        <p:nvGrpSpPr>
          <p:cNvPr id="8070" name="Google Shape;8070;p468"/>
          <p:cNvGrpSpPr/>
          <p:nvPr/>
        </p:nvGrpSpPr>
        <p:grpSpPr>
          <a:xfrm>
            <a:off x="558800" y="1345457"/>
            <a:ext cx="8785225" cy="200055"/>
            <a:chOff x="558800" y="1908653"/>
            <a:chExt cx="8785225" cy="200055"/>
          </a:xfrm>
        </p:grpSpPr>
        <p:sp>
          <p:nvSpPr>
            <p:cNvPr id="8071" name="Google Shape;8071;p468"/>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072" name="Google Shape;8072;p46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73" name="Google Shape;8073;p468"/>
          <p:cNvGrpSpPr/>
          <p:nvPr/>
        </p:nvGrpSpPr>
        <p:grpSpPr>
          <a:xfrm>
            <a:off x="558396" y="1632330"/>
            <a:ext cx="8785628" cy="2419161"/>
            <a:chOff x="558396" y="1632330"/>
            <a:chExt cx="8785628" cy="2419161"/>
          </a:xfrm>
        </p:grpSpPr>
        <p:sp>
          <p:nvSpPr>
            <p:cNvPr id="8074" name="Google Shape;8074;p468"/>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75" name="Google Shape;8075;p468"/>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076" name="Google Shape;8076;p468"/>
            <p:cNvSpPr/>
            <p:nvPr/>
          </p:nvSpPr>
          <p:spPr>
            <a:xfrm>
              <a:off x="1351011" y="2960036"/>
              <a:ext cx="7993013" cy="2182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1" name="Shape 8081"/>
        <p:cNvGrpSpPr/>
        <p:nvPr/>
      </p:nvGrpSpPr>
      <p:grpSpPr>
        <a:xfrm>
          <a:off x="0" y="0"/>
          <a:ext cx="0" cy="0"/>
          <a:chOff x="0" y="0"/>
          <a:chExt cx="0" cy="0"/>
        </a:xfrm>
      </p:grpSpPr>
      <p:grpSp>
        <p:nvGrpSpPr>
          <p:cNvPr id="8082" name="Google Shape;8082;p469"/>
          <p:cNvGrpSpPr/>
          <p:nvPr/>
        </p:nvGrpSpPr>
        <p:grpSpPr>
          <a:xfrm>
            <a:off x="450000" y="450000"/>
            <a:ext cx="9018000" cy="276999"/>
            <a:chOff x="450000" y="450000"/>
            <a:chExt cx="9018000" cy="276999"/>
          </a:xfrm>
        </p:grpSpPr>
        <p:sp>
          <p:nvSpPr>
            <p:cNvPr id="8083" name="Google Shape;8083;p4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084" name="Google Shape;8084;p4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085" name="Google Shape;8085;p469"/>
          <p:cNvGrpSpPr/>
          <p:nvPr/>
        </p:nvGrpSpPr>
        <p:grpSpPr>
          <a:xfrm>
            <a:off x="557644" y="4130418"/>
            <a:ext cx="8782050" cy="787019"/>
            <a:chOff x="568325" y="5114924"/>
            <a:chExt cx="8782050" cy="813246"/>
          </a:xfrm>
        </p:grpSpPr>
        <p:sp>
          <p:nvSpPr>
            <p:cNvPr id="8086" name="Google Shape;8086;p46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087" name="Google Shape;8087;p469"/>
            <p:cNvGrpSpPr/>
            <p:nvPr/>
          </p:nvGrpSpPr>
          <p:grpSpPr>
            <a:xfrm>
              <a:off x="675835" y="5210921"/>
              <a:ext cx="2918106" cy="302131"/>
              <a:chOff x="732985" y="5582396"/>
              <a:chExt cx="2918106" cy="302131"/>
            </a:xfrm>
          </p:grpSpPr>
          <p:pic>
            <p:nvPicPr>
              <p:cNvPr descr="Byte - Free electronics icons" id="8088" name="Google Shape;8088;p46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089" name="Google Shape;8089;p46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12-10</a:t>
                </a:r>
                <a:endParaRPr b="1" sz="1300">
                  <a:solidFill>
                    <a:srgbClr val="262626"/>
                  </a:solidFill>
                  <a:latin typeface="Arial"/>
                  <a:ea typeface="Arial"/>
                  <a:cs typeface="Arial"/>
                  <a:sym typeface="Arial"/>
                </a:endParaRPr>
              </a:p>
            </p:txBody>
          </p:sp>
        </p:grpSp>
        <p:sp>
          <p:nvSpPr>
            <p:cNvPr id="8090" name="Google Shape;8090;p46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np.histogram으로 3개의 bin으로 나누는 경계 값의 리스트를 구한다.</a:t>
              </a:r>
              <a:endParaRPr sz="1300">
                <a:solidFill>
                  <a:srgbClr val="262626"/>
                </a:solidFill>
                <a:latin typeface="Arial"/>
                <a:ea typeface="Arial"/>
                <a:cs typeface="Arial"/>
                <a:sym typeface="Arial"/>
              </a:endParaRPr>
            </a:p>
          </p:txBody>
        </p:sp>
      </p:grpSp>
      <p:grpSp>
        <p:nvGrpSpPr>
          <p:cNvPr id="8091" name="Google Shape;8091;p469"/>
          <p:cNvGrpSpPr/>
          <p:nvPr/>
        </p:nvGrpSpPr>
        <p:grpSpPr>
          <a:xfrm>
            <a:off x="558800" y="1345457"/>
            <a:ext cx="8785225" cy="200055"/>
            <a:chOff x="558800" y="1908653"/>
            <a:chExt cx="8785225" cy="200055"/>
          </a:xfrm>
        </p:grpSpPr>
        <p:sp>
          <p:nvSpPr>
            <p:cNvPr id="8092" name="Google Shape;8092;p469"/>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093" name="Google Shape;8093;p46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94" name="Google Shape;8094;p469"/>
          <p:cNvGrpSpPr/>
          <p:nvPr/>
        </p:nvGrpSpPr>
        <p:grpSpPr>
          <a:xfrm>
            <a:off x="558396" y="1632330"/>
            <a:ext cx="8785628" cy="2419161"/>
            <a:chOff x="558396" y="1632330"/>
            <a:chExt cx="8785628" cy="2419161"/>
          </a:xfrm>
        </p:grpSpPr>
        <p:sp>
          <p:nvSpPr>
            <p:cNvPr id="8095" name="Google Shape;8095;p469"/>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96" name="Google Shape;8096;p469"/>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097" name="Google Shape;8097;p469"/>
            <p:cNvSpPr/>
            <p:nvPr/>
          </p:nvSpPr>
          <p:spPr>
            <a:xfrm>
              <a:off x="1351011" y="3293922"/>
              <a:ext cx="7993013" cy="2182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2" name="Shape 8102"/>
        <p:cNvGrpSpPr/>
        <p:nvPr/>
      </p:nvGrpSpPr>
      <p:grpSpPr>
        <a:xfrm>
          <a:off x="0" y="0"/>
          <a:ext cx="0" cy="0"/>
          <a:chOff x="0" y="0"/>
          <a:chExt cx="0" cy="0"/>
        </a:xfrm>
      </p:grpSpPr>
      <p:grpSp>
        <p:nvGrpSpPr>
          <p:cNvPr id="8103" name="Google Shape;8103;p470"/>
          <p:cNvGrpSpPr/>
          <p:nvPr/>
        </p:nvGrpSpPr>
        <p:grpSpPr>
          <a:xfrm>
            <a:off x="450000" y="450000"/>
            <a:ext cx="9018000" cy="276999"/>
            <a:chOff x="450000" y="450000"/>
            <a:chExt cx="9018000" cy="276999"/>
          </a:xfrm>
        </p:grpSpPr>
        <p:sp>
          <p:nvSpPr>
            <p:cNvPr id="8104" name="Google Shape;8104;p4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105" name="Google Shape;8105;p4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106" name="Google Shape;8106;p470"/>
          <p:cNvGrpSpPr/>
          <p:nvPr/>
        </p:nvGrpSpPr>
        <p:grpSpPr>
          <a:xfrm>
            <a:off x="557644" y="4130418"/>
            <a:ext cx="8782050" cy="787019"/>
            <a:chOff x="568325" y="5114924"/>
            <a:chExt cx="8782050" cy="813246"/>
          </a:xfrm>
        </p:grpSpPr>
        <p:sp>
          <p:nvSpPr>
            <p:cNvPr id="8107" name="Google Shape;8107;p47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08" name="Google Shape;8108;p470"/>
            <p:cNvGrpSpPr/>
            <p:nvPr/>
          </p:nvGrpSpPr>
          <p:grpSpPr>
            <a:xfrm>
              <a:off x="675835" y="5210921"/>
              <a:ext cx="2918106" cy="302131"/>
              <a:chOff x="732985" y="5582396"/>
              <a:chExt cx="2918106" cy="302131"/>
            </a:xfrm>
          </p:grpSpPr>
          <p:pic>
            <p:nvPicPr>
              <p:cNvPr descr="Byte - Free electronics icons" id="8109" name="Google Shape;8109;p47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110" name="Google Shape;8110;p47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12-12</a:t>
                </a:r>
                <a:endParaRPr b="1" sz="1300">
                  <a:solidFill>
                    <a:srgbClr val="262626"/>
                  </a:solidFill>
                  <a:latin typeface="Arial"/>
                  <a:ea typeface="Arial"/>
                  <a:cs typeface="Arial"/>
                  <a:sym typeface="Arial"/>
                </a:endParaRPr>
              </a:p>
            </p:txBody>
          </p:sp>
        </p:grpSp>
        <p:sp>
          <p:nvSpPr>
            <p:cNvPr id="8111" name="Google Shape;8111;p47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3개의 bin에 이름을 지정한다. </a:t>
              </a:r>
              <a:endParaRPr/>
            </a:p>
          </p:txBody>
        </p:sp>
      </p:grpSp>
      <p:grpSp>
        <p:nvGrpSpPr>
          <p:cNvPr id="8112" name="Google Shape;8112;p470"/>
          <p:cNvGrpSpPr/>
          <p:nvPr/>
        </p:nvGrpSpPr>
        <p:grpSpPr>
          <a:xfrm>
            <a:off x="558800" y="1345457"/>
            <a:ext cx="8785225" cy="200055"/>
            <a:chOff x="558800" y="1908653"/>
            <a:chExt cx="8785225" cy="200055"/>
          </a:xfrm>
        </p:grpSpPr>
        <p:sp>
          <p:nvSpPr>
            <p:cNvPr id="8113" name="Google Shape;8113;p470"/>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카테고리를 나타내는 범주형 데이터를 머신러닝 알고리즘에 사용하려면 숫자 0 또는 1로 표현되는 더미 변수로 변환한다.</a:t>
              </a:r>
              <a:endParaRPr/>
            </a:p>
          </p:txBody>
        </p:sp>
        <p:sp>
          <p:nvSpPr>
            <p:cNvPr id="8114" name="Google Shape;8114;p47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115" name="Google Shape;8115;p470"/>
          <p:cNvGrpSpPr/>
          <p:nvPr/>
        </p:nvGrpSpPr>
        <p:grpSpPr>
          <a:xfrm>
            <a:off x="558396" y="1632330"/>
            <a:ext cx="8785628" cy="2419161"/>
            <a:chOff x="558396" y="1632330"/>
            <a:chExt cx="8785628" cy="2419161"/>
          </a:xfrm>
        </p:grpSpPr>
        <p:sp>
          <p:nvSpPr>
            <p:cNvPr id="8116" name="Google Shape;8116;p470"/>
            <p:cNvSpPr/>
            <p:nvPr/>
          </p:nvSpPr>
          <p:spPr>
            <a:xfrm>
              <a:off x="558396" y="1632330"/>
              <a:ext cx="8782050" cy="2419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17" name="Google Shape;8117;p470"/>
            <p:cNvPicPr preferRelativeResize="0"/>
            <p:nvPr/>
          </p:nvPicPr>
          <p:blipFill rotWithShape="1">
            <a:blip r:embed="rId4">
              <a:alphaModFix/>
            </a:blip>
            <a:srcRect b="0" l="0" r="14280" t="0"/>
            <a:stretch/>
          </p:blipFill>
          <p:spPr>
            <a:xfrm>
              <a:off x="711200" y="1736874"/>
              <a:ext cx="8619411" cy="2172709"/>
            </a:xfrm>
            <a:prstGeom prst="rect">
              <a:avLst/>
            </a:prstGeom>
            <a:noFill/>
            <a:ln>
              <a:noFill/>
            </a:ln>
          </p:spPr>
        </p:pic>
        <p:sp>
          <p:nvSpPr>
            <p:cNvPr id="8118" name="Google Shape;8118;p470"/>
            <p:cNvSpPr/>
            <p:nvPr/>
          </p:nvSpPr>
          <p:spPr>
            <a:xfrm>
              <a:off x="1351011" y="3617031"/>
              <a:ext cx="7993013" cy="218256"/>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3" name="Shape 8123"/>
        <p:cNvGrpSpPr/>
        <p:nvPr/>
      </p:nvGrpSpPr>
      <p:grpSpPr>
        <a:xfrm>
          <a:off x="0" y="0"/>
          <a:ext cx="0" cy="0"/>
          <a:chOff x="0" y="0"/>
          <a:chExt cx="0" cy="0"/>
        </a:xfrm>
      </p:grpSpPr>
      <p:grpSp>
        <p:nvGrpSpPr>
          <p:cNvPr id="8124" name="Google Shape;8124;p471"/>
          <p:cNvGrpSpPr/>
          <p:nvPr/>
        </p:nvGrpSpPr>
        <p:grpSpPr>
          <a:xfrm>
            <a:off x="557644" y="3923224"/>
            <a:ext cx="8782050" cy="787019"/>
            <a:chOff x="568325" y="5114924"/>
            <a:chExt cx="8782050" cy="813246"/>
          </a:xfrm>
        </p:grpSpPr>
        <p:sp>
          <p:nvSpPr>
            <p:cNvPr id="8125" name="Google Shape;8125;p47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26" name="Google Shape;8126;p471"/>
            <p:cNvGrpSpPr/>
            <p:nvPr/>
          </p:nvGrpSpPr>
          <p:grpSpPr>
            <a:xfrm>
              <a:off x="675835" y="5210921"/>
              <a:ext cx="2918106" cy="302131"/>
              <a:chOff x="732985" y="5582396"/>
              <a:chExt cx="2918106" cy="302131"/>
            </a:xfrm>
          </p:grpSpPr>
          <p:pic>
            <p:nvPicPr>
              <p:cNvPr descr="Byte - Free electronics icons" id="8127" name="Google Shape;8127;p47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128" name="Google Shape;8128;p47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13-1 ~ 13-4</a:t>
                </a:r>
                <a:endParaRPr b="1" sz="1300">
                  <a:solidFill>
                    <a:srgbClr val="262626"/>
                  </a:solidFill>
                  <a:latin typeface="Arial"/>
                  <a:ea typeface="Arial"/>
                  <a:cs typeface="Arial"/>
                  <a:sym typeface="Arial"/>
                </a:endParaRPr>
              </a:p>
            </p:txBody>
          </p:sp>
        </p:grpSp>
        <p:sp>
          <p:nvSpPr>
            <p:cNvPr id="8129" name="Google Shape;8129;p47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pd.cut으로 각 데이터를 3개의 bin에 할당한다.</a:t>
              </a:r>
              <a:endParaRPr sz="1300">
                <a:solidFill>
                  <a:srgbClr val="262626"/>
                </a:solidFill>
                <a:latin typeface="Arial"/>
                <a:ea typeface="Arial"/>
                <a:cs typeface="Arial"/>
                <a:sym typeface="Arial"/>
              </a:endParaRPr>
            </a:p>
          </p:txBody>
        </p:sp>
      </p:grpSp>
      <p:grpSp>
        <p:nvGrpSpPr>
          <p:cNvPr id="8130" name="Google Shape;8130;p471"/>
          <p:cNvGrpSpPr/>
          <p:nvPr/>
        </p:nvGrpSpPr>
        <p:grpSpPr>
          <a:xfrm>
            <a:off x="450000" y="450000"/>
            <a:ext cx="9018000" cy="276999"/>
            <a:chOff x="450000" y="450000"/>
            <a:chExt cx="9018000" cy="276999"/>
          </a:xfrm>
        </p:grpSpPr>
        <p:sp>
          <p:nvSpPr>
            <p:cNvPr id="8131" name="Google Shape;8131;p47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132" name="Google Shape;8132;p47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8133" name="Google Shape;8133;p471"/>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원핫벡터(one hot vector)</a:t>
            </a:r>
            <a:endParaRPr/>
          </a:p>
        </p:txBody>
      </p:sp>
      <p:grpSp>
        <p:nvGrpSpPr>
          <p:cNvPr id="8134" name="Google Shape;8134;p471"/>
          <p:cNvGrpSpPr/>
          <p:nvPr/>
        </p:nvGrpSpPr>
        <p:grpSpPr>
          <a:xfrm>
            <a:off x="558800" y="1908653"/>
            <a:ext cx="8785225" cy="200055"/>
            <a:chOff x="558800" y="1908653"/>
            <a:chExt cx="8785225" cy="200055"/>
          </a:xfrm>
        </p:grpSpPr>
        <p:sp>
          <p:nvSpPr>
            <p:cNvPr id="8135" name="Google Shape;8135;p471"/>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136" name="Google Shape;8136;p47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137" name="Google Shape;8137;p471"/>
          <p:cNvGrpSpPr/>
          <p:nvPr/>
        </p:nvGrpSpPr>
        <p:grpSpPr>
          <a:xfrm>
            <a:off x="558396" y="2235344"/>
            <a:ext cx="8785628" cy="1599237"/>
            <a:chOff x="558396" y="2235344"/>
            <a:chExt cx="8785628" cy="1599237"/>
          </a:xfrm>
        </p:grpSpPr>
        <p:sp>
          <p:nvSpPr>
            <p:cNvPr id="8138" name="Google Shape;8138;p471"/>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39" name="Google Shape;8139;p471"/>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140" name="Google Shape;8140;p471"/>
            <p:cNvSpPr/>
            <p:nvPr/>
          </p:nvSpPr>
          <p:spPr>
            <a:xfrm>
              <a:off x="1351011" y="2420888"/>
              <a:ext cx="7993013" cy="720080"/>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grpSp>
        <p:nvGrpSpPr>
          <p:cNvPr id="1276" name="Google Shape;1276;p85"/>
          <p:cNvGrpSpPr/>
          <p:nvPr/>
        </p:nvGrpSpPr>
        <p:grpSpPr>
          <a:xfrm>
            <a:off x="559817" y="1428745"/>
            <a:ext cx="8783192" cy="215444"/>
            <a:chOff x="559817" y="2136914"/>
            <a:chExt cx="8783192" cy="215444"/>
          </a:xfrm>
        </p:grpSpPr>
        <p:sp>
          <p:nvSpPr>
            <p:cNvPr id="1277" name="Google Shape;1277;p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78" name="Google Shape;1278;p8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3차원도 만들어보도록 하겠다.</a:t>
              </a:r>
              <a:endParaRPr sz="1400">
                <a:solidFill>
                  <a:srgbClr val="262626"/>
                </a:solidFill>
                <a:latin typeface="Arial"/>
                <a:ea typeface="Arial"/>
                <a:cs typeface="Arial"/>
                <a:sym typeface="Arial"/>
              </a:endParaRPr>
            </a:p>
          </p:txBody>
        </p:sp>
      </p:grpSp>
      <p:grpSp>
        <p:nvGrpSpPr>
          <p:cNvPr id="1279" name="Google Shape;1279;p85"/>
          <p:cNvGrpSpPr/>
          <p:nvPr/>
        </p:nvGrpSpPr>
        <p:grpSpPr>
          <a:xfrm>
            <a:off x="450000" y="450000"/>
            <a:ext cx="9018000" cy="276999"/>
            <a:chOff x="450000" y="450000"/>
            <a:chExt cx="9018000" cy="276999"/>
          </a:xfrm>
        </p:grpSpPr>
        <p:sp>
          <p:nvSpPr>
            <p:cNvPr id="1280" name="Google Shape;1280;p8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281" name="Google Shape;1281;p8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82" name="Google Shape;1282;p85"/>
          <p:cNvSpPr/>
          <p:nvPr/>
        </p:nvSpPr>
        <p:spPr>
          <a:xfrm>
            <a:off x="558396" y="1844825"/>
            <a:ext cx="8782050" cy="30963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83" name="Google Shape;1283;p85"/>
          <p:cNvPicPr preferRelativeResize="0"/>
          <p:nvPr/>
        </p:nvPicPr>
        <p:blipFill rotWithShape="1">
          <a:blip r:embed="rId3">
            <a:alphaModFix/>
          </a:blip>
          <a:srcRect b="0" l="0" r="14309" t="0"/>
          <a:stretch/>
        </p:blipFill>
        <p:spPr>
          <a:xfrm>
            <a:off x="714137" y="1988840"/>
            <a:ext cx="8485747" cy="278609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5" name="Shape 8145"/>
        <p:cNvGrpSpPr/>
        <p:nvPr/>
      </p:nvGrpSpPr>
      <p:grpSpPr>
        <a:xfrm>
          <a:off x="0" y="0"/>
          <a:ext cx="0" cy="0"/>
          <a:chOff x="0" y="0"/>
          <a:chExt cx="0" cy="0"/>
        </a:xfrm>
      </p:grpSpPr>
      <p:grpSp>
        <p:nvGrpSpPr>
          <p:cNvPr id="8146" name="Google Shape;8146;p472"/>
          <p:cNvGrpSpPr/>
          <p:nvPr/>
        </p:nvGrpSpPr>
        <p:grpSpPr>
          <a:xfrm>
            <a:off x="557644" y="3301006"/>
            <a:ext cx="8782050" cy="787019"/>
            <a:chOff x="568325" y="5114924"/>
            <a:chExt cx="8782050" cy="813246"/>
          </a:xfrm>
        </p:grpSpPr>
        <p:sp>
          <p:nvSpPr>
            <p:cNvPr id="8147" name="Google Shape;8147;p47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48" name="Google Shape;8148;p472"/>
            <p:cNvGrpSpPr/>
            <p:nvPr/>
          </p:nvGrpSpPr>
          <p:grpSpPr>
            <a:xfrm>
              <a:off x="675835" y="5210921"/>
              <a:ext cx="2918106" cy="302131"/>
              <a:chOff x="732985" y="5582396"/>
              <a:chExt cx="2918106" cy="302131"/>
            </a:xfrm>
          </p:grpSpPr>
          <p:pic>
            <p:nvPicPr>
              <p:cNvPr descr="Byte - Free electronics icons" id="8149" name="Google Shape;8149;p47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150" name="Google Shape;8150;p47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13-1</a:t>
                </a:r>
                <a:endParaRPr b="1" sz="1300">
                  <a:solidFill>
                    <a:srgbClr val="262626"/>
                  </a:solidFill>
                  <a:latin typeface="Arial"/>
                  <a:ea typeface="Arial"/>
                  <a:cs typeface="Arial"/>
                  <a:sym typeface="Arial"/>
                </a:endParaRPr>
              </a:p>
            </p:txBody>
          </p:sp>
        </p:grpSp>
        <p:sp>
          <p:nvSpPr>
            <p:cNvPr id="8151" name="Google Shape;8151;p47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데이터 배열</a:t>
              </a:r>
              <a:endParaRPr/>
            </a:p>
          </p:txBody>
        </p:sp>
      </p:grpSp>
      <p:grpSp>
        <p:nvGrpSpPr>
          <p:cNvPr id="8152" name="Google Shape;8152;p472"/>
          <p:cNvGrpSpPr/>
          <p:nvPr/>
        </p:nvGrpSpPr>
        <p:grpSpPr>
          <a:xfrm>
            <a:off x="450000" y="450000"/>
            <a:ext cx="9018000" cy="276999"/>
            <a:chOff x="450000" y="450000"/>
            <a:chExt cx="9018000" cy="276999"/>
          </a:xfrm>
        </p:grpSpPr>
        <p:sp>
          <p:nvSpPr>
            <p:cNvPr id="8153" name="Google Shape;8153;p4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154" name="Google Shape;8154;p4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155" name="Google Shape;8155;p472"/>
          <p:cNvGrpSpPr/>
          <p:nvPr/>
        </p:nvGrpSpPr>
        <p:grpSpPr>
          <a:xfrm>
            <a:off x="558800" y="1340768"/>
            <a:ext cx="8785225" cy="200055"/>
            <a:chOff x="558800" y="1908653"/>
            <a:chExt cx="8785225" cy="200055"/>
          </a:xfrm>
        </p:grpSpPr>
        <p:sp>
          <p:nvSpPr>
            <p:cNvPr id="8156" name="Google Shape;8156;p472"/>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157" name="Google Shape;8157;p47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158" name="Google Shape;8158;p472"/>
          <p:cNvGrpSpPr/>
          <p:nvPr/>
        </p:nvGrpSpPr>
        <p:grpSpPr>
          <a:xfrm>
            <a:off x="558396" y="1619469"/>
            <a:ext cx="8785628" cy="1599237"/>
            <a:chOff x="558396" y="2235344"/>
            <a:chExt cx="8785628" cy="1599237"/>
          </a:xfrm>
        </p:grpSpPr>
        <p:sp>
          <p:nvSpPr>
            <p:cNvPr id="8159" name="Google Shape;8159;p472"/>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60" name="Google Shape;8160;p472"/>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161" name="Google Shape;8161;p472"/>
            <p:cNvSpPr/>
            <p:nvPr/>
          </p:nvSpPr>
          <p:spPr>
            <a:xfrm>
              <a:off x="1351011" y="2420888"/>
              <a:ext cx="7993013" cy="247722"/>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6" name="Shape 8166"/>
        <p:cNvGrpSpPr/>
        <p:nvPr/>
      </p:nvGrpSpPr>
      <p:grpSpPr>
        <a:xfrm>
          <a:off x="0" y="0"/>
          <a:ext cx="0" cy="0"/>
          <a:chOff x="0" y="0"/>
          <a:chExt cx="0" cy="0"/>
        </a:xfrm>
      </p:grpSpPr>
      <p:grpSp>
        <p:nvGrpSpPr>
          <p:cNvPr id="8167" name="Google Shape;8167;p473"/>
          <p:cNvGrpSpPr/>
          <p:nvPr/>
        </p:nvGrpSpPr>
        <p:grpSpPr>
          <a:xfrm>
            <a:off x="557644" y="3303646"/>
            <a:ext cx="8782050" cy="787019"/>
            <a:chOff x="568325" y="5114924"/>
            <a:chExt cx="8782050" cy="813246"/>
          </a:xfrm>
        </p:grpSpPr>
        <p:sp>
          <p:nvSpPr>
            <p:cNvPr id="8168" name="Google Shape;8168;p47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69" name="Google Shape;8169;p473"/>
            <p:cNvGrpSpPr/>
            <p:nvPr/>
          </p:nvGrpSpPr>
          <p:grpSpPr>
            <a:xfrm>
              <a:off x="675835" y="5210921"/>
              <a:ext cx="2918106" cy="302131"/>
              <a:chOff x="732985" y="5582396"/>
              <a:chExt cx="2918106" cy="302131"/>
            </a:xfrm>
          </p:grpSpPr>
          <p:pic>
            <p:nvPicPr>
              <p:cNvPr descr="Byte - Free electronics icons" id="8170" name="Google Shape;8170;p47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171" name="Google Shape;8171;p47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13-2</a:t>
                </a:r>
                <a:endParaRPr b="1" sz="1300">
                  <a:solidFill>
                    <a:srgbClr val="262626"/>
                  </a:solidFill>
                  <a:latin typeface="Arial"/>
                  <a:ea typeface="Arial"/>
                  <a:cs typeface="Arial"/>
                  <a:sym typeface="Arial"/>
                </a:endParaRPr>
              </a:p>
            </p:txBody>
          </p:sp>
        </p:grpSp>
        <p:sp>
          <p:nvSpPr>
            <p:cNvPr id="8172" name="Google Shape;8172;p47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경계 값 리스트</a:t>
              </a:r>
              <a:endParaRPr/>
            </a:p>
          </p:txBody>
        </p:sp>
      </p:grpSp>
      <p:grpSp>
        <p:nvGrpSpPr>
          <p:cNvPr id="8173" name="Google Shape;8173;p473"/>
          <p:cNvGrpSpPr/>
          <p:nvPr/>
        </p:nvGrpSpPr>
        <p:grpSpPr>
          <a:xfrm>
            <a:off x="450000" y="450000"/>
            <a:ext cx="9018000" cy="276999"/>
            <a:chOff x="450000" y="450000"/>
            <a:chExt cx="9018000" cy="276999"/>
          </a:xfrm>
        </p:grpSpPr>
        <p:sp>
          <p:nvSpPr>
            <p:cNvPr id="8174" name="Google Shape;8174;p4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175" name="Google Shape;8175;p4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176" name="Google Shape;8176;p473"/>
          <p:cNvGrpSpPr/>
          <p:nvPr/>
        </p:nvGrpSpPr>
        <p:grpSpPr>
          <a:xfrm>
            <a:off x="558800" y="1340768"/>
            <a:ext cx="8785225" cy="200055"/>
            <a:chOff x="558800" y="1908653"/>
            <a:chExt cx="8785225" cy="200055"/>
          </a:xfrm>
        </p:grpSpPr>
        <p:sp>
          <p:nvSpPr>
            <p:cNvPr id="8177" name="Google Shape;8177;p473"/>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178" name="Google Shape;8178;p47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179" name="Google Shape;8179;p473"/>
          <p:cNvGrpSpPr/>
          <p:nvPr/>
        </p:nvGrpSpPr>
        <p:grpSpPr>
          <a:xfrm>
            <a:off x="558396" y="1619469"/>
            <a:ext cx="8785628" cy="1599237"/>
            <a:chOff x="558396" y="2235344"/>
            <a:chExt cx="8785628" cy="1599237"/>
          </a:xfrm>
        </p:grpSpPr>
        <p:sp>
          <p:nvSpPr>
            <p:cNvPr id="8180" name="Google Shape;8180;p473"/>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81" name="Google Shape;8181;p473"/>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182" name="Google Shape;8182;p473"/>
            <p:cNvSpPr/>
            <p:nvPr/>
          </p:nvSpPr>
          <p:spPr>
            <a:xfrm>
              <a:off x="1351011" y="2613176"/>
              <a:ext cx="7993013" cy="20472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7" name="Shape 8187"/>
        <p:cNvGrpSpPr/>
        <p:nvPr/>
      </p:nvGrpSpPr>
      <p:grpSpPr>
        <a:xfrm>
          <a:off x="0" y="0"/>
          <a:ext cx="0" cy="0"/>
          <a:chOff x="0" y="0"/>
          <a:chExt cx="0" cy="0"/>
        </a:xfrm>
      </p:grpSpPr>
      <p:grpSp>
        <p:nvGrpSpPr>
          <p:cNvPr id="8188" name="Google Shape;8188;p474"/>
          <p:cNvGrpSpPr/>
          <p:nvPr/>
        </p:nvGrpSpPr>
        <p:grpSpPr>
          <a:xfrm>
            <a:off x="557644" y="3303646"/>
            <a:ext cx="8782050" cy="787019"/>
            <a:chOff x="568325" y="5114924"/>
            <a:chExt cx="8782050" cy="813246"/>
          </a:xfrm>
        </p:grpSpPr>
        <p:sp>
          <p:nvSpPr>
            <p:cNvPr id="8189" name="Google Shape;8189;p47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90" name="Google Shape;8190;p474"/>
            <p:cNvGrpSpPr/>
            <p:nvPr/>
          </p:nvGrpSpPr>
          <p:grpSpPr>
            <a:xfrm>
              <a:off x="675835" y="5210921"/>
              <a:ext cx="2918106" cy="302131"/>
              <a:chOff x="732985" y="5582396"/>
              <a:chExt cx="2918106" cy="302131"/>
            </a:xfrm>
          </p:grpSpPr>
          <p:pic>
            <p:nvPicPr>
              <p:cNvPr descr="Byte - Free electronics icons" id="8191" name="Google Shape;8191;p47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192" name="Google Shape;8192;p47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13-3</a:t>
                </a:r>
                <a:endParaRPr b="1" sz="1300">
                  <a:solidFill>
                    <a:srgbClr val="262626"/>
                  </a:solidFill>
                  <a:latin typeface="Arial"/>
                  <a:ea typeface="Arial"/>
                  <a:cs typeface="Arial"/>
                  <a:sym typeface="Arial"/>
                </a:endParaRPr>
              </a:p>
            </p:txBody>
          </p:sp>
        </p:grpSp>
        <p:sp>
          <p:nvSpPr>
            <p:cNvPr id="8193" name="Google Shape;8193;p47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bin 이름</a:t>
              </a:r>
              <a:endParaRPr/>
            </a:p>
          </p:txBody>
        </p:sp>
      </p:grpSp>
      <p:grpSp>
        <p:nvGrpSpPr>
          <p:cNvPr id="8194" name="Google Shape;8194;p474"/>
          <p:cNvGrpSpPr/>
          <p:nvPr/>
        </p:nvGrpSpPr>
        <p:grpSpPr>
          <a:xfrm>
            <a:off x="450000" y="450000"/>
            <a:ext cx="9018000" cy="276999"/>
            <a:chOff x="450000" y="450000"/>
            <a:chExt cx="9018000" cy="276999"/>
          </a:xfrm>
        </p:grpSpPr>
        <p:sp>
          <p:nvSpPr>
            <p:cNvPr id="8195" name="Google Shape;8195;p4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196" name="Google Shape;8196;p4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197" name="Google Shape;8197;p474"/>
          <p:cNvGrpSpPr/>
          <p:nvPr/>
        </p:nvGrpSpPr>
        <p:grpSpPr>
          <a:xfrm>
            <a:off x="558800" y="1340768"/>
            <a:ext cx="8785225" cy="200055"/>
            <a:chOff x="558800" y="1908653"/>
            <a:chExt cx="8785225" cy="200055"/>
          </a:xfrm>
        </p:grpSpPr>
        <p:sp>
          <p:nvSpPr>
            <p:cNvPr id="8198" name="Google Shape;8198;p474"/>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199" name="Google Shape;8199;p47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200" name="Google Shape;8200;p474"/>
          <p:cNvGrpSpPr/>
          <p:nvPr/>
        </p:nvGrpSpPr>
        <p:grpSpPr>
          <a:xfrm>
            <a:off x="558396" y="1619469"/>
            <a:ext cx="8785628" cy="1599237"/>
            <a:chOff x="558396" y="2235344"/>
            <a:chExt cx="8785628" cy="1599237"/>
          </a:xfrm>
        </p:grpSpPr>
        <p:sp>
          <p:nvSpPr>
            <p:cNvPr id="8201" name="Google Shape;8201;p474"/>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02" name="Google Shape;8202;p474"/>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203" name="Google Shape;8203;p474"/>
            <p:cNvSpPr/>
            <p:nvPr/>
          </p:nvSpPr>
          <p:spPr>
            <a:xfrm>
              <a:off x="1351011" y="2773214"/>
              <a:ext cx="7993013" cy="20472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8" name="Shape 8208"/>
        <p:cNvGrpSpPr/>
        <p:nvPr/>
      </p:nvGrpSpPr>
      <p:grpSpPr>
        <a:xfrm>
          <a:off x="0" y="0"/>
          <a:ext cx="0" cy="0"/>
          <a:chOff x="0" y="0"/>
          <a:chExt cx="0" cy="0"/>
        </a:xfrm>
      </p:grpSpPr>
      <p:grpSp>
        <p:nvGrpSpPr>
          <p:cNvPr id="8209" name="Google Shape;8209;p475"/>
          <p:cNvGrpSpPr/>
          <p:nvPr/>
        </p:nvGrpSpPr>
        <p:grpSpPr>
          <a:xfrm>
            <a:off x="557644" y="3303646"/>
            <a:ext cx="8782050" cy="787019"/>
            <a:chOff x="568325" y="5114924"/>
            <a:chExt cx="8782050" cy="813246"/>
          </a:xfrm>
        </p:grpSpPr>
        <p:sp>
          <p:nvSpPr>
            <p:cNvPr id="8210" name="Google Shape;8210;p47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11" name="Google Shape;8211;p475"/>
            <p:cNvGrpSpPr/>
            <p:nvPr/>
          </p:nvGrpSpPr>
          <p:grpSpPr>
            <a:xfrm>
              <a:off x="675835" y="5210921"/>
              <a:ext cx="2918106" cy="302131"/>
              <a:chOff x="732985" y="5582396"/>
              <a:chExt cx="2918106" cy="302131"/>
            </a:xfrm>
          </p:grpSpPr>
          <p:pic>
            <p:nvPicPr>
              <p:cNvPr descr="Byte - Free electronics icons" id="8212" name="Google Shape;8212;p47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213" name="Google Shape;8213;p47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13-4</a:t>
                </a:r>
                <a:endParaRPr b="1" sz="1300">
                  <a:solidFill>
                    <a:srgbClr val="262626"/>
                  </a:solidFill>
                  <a:latin typeface="Arial"/>
                  <a:ea typeface="Arial"/>
                  <a:cs typeface="Arial"/>
                  <a:sym typeface="Arial"/>
                </a:endParaRPr>
              </a:p>
            </p:txBody>
          </p:sp>
        </p:grpSp>
        <p:sp>
          <p:nvSpPr>
            <p:cNvPr id="8214" name="Google Shape;8214;p47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경계 값을 포함한다.</a:t>
              </a:r>
              <a:endParaRPr sz="1300">
                <a:solidFill>
                  <a:srgbClr val="262626"/>
                </a:solidFill>
                <a:latin typeface="Arial"/>
                <a:ea typeface="Arial"/>
                <a:cs typeface="Arial"/>
                <a:sym typeface="Arial"/>
              </a:endParaRPr>
            </a:p>
          </p:txBody>
        </p:sp>
      </p:grpSp>
      <p:grpSp>
        <p:nvGrpSpPr>
          <p:cNvPr id="8215" name="Google Shape;8215;p475"/>
          <p:cNvGrpSpPr/>
          <p:nvPr/>
        </p:nvGrpSpPr>
        <p:grpSpPr>
          <a:xfrm>
            <a:off x="450000" y="450000"/>
            <a:ext cx="9018000" cy="276999"/>
            <a:chOff x="450000" y="450000"/>
            <a:chExt cx="9018000" cy="276999"/>
          </a:xfrm>
        </p:grpSpPr>
        <p:sp>
          <p:nvSpPr>
            <p:cNvPr id="8216" name="Google Shape;8216;p4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217" name="Google Shape;8217;p4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218" name="Google Shape;8218;p475"/>
          <p:cNvGrpSpPr/>
          <p:nvPr/>
        </p:nvGrpSpPr>
        <p:grpSpPr>
          <a:xfrm>
            <a:off x="558800" y="1340768"/>
            <a:ext cx="8785225" cy="200055"/>
            <a:chOff x="558800" y="1908653"/>
            <a:chExt cx="8785225" cy="200055"/>
          </a:xfrm>
        </p:grpSpPr>
        <p:sp>
          <p:nvSpPr>
            <p:cNvPr id="8219" name="Google Shape;8219;p47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220" name="Google Shape;8220;p47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221" name="Google Shape;8221;p475"/>
          <p:cNvGrpSpPr/>
          <p:nvPr/>
        </p:nvGrpSpPr>
        <p:grpSpPr>
          <a:xfrm>
            <a:off x="558396" y="1619469"/>
            <a:ext cx="8785628" cy="1599237"/>
            <a:chOff x="558396" y="2235344"/>
            <a:chExt cx="8785628" cy="1599237"/>
          </a:xfrm>
        </p:grpSpPr>
        <p:sp>
          <p:nvSpPr>
            <p:cNvPr id="8222" name="Google Shape;8222;p475"/>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23" name="Google Shape;8223;p475"/>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224" name="Google Shape;8224;p475"/>
            <p:cNvSpPr/>
            <p:nvPr/>
          </p:nvSpPr>
          <p:spPr>
            <a:xfrm>
              <a:off x="1351011" y="2942388"/>
              <a:ext cx="7993013" cy="202083"/>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9" name="Shape 8229"/>
        <p:cNvGrpSpPr/>
        <p:nvPr/>
      </p:nvGrpSpPr>
      <p:grpSpPr>
        <a:xfrm>
          <a:off x="0" y="0"/>
          <a:ext cx="0" cy="0"/>
          <a:chOff x="0" y="0"/>
          <a:chExt cx="0" cy="0"/>
        </a:xfrm>
      </p:grpSpPr>
      <p:grpSp>
        <p:nvGrpSpPr>
          <p:cNvPr id="8230" name="Google Shape;8230;p476"/>
          <p:cNvGrpSpPr/>
          <p:nvPr/>
        </p:nvGrpSpPr>
        <p:grpSpPr>
          <a:xfrm>
            <a:off x="557644" y="3303646"/>
            <a:ext cx="8782050" cy="787019"/>
            <a:chOff x="568325" y="5114924"/>
            <a:chExt cx="8782050" cy="813246"/>
          </a:xfrm>
        </p:grpSpPr>
        <p:sp>
          <p:nvSpPr>
            <p:cNvPr id="8231" name="Google Shape;8231;p47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32" name="Google Shape;8232;p476"/>
            <p:cNvGrpSpPr/>
            <p:nvPr/>
          </p:nvGrpSpPr>
          <p:grpSpPr>
            <a:xfrm>
              <a:off x="675835" y="5210921"/>
              <a:ext cx="2918106" cy="302131"/>
              <a:chOff x="732985" y="5582396"/>
              <a:chExt cx="2918106" cy="302131"/>
            </a:xfrm>
          </p:grpSpPr>
          <p:pic>
            <p:nvPicPr>
              <p:cNvPr descr="Byte - Free electronics icons" id="8233" name="Google Shape;8233;p47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234" name="Google Shape;8234;p47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13-6</a:t>
                </a:r>
                <a:endParaRPr b="1" sz="1300">
                  <a:solidFill>
                    <a:srgbClr val="262626"/>
                  </a:solidFill>
                  <a:latin typeface="Arial"/>
                  <a:ea typeface="Arial"/>
                  <a:cs typeface="Arial"/>
                  <a:sym typeface="Arial"/>
                </a:endParaRPr>
              </a:p>
            </p:txBody>
          </p:sp>
        </p:grpSp>
        <p:sp>
          <p:nvSpPr>
            <p:cNvPr id="8235" name="Google Shape;8235;p47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hp_bin열의 범주형 데이터를 더미 변수로 변환한다.</a:t>
              </a:r>
              <a:endParaRPr sz="1300">
                <a:solidFill>
                  <a:srgbClr val="262626"/>
                </a:solidFill>
                <a:latin typeface="Arial"/>
                <a:ea typeface="Arial"/>
                <a:cs typeface="Arial"/>
                <a:sym typeface="Arial"/>
              </a:endParaRPr>
            </a:p>
          </p:txBody>
        </p:sp>
      </p:grpSp>
      <p:grpSp>
        <p:nvGrpSpPr>
          <p:cNvPr id="8236" name="Google Shape;8236;p476"/>
          <p:cNvGrpSpPr/>
          <p:nvPr/>
        </p:nvGrpSpPr>
        <p:grpSpPr>
          <a:xfrm>
            <a:off x="450000" y="450000"/>
            <a:ext cx="9018000" cy="276999"/>
            <a:chOff x="450000" y="450000"/>
            <a:chExt cx="9018000" cy="276999"/>
          </a:xfrm>
        </p:grpSpPr>
        <p:sp>
          <p:nvSpPr>
            <p:cNvPr id="8237" name="Google Shape;8237;p4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238" name="Google Shape;8238;p4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239" name="Google Shape;8239;p476"/>
          <p:cNvGrpSpPr/>
          <p:nvPr/>
        </p:nvGrpSpPr>
        <p:grpSpPr>
          <a:xfrm>
            <a:off x="558800" y="1340768"/>
            <a:ext cx="8785225" cy="200055"/>
            <a:chOff x="558800" y="1908653"/>
            <a:chExt cx="8785225" cy="200055"/>
          </a:xfrm>
        </p:grpSpPr>
        <p:sp>
          <p:nvSpPr>
            <p:cNvPr id="8240" name="Google Shape;8240;p47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241" name="Google Shape;8241;p47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242" name="Google Shape;8242;p476"/>
          <p:cNvGrpSpPr/>
          <p:nvPr/>
        </p:nvGrpSpPr>
        <p:grpSpPr>
          <a:xfrm>
            <a:off x="558396" y="1619469"/>
            <a:ext cx="8785628" cy="1599237"/>
            <a:chOff x="558396" y="2235344"/>
            <a:chExt cx="8785628" cy="1599237"/>
          </a:xfrm>
        </p:grpSpPr>
        <p:sp>
          <p:nvSpPr>
            <p:cNvPr id="8243" name="Google Shape;8243;p476"/>
            <p:cNvSpPr/>
            <p:nvPr/>
          </p:nvSpPr>
          <p:spPr>
            <a:xfrm>
              <a:off x="558396" y="2235344"/>
              <a:ext cx="8782050" cy="15992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44" name="Google Shape;8244;p476"/>
            <p:cNvPicPr preferRelativeResize="0"/>
            <p:nvPr/>
          </p:nvPicPr>
          <p:blipFill rotWithShape="1">
            <a:blip r:embed="rId4">
              <a:alphaModFix/>
            </a:blip>
            <a:srcRect b="0" l="0" r="14280" t="0"/>
            <a:stretch/>
          </p:blipFill>
          <p:spPr>
            <a:xfrm>
              <a:off x="711201" y="2351371"/>
              <a:ext cx="8619411" cy="1367181"/>
            </a:xfrm>
            <a:prstGeom prst="rect">
              <a:avLst/>
            </a:prstGeom>
            <a:noFill/>
            <a:ln>
              <a:noFill/>
            </a:ln>
          </p:spPr>
        </p:pic>
        <p:sp>
          <p:nvSpPr>
            <p:cNvPr id="8245" name="Google Shape;8245;p476"/>
            <p:cNvSpPr/>
            <p:nvPr/>
          </p:nvSpPr>
          <p:spPr>
            <a:xfrm>
              <a:off x="1351011" y="3265768"/>
              <a:ext cx="7993013" cy="209387"/>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0" name="Shape 8250"/>
        <p:cNvGrpSpPr/>
        <p:nvPr/>
      </p:nvGrpSpPr>
      <p:grpSpPr>
        <a:xfrm>
          <a:off x="0" y="0"/>
          <a:ext cx="0" cy="0"/>
          <a:chOff x="0" y="0"/>
          <a:chExt cx="0" cy="0"/>
        </a:xfrm>
      </p:grpSpPr>
      <p:sp>
        <p:nvSpPr>
          <p:cNvPr id="8251" name="Google Shape;8251;p477"/>
          <p:cNvSpPr/>
          <p:nvPr/>
        </p:nvSpPr>
        <p:spPr>
          <a:xfrm>
            <a:off x="558396" y="1620044"/>
            <a:ext cx="8782050" cy="32098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52" name="Google Shape;8252;p477"/>
          <p:cNvGrpSpPr/>
          <p:nvPr/>
        </p:nvGrpSpPr>
        <p:grpSpPr>
          <a:xfrm>
            <a:off x="450000" y="450000"/>
            <a:ext cx="9018000" cy="276999"/>
            <a:chOff x="450000" y="450000"/>
            <a:chExt cx="9018000" cy="276999"/>
          </a:xfrm>
        </p:grpSpPr>
        <p:sp>
          <p:nvSpPr>
            <p:cNvPr id="8253" name="Google Shape;8253;p4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254" name="Google Shape;8254;p4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pic>
        <p:nvPicPr>
          <p:cNvPr id="8255" name="Google Shape;8255;p477"/>
          <p:cNvPicPr preferRelativeResize="0"/>
          <p:nvPr/>
        </p:nvPicPr>
        <p:blipFill rotWithShape="1">
          <a:blip r:embed="rId3">
            <a:alphaModFix/>
          </a:blip>
          <a:srcRect b="0" l="0" r="14280" t="0"/>
          <a:stretch/>
        </p:blipFill>
        <p:spPr>
          <a:xfrm>
            <a:off x="673879" y="1819469"/>
            <a:ext cx="8488684" cy="2904336"/>
          </a:xfrm>
          <a:prstGeom prst="rect">
            <a:avLst/>
          </a:prstGeom>
          <a:noFill/>
          <a:ln>
            <a:noFill/>
          </a:ln>
        </p:spPr>
      </p:pic>
      <p:grpSp>
        <p:nvGrpSpPr>
          <p:cNvPr id="8256" name="Google Shape;8256;p477"/>
          <p:cNvGrpSpPr/>
          <p:nvPr/>
        </p:nvGrpSpPr>
        <p:grpSpPr>
          <a:xfrm>
            <a:off x="558800" y="1340768"/>
            <a:ext cx="8785225" cy="200055"/>
            <a:chOff x="558800" y="1908653"/>
            <a:chExt cx="8785225" cy="200055"/>
          </a:xfrm>
        </p:grpSpPr>
        <p:sp>
          <p:nvSpPr>
            <p:cNvPr id="8257" name="Google Shape;8257;p477"/>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get_dummies() 메소드를 사용하면, 범주형 변수의 모든 고유값을 각각 새로운 더미 변수로 변환한다.</a:t>
              </a:r>
              <a:endParaRPr/>
            </a:p>
          </p:txBody>
        </p:sp>
        <p:sp>
          <p:nvSpPr>
            <p:cNvPr id="8258" name="Google Shape;8258;p47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3" name="Shape 8263"/>
        <p:cNvGrpSpPr/>
        <p:nvPr/>
      </p:nvGrpSpPr>
      <p:grpSpPr>
        <a:xfrm>
          <a:off x="0" y="0"/>
          <a:ext cx="0" cy="0"/>
          <a:chOff x="0" y="0"/>
          <a:chExt cx="0" cy="0"/>
        </a:xfrm>
      </p:grpSpPr>
      <p:grpSp>
        <p:nvGrpSpPr>
          <p:cNvPr id="8264" name="Google Shape;8264;p478"/>
          <p:cNvGrpSpPr/>
          <p:nvPr/>
        </p:nvGrpSpPr>
        <p:grpSpPr>
          <a:xfrm>
            <a:off x="557644" y="4279503"/>
            <a:ext cx="8782050" cy="787019"/>
            <a:chOff x="568325" y="5114924"/>
            <a:chExt cx="8782050" cy="813246"/>
          </a:xfrm>
        </p:grpSpPr>
        <p:sp>
          <p:nvSpPr>
            <p:cNvPr id="8265" name="Google Shape;8265;p47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66" name="Google Shape;8266;p478"/>
            <p:cNvGrpSpPr/>
            <p:nvPr/>
          </p:nvGrpSpPr>
          <p:grpSpPr>
            <a:xfrm>
              <a:off x="675835" y="5210921"/>
              <a:ext cx="2918106" cy="302131"/>
              <a:chOff x="732985" y="5582396"/>
              <a:chExt cx="2918106" cy="302131"/>
            </a:xfrm>
          </p:grpSpPr>
          <p:pic>
            <p:nvPicPr>
              <p:cNvPr descr="Byte - Free electronics icons" id="8267" name="Google Shape;8267;p47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268" name="Google Shape;8268;p47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14-1</a:t>
                </a:r>
                <a:endParaRPr b="1" sz="1300">
                  <a:solidFill>
                    <a:srgbClr val="262626"/>
                  </a:solidFill>
                  <a:latin typeface="Arial"/>
                  <a:ea typeface="Arial"/>
                  <a:cs typeface="Arial"/>
                  <a:sym typeface="Arial"/>
                </a:endParaRPr>
              </a:p>
            </p:txBody>
          </p:sp>
        </p:grpSp>
        <p:sp>
          <p:nvSpPr>
            <p:cNvPr id="8269" name="Google Shape;8269;p47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horsepower열의 통계 요약 정보로 최대 값(max)을 확인한다.</a:t>
              </a:r>
              <a:endParaRPr sz="1300">
                <a:solidFill>
                  <a:srgbClr val="262626"/>
                </a:solidFill>
                <a:latin typeface="Arial"/>
                <a:ea typeface="Arial"/>
                <a:cs typeface="Arial"/>
                <a:sym typeface="Arial"/>
              </a:endParaRPr>
            </a:p>
          </p:txBody>
        </p:sp>
      </p:grpSp>
      <p:grpSp>
        <p:nvGrpSpPr>
          <p:cNvPr id="8270" name="Google Shape;8270;p478"/>
          <p:cNvGrpSpPr/>
          <p:nvPr/>
        </p:nvGrpSpPr>
        <p:grpSpPr>
          <a:xfrm>
            <a:off x="450000" y="450000"/>
            <a:ext cx="9018000" cy="276999"/>
            <a:chOff x="450000" y="450000"/>
            <a:chExt cx="9018000" cy="276999"/>
          </a:xfrm>
        </p:grpSpPr>
        <p:sp>
          <p:nvSpPr>
            <p:cNvPr id="8271" name="Google Shape;8271;p4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272" name="Google Shape;8272;p4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
        <p:nvSpPr>
          <p:cNvPr id="8273" name="Google Shape;8273;p478"/>
          <p:cNvSpPr/>
          <p:nvPr/>
        </p:nvSpPr>
        <p:spPr>
          <a:xfrm>
            <a:off x="388418" y="1075814"/>
            <a:ext cx="87972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정규화(normalization)</a:t>
            </a:r>
            <a:endParaRPr/>
          </a:p>
        </p:txBody>
      </p:sp>
      <p:grpSp>
        <p:nvGrpSpPr>
          <p:cNvPr id="8274" name="Google Shape;8274;p478"/>
          <p:cNvGrpSpPr/>
          <p:nvPr/>
        </p:nvGrpSpPr>
        <p:grpSpPr>
          <a:xfrm>
            <a:off x="558800" y="1908653"/>
            <a:ext cx="8785225" cy="400110"/>
            <a:chOff x="558800" y="1908653"/>
            <a:chExt cx="8785225" cy="400110"/>
          </a:xfrm>
        </p:grpSpPr>
        <p:sp>
          <p:nvSpPr>
            <p:cNvPr id="8275" name="Google Shape;8275;p478"/>
            <p:cNvSpPr/>
            <p:nvPr/>
          </p:nvSpPr>
          <p:spPr>
            <a:xfrm>
              <a:off x="711200" y="1908653"/>
              <a:ext cx="8632825" cy="4001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데이터프레임의 열(각 변수)에 들어있는 숫자 데이터의 상대적 크기 차이 때문에 성능 저하가 발생되지 않도록 정규화한다.</a:t>
              </a:r>
              <a:endParaRPr/>
            </a:p>
          </p:txBody>
        </p:sp>
        <p:sp>
          <p:nvSpPr>
            <p:cNvPr id="8276" name="Google Shape;8276;p47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277" name="Google Shape;8277;p478"/>
          <p:cNvGrpSpPr/>
          <p:nvPr/>
        </p:nvGrpSpPr>
        <p:grpSpPr>
          <a:xfrm>
            <a:off x="558396" y="2404594"/>
            <a:ext cx="8782050" cy="1796167"/>
            <a:chOff x="558396" y="2404594"/>
            <a:chExt cx="8782050" cy="1796167"/>
          </a:xfrm>
        </p:grpSpPr>
        <p:sp>
          <p:nvSpPr>
            <p:cNvPr id="8278" name="Google Shape;8278;p478"/>
            <p:cNvSpPr/>
            <p:nvPr/>
          </p:nvSpPr>
          <p:spPr>
            <a:xfrm>
              <a:off x="558396" y="2404594"/>
              <a:ext cx="8782050" cy="1796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79" name="Google Shape;8279;p478"/>
            <p:cNvPicPr preferRelativeResize="0"/>
            <p:nvPr/>
          </p:nvPicPr>
          <p:blipFill rotWithShape="1">
            <a:blip r:embed="rId4">
              <a:alphaModFix/>
            </a:blip>
            <a:srcRect b="0" l="0" r="14280" t="0"/>
            <a:stretch/>
          </p:blipFill>
          <p:spPr>
            <a:xfrm>
              <a:off x="673878" y="2500841"/>
              <a:ext cx="8660691" cy="1593157"/>
            </a:xfrm>
            <a:prstGeom prst="rect">
              <a:avLst/>
            </a:prstGeom>
            <a:noFill/>
            <a:ln>
              <a:noFill/>
            </a:ln>
          </p:spPr>
        </p:pic>
        <p:sp>
          <p:nvSpPr>
            <p:cNvPr id="8280" name="Google Shape;8280;p478"/>
            <p:cNvSpPr/>
            <p:nvPr/>
          </p:nvSpPr>
          <p:spPr>
            <a:xfrm>
              <a:off x="1324947" y="2593910"/>
              <a:ext cx="8005665" cy="251925"/>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
        <p:nvSpPr>
          <p:cNvPr id="8281" name="Google Shape;8281;p478"/>
          <p:cNvSpPr txBox="1"/>
          <p:nvPr/>
        </p:nvSpPr>
        <p:spPr>
          <a:xfrm>
            <a:off x="282900" y="1503788"/>
            <a:ext cx="3000000" cy="3462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chemeClr val="dk1"/>
              </a:buClr>
              <a:buSzPts val="1050"/>
              <a:buAutoNum type="arabicPeriod"/>
            </a:pPr>
            <a:r>
              <a:rPr b="1" lang="en-US" sz="1050">
                <a:solidFill>
                  <a:schemeClr val="dk1"/>
                </a:solidFill>
                <a:highlight>
                  <a:srgbClr val="FFFFFF"/>
                </a:highlight>
              </a:rPr>
              <a:t>최대 절대값을 나누는 형태의 정규화</a:t>
            </a:r>
            <a:endParaRPr b="1"/>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6" name="Shape 8286"/>
        <p:cNvGrpSpPr/>
        <p:nvPr/>
      </p:nvGrpSpPr>
      <p:grpSpPr>
        <a:xfrm>
          <a:off x="0" y="0"/>
          <a:ext cx="0" cy="0"/>
          <a:chOff x="0" y="0"/>
          <a:chExt cx="0" cy="0"/>
        </a:xfrm>
      </p:grpSpPr>
      <p:grpSp>
        <p:nvGrpSpPr>
          <p:cNvPr id="8287" name="Google Shape;8287;p479"/>
          <p:cNvGrpSpPr/>
          <p:nvPr/>
        </p:nvGrpSpPr>
        <p:grpSpPr>
          <a:xfrm>
            <a:off x="557644" y="3707701"/>
            <a:ext cx="8782050" cy="787019"/>
            <a:chOff x="568325" y="5114924"/>
            <a:chExt cx="8782050" cy="813246"/>
          </a:xfrm>
        </p:grpSpPr>
        <p:sp>
          <p:nvSpPr>
            <p:cNvPr id="8288" name="Google Shape;8288;p47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89" name="Google Shape;8289;p479"/>
            <p:cNvGrpSpPr/>
            <p:nvPr/>
          </p:nvGrpSpPr>
          <p:grpSpPr>
            <a:xfrm>
              <a:off x="675835" y="5210921"/>
              <a:ext cx="2918106" cy="302131"/>
              <a:chOff x="732985" y="5582396"/>
              <a:chExt cx="2918106" cy="302131"/>
            </a:xfrm>
          </p:grpSpPr>
          <p:pic>
            <p:nvPicPr>
              <p:cNvPr descr="Byte - Free electronics icons" id="8290" name="Google Shape;8290;p47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8291" name="Google Shape;8291;p47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14-4</a:t>
                </a:r>
                <a:endParaRPr b="1" sz="1300">
                  <a:solidFill>
                    <a:srgbClr val="262626"/>
                  </a:solidFill>
                  <a:latin typeface="Arial"/>
                  <a:ea typeface="Arial"/>
                  <a:cs typeface="Arial"/>
                  <a:sym typeface="Arial"/>
                </a:endParaRPr>
              </a:p>
            </p:txBody>
          </p:sp>
        </p:grpSp>
        <p:sp>
          <p:nvSpPr>
            <p:cNvPr id="8292" name="Google Shape;8292;p47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horsepower열의 최댓값의 절댓값으로 모든 데이터를 나눠서 저장한다.</a:t>
              </a:r>
              <a:endParaRPr sz="1300">
                <a:solidFill>
                  <a:srgbClr val="262626"/>
                </a:solidFill>
                <a:latin typeface="Arial"/>
                <a:ea typeface="Arial"/>
                <a:cs typeface="Arial"/>
                <a:sym typeface="Arial"/>
              </a:endParaRPr>
            </a:p>
          </p:txBody>
        </p:sp>
      </p:grpSp>
      <p:grpSp>
        <p:nvGrpSpPr>
          <p:cNvPr id="8293" name="Google Shape;8293;p479"/>
          <p:cNvGrpSpPr/>
          <p:nvPr/>
        </p:nvGrpSpPr>
        <p:grpSpPr>
          <a:xfrm>
            <a:off x="450000" y="450000"/>
            <a:ext cx="9018000" cy="276999"/>
            <a:chOff x="450000" y="450000"/>
            <a:chExt cx="9018000" cy="276999"/>
          </a:xfrm>
        </p:grpSpPr>
        <p:sp>
          <p:nvSpPr>
            <p:cNvPr id="8294" name="Google Shape;8294;p4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295" name="Google Shape;8295;p4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296" name="Google Shape;8296;p479"/>
          <p:cNvGrpSpPr/>
          <p:nvPr/>
        </p:nvGrpSpPr>
        <p:grpSpPr>
          <a:xfrm>
            <a:off x="558800" y="1340768"/>
            <a:ext cx="8785225" cy="400110"/>
            <a:chOff x="558800" y="1908653"/>
            <a:chExt cx="8785225" cy="400110"/>
          </a:xfrm>
        </p:grpSpPr>
        <p:sp>
          <p:nvSpPr>
            <p:cNvPr id="8297" name="Google Shape;8297;p479"/>
            <p:cNvSpPr/>
            <p:nvPr/>
          </p:nvSpPr>
          <p:spPr>
            <a:xfrm>
              <a:off x="711200" y="1908653"/>
              <a:ext cx="8632825" cy="4001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데이터프레임의 열(각 변수)에 들어있는 숫자 데이터의 상대적 크기 차이 때문에 성능 저하가 발생되지 않도록 정규화한다.</a:t>
              </a:r>
              <a:endParaRPr/>
            </a:p>
          </p:txBody>
        </p:sp>
        <p:sp>
          <p:nvSpPr>
            <p:cNvPr id="8298" name="Google Shape;8298;p47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299" name="Google Shape;8299;p479"/>
          <p:cNvGrpSpPr/>
          <p:nvPr/>
        </p:nvGrpSpPr>
        <p:grpSpPr>
          <a:xfrm>
            <a:off x="558396" y="1827555"/>
            <a:ext cx="8782050" cy="1796167"/>
            <a:chOff x="558396" y="2404594"/>
            <a:chExt cx="8782050" cy="1796167"/>
          </a:xfrm>
        </p:grpSpPr>
        <p:sp>
          <p:nvSpPr>
            <p:cNvPr id="8300" name="Google Shape;8300;p479"/>
            <p:cNvSpPr/>
            <p:nvPr/>
          </p:nvSpPr>
          <p:spPr>
            <a:xfrm>
              <a:off x="558396" y="2404594"/>
              <a:ext cx="8782050" cy="1796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301" name="Google Shape;8301;p479"/>
            <p:cNvPicPr preferRelativeResize="0"/>
            <p:nvPr/>
          </p:nvPicPr>
          <p:blipFill rotWithShape="1">
            <a:blip r:embed="rId4">
              <a:alphaModFix/>
            </a:blip>
            <a:srcRect b="0" l="0" r="14280" t="0"/>
            <a:stretch/>
          </p:blipFill>
          <p:spPr>
            <a:xfrm>
              <a:off x="673878" y="2500841"/>
              <a:ext cx="8660691" cy="1593157"/>
            </a:xfrm>
            <a:prstGeom prst="rect">
              <a:avLst/>
            </a:prstGeom>
            <a:noFill/>
            <a:ln>
              <a:noFill/>
            </a:ln>
          </p:spPr>
        </p:pic>
        <p:sp>
          <p:nvSpPr>
            <p:cNvPr id="8302" name="Google Shape;8302;p479"/>
            <p:cNvSpPr/>
            <p:nvPr/>
          </p:nvSpPr>
          <p:spPr>
            <a:xfrm>
              <a:off x="1324947" y="3116590"/>
              <a:ext cx="8005665" cy="231641"/>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7" name="Shape 8307"/>
        <p:cNvGrpSpPr/>
        <p:nvPr/>
      </p:nvGrpSpPr>
      <p:grpSpPr>
        <a:xfrm>
          <a:off x="0" y="0"/>
          <a:ext cx="0" cy="0"/>
          <a:chOff x="0" y="0"/>
          <a:chExt cx="0" cy="0"/>
        </a:xfrm>
      </p:grpSpPr>
      <p:grpSp>
        <p:nvGrpSpPr>
          <p:cNvPr id="8308" name="Google Shape;8308;p480"/>
          <p:cNvGrpSpPr/>
          <p:nvPr/>
        </p:nvGrpSpPr>
        <p:grpSpPr>
          <a:xfrm>
            <a:off x="450000" y="450000"/>
            <a:ext cx="9018000" cy="276999"/>
            <a:chOff x="450000" y="450000"/>
            <a:chExt cx="9018000" cy="276999"/>
          </a:xfrm>
        </p:grpSpPr>
        <p:sp>
          <p:nvSpPr>
            <p:cNvPr id="8309" name="Google Shape;8309;p4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310" name="Google Shape;8310;p4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311" name="Google Shape;8311;p480"/>
          <p:cNvGrpSpPr/>
          <p:nvPr/>
        </p:nvGrpSpPr>
        <p:grpSpPr>
          <a:xfrm>
            <a:off x="558396" y="1826162"/>
            <a:ext cx="8782050" cy="3425904"/>
            <a:chOff x="558396" y="2451368"/>
            <a:chExt cx="8782050" cy="3425904"/>
          </a:xfrm>
        </p:grpSpPr>
        <p:sp>
          <p:nvSpPr>
            <p:cNvPr id="8312" name="Google Shape;8312;p480"/>
            <p:cNvSpPr/>
            <p:nvPr/>
          </p:nvSpPr>
          <p:spPr>
            <a:xfrm>
              <a:off x="558396" y="2451368"/>
              <a:ext cx="8782050" cy="3425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313" name="Google Shape;8313;p480"/>
            <p:cNvPicPr preferRelativeResize="0"/>
            <p:nvPr/>
          </p:nvPicPr>
          <p:blipFill rotWithShape="1">
            <a:blip r:embed="rId3">
              <a:alphaModFix/>
            </a:blip>
            <a:srcRect b="0" l="0" r="59363" t="0"/>
            <a:stretch/>
          </p:blipFill>
          <p:spPr>
            <a:xfrm>
              <a:off x="655218" y="2613201"/>
              <a:ext cx="4024188" cy="3192553"/>
            </a:xfrm>
            <a:prstGeom prst="rect">
              <a:avLst/>
            </a:prstGeom>
            <a:noFill/>
            <a:ln>
              <a:noFill/>
            </a:ln>
          </p:spPr>
        </p:pic>
        <p:pic>
          <p:nvPicPr>
            <p:cNvPr id="8314" name="Google Shape;8314;p480"/>
            <p:cNvPicPr preferRelativeResize="0"/>
            <p:nvPr/>
          </p:nvPicPr>
          <p:blipFill rotWithShape="1">
            <a:blip r:embed="rId4">
              <a:alphaModFix/>
            </a:blip>
            <a:srcRect b="0" l="0" r="56516" t="0"/>
            <a:stretch/>
          </p:blipFill>
          <p:spPr>
            <a:xfrm>
              <a:off x="4165947" y="2566548"/>
              <a:ext cx="4306150" cy="1729299"/>
            </a:xfrm>
            <a:prstGeom prst="rect">
              <a:avLst/>
            </a:prstGeom>
            <a:noFill/>
            <a:ln>
              <a:noFill/>
            </a:ln>
          </p:spPr>
        </p:pic>
      </p:grpSp>
      <p:grpSp>
        <p:nvGrpSpPr>
          <p:cNvPr id="8315" name="Google Shape;8315;p480"/>
          <p:cNvGrpSpPr/>
          <p:nvPr/>
        </p:nvGrpSpPr>
        <p:grpSpPr>
          <a:xfrm>
            <a:off x="558800" y="1340768"/>
            <a:ext cx="8785225" cy="400110"/>
            <a:chOff x="558800" y="1908653"/>
            <a:chExt cx="8785225" cy="400110"/>
          </a:xfrm>
        </p:grpSpPr>
        <p:sp>
          <p:nvSpPr>
            <p:cNvPr id="8316" name="Google Shape;8316;p480"/>
            <p:cNvSpPr/>
            <p:nvPr/>
          </p:nvSpPr>
          <p:spPr>
            <a:xfrm>
              <a:off x="711200" y="1908653"/>
              <a:ext cx="8632825" cy="4001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데이터프레임의 열(각 변수)에 들어있는 숫자 데이터의 상대적 크기 차이 때문에 성능 저하가 발생되지 않도록 정규화한다.</a:t>
              </a:r>
              <a:endParaRPr/>
            </a:p>
          </p:txBody>
        </p:sp>
        <p:sp>
          <p:nvSpPr>
            <p:cNvPr id="8317" name="Google Shape;8317;p48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2" name="Shape 8322"/>
        <p:cNvGrpSpPr/>
        <p:nvPr/>
      </p:nvGrpSpPr>
      <p:grpSpPr>
        <a:xfrm>
          <a:off x="0" y="0"/>
          <a:ext cx="0" cy="0"/>
          <a:chOff x="0" y="0"/>
          <a:chExt cx="0" cy="0"/>
        </a:xfrm>
      </p:grpSpPr>
      <p:grpSp>
        <p:nvGrpSpPr>
          <p:cNvPr id="8323" name="Google Shape;8323;p481"/>
          <p:cNvGrpSpPr/>
          <p:nvPr/>
        </p:nvGrpSpPr>
        <p:grpSpPr>
          <a:xfrm>
            <a:off x="450000" y="450000"/>
            <a:ext cx="9018000" cy="276999"/>
            <a:chOff x="450000" y="450000"/>
            <a:chExt cx="9018000" cy="276999"/>
          </a:xfrm>
        </p:grpSpPr>
        <p:sp>
          <p:nvSpPr>
            <p:cNvPr id="8324" name="Google Shape;8324;p4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325" name="Google Shape;8325;p4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326" name="Google Shape;8326;p481"/>
          <p:cNvGrpSpPr/>
          <p:nvPr/>
        </p:nvGrpSpPr>
        <p:grpSpPr>
          <a:xfrm>
            <a:off x="558800" y="1340768"/>
            <a:ext cx="8785225" cy="400110"/>
            <a:chOff x="558800" y="1908653"/>
            <a:chExt cx="8785225" cy="400110"/>
          </a:xfrm>
        </p:grpSpPr>
        <p:sp>
          <p:nvSpPr>
            <p:cNvPr id="8327" name="Google Shape;8327;p481"/>
            <p:cNvSpPr/>
            <p:nvPr/>
          </p:nvSpPr>
          <p:spPr>
            <a:xfrm>
              <a:off x="711200" y="1908653"/>
              <a:ext cx="8632825" cy="4001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데이터프레임의 열(각 변수)에 들어있는 숫자 데이터의 상대적 크기 차이 때문에 성능 저하가 발생되지 않도록 정규화한다.</a:t>
              </a:r>
              <a:endParaRPr/>
            </a:p>
          </p:txBody>
        </p:sp>
        <p:sp>
          <p:nvSpPr>
            <p:cNvPr id="8328" name="Google Shape;8328;p48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29" name="Google Shape;8329;p481"/>
          <p:cNvSpPr txBox="1"/>
          <p:nvPr/>
        </p:nvSpPr>
        <p:spPr>
          <a:xfrm>
            <a:off x="557650" y="998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highlight>
                  <a:srgbClr val="FFFFFF"/>
                </a:highlight>
              </a:rPr>
              <a:t>2. 최소-최대 정규화</a:t>
            </a:r>
            <a:endParaRPr b="1" sz="1300">
              <a:solidFill>
                <a:schemeClr val="dk1"/>
              </a:solidFill>
              <a:highlight>
                <a:srgbClr val="FFFFFF"/>
              </a:highlight>
            </a:endParaRPr>
          </a:p>
        </p:txBody>
      </p:sp>
      <p:pic>
        <p:nvPicPr>
          <p:cNvPr id="8330" name="Google Shape;8330;p481"/>
          <p:cNvPicPr preferRelativeResize="0"/>
          <p:nvPr/>
        </p:nvPicPr>
        <p:blipFill>
          <a:blip r:embed="rId3">
            <a:alphaModFix/>
          </a:blip>
          <a:stretch>
            <a:fillRect/>
          </a:stretch>
        </p:blipFill>
        <p:spPr>
          <a:xfrm>
            <a:off x="714450" y="1864975"/>
            <a:ext cx="8279450" cy="4411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86"/>
          <p:cNvGrpSpPr/>
          <p:nvPr/>
        </p:nvGrpSpPr>
        <p:grpSpPr>
          <a:xfrm>
            <a:off x="559817" y="1428745"/>
            <a:ext cx="8783192" cy="215444"/>
            <a:chOff x="559817" y="2136914"/>
            <a:chExt cx="8783192" cy="215444"/>
          </a:xfrm>
        </p:grpSpPr>
        <p:sp>
          <p:nvSpPr>
            <p:cNvPr id="1290" name="Google Shape;1290;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1" name="Google Shape;1291;p8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3차원 배열</a:t>
              </a:r>
              <a:endParaRPr/>
            </a:p>
          </p:txBody>
        </p:sp>
      </p:grpSp>
      <p:grpSp>
        <p:nvGrpSpPr>
          <p:cNvPr id="1292" name="Google Shape;1292;p86"/>
          <p:cNvGrpSpPr/>
          <p:nvPr/>
        </p:nvGrpSpPr>
        <p:grpSpPr>
          <a:xfrm>
            <a:off x="450000" y="450000"/>
            <a:ext cx="9018000" cy="276999"/>
            <a:chOff x="450000" y="450000"/>
            <a:chExt cx="9018000" cy="276999"/>
          </a:xfrm>
        </p:grpSpPr>
        <p:sp>
          <p:nvSpPr>
            <p:cNvPr id="1293" name="Google Shape;1293;p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294" name="Google Shape;1294;p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95" name="Google Shape;1295;p86"/>
          <p:cNvSpPr/>
          <p:nvPr/>
        </p:nvSpPr>
        <p:spPr>
          <a:xfrm>
            <a:off x="558396" y="1844825"/>
            <a:ext cx="8782050" cy="20882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96" name="Google Shape;1296;p86"/>
          <p:cNvGrpSpPr/>
          <p:nvPr/>
        </p:nvGrpSpPr>
        <p:grpSpPr>
          <a:xfrm>
            <a:off x="557644" y="3991416"/>
            <a:ext cx="8782050" cy="1309792"/>
            <a:chOff x="557644" y="4934344"/>
            <a:chExt cx="8782050" cy="1309792"/>
          </a:xfrm>
        </p:grpSpPr>
        <p:grpSp>
          <p:nvGrpSpPr>
            <p:cNvPr id="1297" name="Google Shape;1297;p86"/>
            <p:cNvGrpSpPr/>
            <p:nvPr/>
          </p:nvGrpSpPr>
          <p:grpSpPr>
            <a:xfrm>
              <a:off x="557644" y="4934344"/>
              <a:ext cx="8782050" cy="1309792"/>
              <a:chOff x="557644" y="5085184"/>
              <a:chExt cx="8782050" cy="1309792"/>
            </a:xfrm>
          </p:grpSpPr>
          <p:sp>
            <p:nvSpPr>
              <p:cNvPr id="1298" name="Google Shape;1298;p86"/>
              <p:cNvSpPr/>
              <p:nvPr/>
            </p:nvSpPr>
            <p:spPr>
              <a:xfrm>
                <a:off x="557644" y="5085184"/>
                <a:ext cx="8782050" cy="13097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99" name="Google Shape;1299;p8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300" name="Google Shape;1300;p8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50</a:t>
                </a:r>
                <a:endParaRPr b="1" sz="1300">
                  <a:solidFill>
                    <a:srgbClr val="262626"/>
                  </a:solidFill>
                  <a:latin typeface="Arial"/>
                  <a:ea typeface="Arial"/>
                  <a:cs typeface="Arial"/>
                  <a:sym typeface="Arial"/>
                </a:endParaRPr>
              </a:p>
            </p:txBody>
          </p:sp>
          <p:sp>
            <p:nvSpPr>
              <p:cNvPr id="1301" name="Google Shape;1301;p8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면이 2차원이고, 그 면을 쌓았다고 생각하면 된다. 면은 종이라고 생각하면 쉽게 이해할 수 있다.</a:t>
                </a:r>
                <a:endParaRPr/>
              </a:p>
            </p:txBody>
          </p:sp>
        </p:grpSp>
        <p:pic>
          <p:nvPicPr>
            <p:cNvPr descr="Byte - Free electronics icons" id="1302" name="Google Shape;1302;p86"/>
            <p:cNvPicPr preferRelativeResize="0"/>
            <p:nvPr/>
          </p:nvPicPr>
          <p:blipFill rotWithShape="1">
            <a:blip r:embed="rId3">
              <a:alphaModFix/>
            </a:blip>
            <a:srcRect b="-5938" l="13871" r="14480" t="-7084"/>
            <a:stretch/>
          </p:blipFill>
          <p:spPr>
            <a:xfrm>
              <a:off x="658228" y="5622023"/>
              <a:ext cx="295715" cy="236991"/>
            </a:xfrm>
            <a:prstGeom prst="rect">
              <a:avLst/>
            </a:prstGeom>
            <a:noFill/>
            <a:ln>
              <a:noFill/>
            </a:ln>
          </p:spPr>
        </p:pic>
        <p:sp>
          <p:nvSpPr>
            <p:cNvPr id="1303" name="Google Shape;1303;p86"/>
            <p:cNvSpPr txBox="1"/>
            <p:nvPr/>
          </p:nvSpPr>
          <p:spPr>
            <a:xfrm>
              <a:off x="917009" y="559929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52</a:t>
              </a:r>
              <a:endParaRPr b="1" sz="1300">
                <a:solidFill>
                  <a:srgbClr val="262626"/>
                </a:solidFill>
                <a:latin typeface="Arial"/>
                <a:ea typeface="Arial"/>
                <a:cs typeface="Arial"/>
                <a:sym typeface="Arial"/>
              </a:endParaRPr>
            </a:p>
          </p:txBody>
        </p:sp>
        <p:sp>
          <p:nvSpPr>
            <p:cNvPr id="1304" name="Google Shape;1304;p86"/>
            <p:cNvSpPr txBox="1"/>
            <p:nvPr/>
          </p:nvSpPr>
          <p:spPr>
            <a:xfrm>
              <a:off x="1017649" y="593418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3차원의 값을 뽑아낼 때 한 단계씩 들어가면 접근하는 방식으로 생각하면 쉽게 이해할 수 있다.</a:t>
              </a:r>
              <a:endParaRPr/>
            </a:p>
          </p:txBody>
        </p:sp>
      </p:grpSp>
      <p:pic>
        <p:nvPicPr>
          <p:cNvPr id="1305" name="Google Shape;1305;p86"/>
          <p:cNvPicPr preferRelativeResize="0"/>
          <p:nvPr/>
        </p:nvPicPr>
        <p:blipFill rotWithShape="1">
          <a:blip r:embed="rId4">
            <a:alphaModFix/>
          </a:blip>
          <a:srcRect b="0" l="0" r="14290" t="0"/>
          <a:stretch/>
        </p:blipFill>
        <p:spPr>
          <a:xfrm>
            <a:off x="712183" y="1970579"/>
            <a:ext cx="8487702" cy="1832762"/>
          </a:xfrm>
          <a:prstGeom prst="rect">
            <a:avLst/>
          </a:prstGeom>
          <a:noFill/>
          <a:ln cap="flat" cmpd="sng" w="9525">
            <a:solidFill>
              <a:srgbClr val="F2F2F2"/>
            </a:solidFill>
            <a:prstDash val="solid"/>
            <a:round/>
            <a:headEnd len="sm" w="sm" type="none"/>
            <a:tailEnd len="sm" w="sm" type="none"/>
          </a:ln>
        </p:spPr>
      </p:pic>
      <p:sp>
        <p:nvSpPr>
          <p:cNvPr id="1306" name="Google Shape;1306;p86"/>
          <p:cNvSpPr/>
          <p:nvPr/>
        </p:nvSpPr>
        <p:spPr>
          <a:xfrm>
            <a:off x="720374" y="2113099"/>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1307" name="Google Shape;1307;p86"/>
          <p:cNvSpPr/>
          <p:nvPr/>
        </p:nvSpPr>
        <p:spPr>
          <a:xfrm>
            <a:off x="720374" y="3193219"/>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5" name="Shape 8335"/>
        <p:cNvGrpSpPr/>
        <p:nvPr/>
      </p:nvGrpSpPr>
      <p:grpSpPr>
        <a:xfrm>
          <a:off x="0" y="0"/>
          <a:ext cx="0" cy="0"/>
          <a:chOff x="0" y="0"/>
          <a:chExt cx="0" cy="0"/>
        </a:xfrm>
      </p:grpSpPr>
      <p:grpSp>
        <p:nvGrpSpPr>
          <p:cNvPr id="8336" name="Google Shape;8336;p482"/>
          <p:cNvGrpSpPr/>
          <p:nvPr/>
        </p:nvGrpSpPr>
        <p:grpSpPr>
          <a:xfrm>
            <a:off x="450000" y="450000"/>
            <a:ext cx="9017961" cy="277078"/>
            <a:chOff x="450000" y="450000"/>
            <a:chExt cx="9017961" cy="277078"/>
          </a:xfrm>
        </p:grpSpPr>
        <p:sp>
          <p:nvSpPr>
            <p:cNvPr id="8337" name="Google Shape;8337;p482"/>
            <p:cNvSpPr/>
            <p:nvPr/>
          </p:nvSpPr>
          <p:spPr>
            <a:xfrm>
              <a:off x="450000" y="450000"/>
              <a:ext cx="87852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338" name="Google Shape;8338;p482"/>
            <p:cNvSpPr/>
            <p:nvPr/>
          </p:nvSpPr>
          <p:spPr>
            <a:xfrm>
              <a:off x="8674461" y="480778"/>
              <a:ext cx="793500" cy="24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grpSp>
        <p:nvGrpSpPr>
          <p:cNvPr id="8339" name="Google Shape;8339;p482"/>
          <p:cNvGrpSpPr/>
          <p:nvPr/>
        </p:nvGrpSpPr>
        <p:grpSpPr>
          <a:xfrm>
            <a:off x="558800" y="1340768"/>
            <a:ext cx="8785200" cy="400200"/>
            <a:chOff x="558800" y="1908653"/>
            <a:chExt cx="8785200" cy="400200"/>
          </a:xfrm>
        </p:grpSpPr>
        <p:sp>
          <p:nvSpPr>
            <p:cNvPr id="8340" name="Google Shape;8340;p482"/>
            <p:cNvSpPr/>
            <p:nvPr/>
          </p:nvSpPr>
          <p:spPr>
            <a:xfrm>
              <a:off x="711200" y="1908653"/>
              <a:ext cx="8632800" cy="400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데이터프레임의 열(각 변수)에 들어있는 숫자 데이터의 상대적 크기 차이 때문에 성능 저하가 발생되지 않도록 정규화한다.</a:t>
              </a:r>
              <a:endParaRPr/>
            </a:p>
          </p:txBody>
        </p:sp>
        <p:sp>
          <p:nvSpPr>
            <p:cNvPr id="8341" name="Google Shape;8341;p48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42" name="Google Shape;8342;p482"/>
          <p:cNvSpPr txBox="1"/>
          <p:nvPr/>
        </p:nvSpPr>
        <p:spPr>
          <a:xfrm>
            <a:off x="557650" y="998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highlight>
                  <a:srgbClr val="FFFFFF"/>
                </a:highlight>
              </a:rPr>
              <a:t>2. 최소-최대 정규화</a:t>
            </a:r>
            <a:endParaRPr b="1" sz="1300">
              <a:solidFill>
                <a:schemeClr val="dk1"/>
              </a:solidFill>
              <a:highlight>
                <a:srgbClr val="FFFFFF"/>
              </a:highlight>
            </a:endParaRPr>
          </a:p>
        </p:txBody>
      </p:sp>
      <p:pic>
        <p:nvPicPr>
          <p:cNvPr id="8343" name="Google Shape;8343;p482"/>
          <p:cNvPicPr preferRelativeResize="0"/>
          <p:nvPr/>
        </p:nvPicPr>
        <p:blipFill>
          <a:blip r:embed="rId3">
            <a:alphaModFix/>
          </a:blip>
          <a:stretch>
            <a:fillRect/>
          </a:stretch>
        </p:blipFill>
        <p:spPr>
          <a:xfrm>
            <a:off x="1178150" y="1813553"/>
            <a:ext cx="6464802" cy="4244346"/>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8" name="Shape 8348"/>
        <p:cNvGrpSpPr/>
        <p:nvPr/>
      </p:nvGrpSpPr>
      <p:grpSpPr>
        <a:xfrm>
          <a:off x="0" y="0"/>
          <a:ext cx="0" cy="0"/>
          <a:chOff x="0" y="0"/>
          <a:chExt cx="0" cy="0"/>
        </a:xfrm>
      </p:grpSpPr>
      <p:sp>
        <p:nvSpPr>
          <p:cNvPr id="8349" name="Google Shape;8349;p483"/>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#0210</a:t>
            </a:r>
            <a:endParaRPr/>
          </a:p>
        </p:txBody>
      </p:sp>
      <p:grpSp>
        <p:nvGrpSpPr>
          <p:cNvPr id="8350" name="Google Shape;8350;p483"/>
          <p:cNvGrpSpPr/>
          <p:nvPr/>
        </p:nvGrpSpPr>
        <p:grpSpPr>
          <a:xfrm>
            <a:off x="558798" y="2060849"/>
            <a:ext cx="8797129" cy="3960439"/>
            <a:chOff x="558798" y="2060849"/>
            <a:chExt cx="8797129" cy="3960439"/>
          </a:xfrm>
        </p:grpSpPr>
        <p:sp>
          <p:nvSpPr>
            <p:cNvPr id="8351" name="Google Shape;8351;p48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352" name="Google Shape;8352;p483"/>
            <p:cNvGrpSpPr/>
            <p:nvPr/>
          </p:nvGrpSpPr>
          <p:grpSpPr>
            <a:xfrm>
              <a:off x="558798" y="3945816"/>
              <a:ext cx="8797129" cy="576572"/>
              <a:chOff x="4778069" y="4391025"/>
              <a:chExt cx="2349160" cy="431802"/>
            </a:xfrm>
          </p:grpSpPr>
          <p:sp>
            <p:nvSpPr>
              <p:cNvPr id="8353" name="Google Shape;8353;p48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8354" name="Google Shape;8354;p483"/>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'ex_0210.ipynb'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8355" name="Google Shape;8355;p48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8356" name="Google Shape;8356;p483"/>
          <p:cNvGrpSpPr/>
          <p:nvPr/>
        </p:nvGrpSpPr>
        <p:grpSpPr>
          <a:xfrm>
            <a:off x="450000" y="450000"/>
            <a:ext cx="9018000" cy="276999"/>
            <a:chOff x="450000" y="450000"/>
            <a:chExt cx="9018000" cy="276999"/>
          </a:xfrm>
        </p:grpSpPr>
        <p:sp>
          <p:nvSpPr>
            <p:cNvPr id="8357" name="Google Shape;8357;p4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데이터 특성 공학</a:t>
              </a:r>
              <a:endParaRPr sz="1800">
                <a:solidFill>
                  <a:srgbClr val="FFFFFF"/>
                </a:solidFill>
                <a:latin typeface="Arial"/>
                <a:ea typeface="Arial"/>
                <a:cs typeface="Arial"/>
                <a:sym typeface="Arial"/>
              </a:endParaRPr>
            </a:p>
          </p:txBody>
        </p:sp>
        <p:sp>
          <p:nvSpPr>
            <p:cNvPr id="8358" name="Google Shape;8358;p4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03</a:t>
              </a:r>
              <a:endParaRPr/>
            </a:p>
          </p:txBody>
        </p:sp>
      </p:gr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3" name="Shape 8363"/>
        <p:cNvGrpSpPr/>
        <p:nvPr/>
      </p:nvGrpSpPr>
      <p:grpSpPr>
        <a:xfrm>
          <a:off x="0" y="0"/>
          <a:ext cx="0" cy="0"/>
          <a:chOff x="0" y="0"/>
          <a:chExt cx="0" cy="0"/>
        </a:xfrm>
      </p:grpSpPr>
      <p:grpSp>
        <p:nvGrpSpPr>
          <p:cNvPr id="8364" name="Google Shape;8364;p484"/>
          <p:cNvGrpSpPr/>
          <p:nvPr/>
        </p:nvGrpSpPr>
        <p:grpSpPr>
          <a:xfrm>
            <a:off x="912070" y="2748696"/>
            <a:ext cx="8143799" cy="2969907"/>
            <a:chOff x="912070" y="2748696"/>
            <a:chExt cx="8143799" cy="2969907"/>
          </a:xfrm>
        </p:grpSpPr>
        <p:sp>
          <p:nvSpPr>
            <p:cNvPr id="8365" name="Google Shape;8365;p484"/>
            <p:cNvSpPr/>
            <p:nvPr/>
          </p:nvSpPr>
          <p:spPr>
            <a:xfrm>
              <a:off x="912070" y="3133792"/>
              <a:ext cx="8143798" cy="98488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데이터 척도에 따라 다르게 살펴보는 </a:t>
              </a:r>
              <a:br>
                <a:rPr lang="en-US" sz="3200">
                  <a:solidFill>
                    <a:srgbClr val="000000"/>
                  </a:solidFill>
                  <a:latin typeface="Arial"/>
                  <a:ea typeface="Arial"/>
                  <a:cs typeface="Arial"/>
                  <a:sym typeface="Arial"/>
                </a:rPr>
              </a:br>
              <a:r>
                <a:rPr lang="en-US" sz="3200">
                  <a:solidFill>
                    <a:srgbClr val="000000"/>
                  </a:solidFill>
                  <a:latin typeface="Arial"/>
                  <a:ea typeface="Arial"/>
                  <a:cs typeface="Arial"/>
                  <a:sym typeface="Arial"/>
                </a:rPr>
                <a:t>데이터 시각화</a:t>
              </a:r>
              <a:endParaRPr/>
            </a:p>
          </p:txBody>
        </p:sp>
        <p:sp>
          <p:nvSpPr>
            <p:cNvPr id="8366" name="Google Shape;8366;p484"/>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4. </a:t>
              </a:r>
              <a:endParaRPr sz="5398">
                <a:solidFill>
                  <a:srgbClr val="7F7F7F"/>
                </a:solidFill>
                <a:latin typeface="Arial"/>
                <a:ea typeface="Arial"/>
                <a:cs typeface="Arial"/>
                <a:sym typeface="Arial"/>
              </a:endParaRPr>
            </a:p>
          </p:txBody>
        </p:sp>
        <p:grpSp>
          <p:nvGrpSpPr>
            <p:cNvPr id="8367" name="Google Shape;8367;p484"/>
            <p:cNvGrpSpPr/>
            <p:nvPr/>
          </p:nvGrpSpPr>
          <p:grpSpPr>
            <a:xfrm>
              <a:off x="1062980" y="4581128"/>
              <a:ext cx="5700472" cy="1137475"/>
              <a:chOff x="1062980" y="4221088"/>
              <a:chExt cx="5700472" cy="1137475"/>
            </a:xfrm>
          </p:grpSpPr>
          <p:sp>
            <p:nvSpPr>
              <p:cNvPr id="8368" name="Google Shape;8368;p484"/>
              <p:cNvSpPr/>
              <p:nvPr/>
            </p:nvSpPr>
            <p:spPr>
              <a:xfrm>
                <a:off x="1245801" y="4222281"/>
                <a:ext cx="5517651" cy="2768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4.1 시각화 소개</a:t>
                </a:r>
                <a:endParaRPr/>
              </a:p>
            </p:txBody>
          </p:sp>
          <p:sp>
            <p:nvSpPr>
              <p:cNvPr id="8369" name="Google Shape;8369;p484"/>
              <p:cNvSpPr/>
              <p:nvPr/>
            </p:nvSpPr>
            <p:spPr>
              <a:xfrm>
                <a:off x="1062980" y="422108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8370" name="Google Shape;8370;p484"/>
              <p:cNvSpPr/>
              <p:nvPr/>
            </p:nvSpPr>
            <p:spPr>
              <a:xfrm>
                <a:off x="1245801" y="4651958"/>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연속형 자료를 요약하기 위한 그래프</a:t>
                </a:r>
                <a:endParaRPr/>
              </a:p>
            </p:txBody>
          </p:sp>
          <p:sp>
            <p:nvSpPr>
              <p:cNvPr id="8371" name="Google Shape;8371;p484"/>
              <p:cNvSpPr/>
              <p:nvPr/>
            </p:nvSpPr>
            <p:spPr>
              <a:xfrm>
                <a:off x="1062980" y="465078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8372" name="Google Shape;8372;p484"/>
              <p:cNvGrpSpPr/>
              <p:nvPr/>
            </p:nvGrpSpPr>
            <p:grpSpPr>
              <a:xfrm>
                <a:off x="1062980" y="5080480"/>
                <a:ext cx="5700472" cy="278083"/>
                <a:chOff x="571500" y="5165783"/>
                <a:chExt cx="5702300" cy="278172"/>
              </a:xfrm>
            </p:grpSpPr>
            <p:sp>
              <p:nvSpPr>
                <p:cNvPr id="8373" name="Google Shape;8373;p484"/>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범주형 자료를 요약하기 위한 그래프</a:t>
                  </a:r>
                  <a:endParaRPr/>
                </a:p>
              </p:txBody>
            </p:sp>
            <p:sp>
              <p:nvSpPr>
                <p:cNvPr id="8374" name="Google Shape;8374;p48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nvGrpSpPr>
            <p:cNvPr id="8375" name="Google Shape;8375;p484"/>
            <p:cNvGrpSpPr/>
            <p:nvPr/>
          </p:nvGrpSpPr>
          <p:grpSpPr>
            <a:xfrm>
              <a:off x="5527476" y="4581128"/>
              <a:ext cx="3528393" cy="681591"/>
              <a:chOff x="5671492" y="4655496"/>
              <a:chExt cx="3528393" cy="681591"/>
            </a:xfrm>
          </p:grpSpPr>
          <p:grpSp>
            <p:nvGrpSpPr>
              <p:cNvPr id="8376" name="Google Shape;8376;p484"/>
              <p:cNvGrpSpPr/>
              <p:nvPr/>
            </p:nvGrpSpPr>
            <p:grpSpPr>
              <a:xfrm>
                <a:off x="5671492" y="4655496"/>
                <a:ext cx="3528393" cy="285679"/>
                <a:chOff x="571500" y="5165783"/>
                <a:chExt cx="3529524" cy="285770"/>
              </a:xfrm>
            </p:grpSpPr>
            <p:sp>
              <p:nvSpPr>
                <p:cNvPr id="8377" name="Google Shape;8377;p484"/>
                <p:cNvSpPr/>
                <p:nvPr/>
              </p:nvSpPr>
              <p:spPr>
                <a:xfrm>
                  <a:off x="754380" y="5166955"/>
                  <a:ext cx="3346644" cy="2845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Matplotlib와 pandas 시각화</a:t>
                  </a:r>
                  <a:endParaRPr/>
                </a:p>
              </p:txBody>
            </p:sp>
            <p:sp>
              <p:nvSpPr>
                <p:cNvPr id="8378" name="Google Shape;8378;p48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8379" name="Google Shape;8379;p484"/>
              <p:cNvGrpSpPr/>
              <p:nvPr/>
            </p:nvGrpSpPr>
            <p:grpSpPr>
              <a:xfrm>
                <a:off x="5671492" y="5055331"/>
                <a:ext cx="3456385" cy="281756"/>
                <a:chOff x="571500" y="5135936"/>
                <a:chExt cx="3457493" cy="281847"/>
              </a:xfrm>
            </p:grpSpPr>
            <p:sp>
              <p:nvSpPr>
                <p:cNvPr id="8380" name="Google Shape;8380;p484"/>
                <p:cNvSpPr/>
                <p:nvPr/>
              </p:nvSpPr>
              <p:spPr>
                <a:xfrm>
                  <a:off x="754380" y="5135936"/>
                  <a:ext cx="3274613"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고급 그래프 도구인 Seaborn</a:t>
                  </a:r>
                  <a:endParaRPr sz="1799">
                    <a:solidFill>
                      <a:srgbClr val="A5A5A5"/>
                    </a:solidFill>
                    <a:latin typeface="Arial"/>
                    <a:ea typeface="Arial"/>
                    <a:cs typeface="Arial"/>
                    <a:sym typeface="Arial"/>
                  </a:endParaRPr>
                </a:p>
              </p:txBody>
            </p:sp>
            <p:sp>
              <p:nvSpPr>
                <p:cNvPr id="8381" name="Google Shape;8381;p48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6" name="Shape 8386"/>
        <p:cNvGrpSpPr/>
        <p:nvPr/>
      </p:nvGrpSpPr>
      <p:grpSpPr>
        <a:xfrm>
          <a:off x="0" y="0"/>
          <a:ext cx="0" cy="0"/>
          <a:chOff x="0" y="0"/>
          <a:chExt cx="0" cy="0"/>
        </a:xfrm>
      </p:grpSpPr>
      <p:grpSp>
        <p:nvGrpSpPr>
          <p:cNvPr id="8387" name="Google Shape;8387;p485"/>
          <p:cNvGrpSpPr/>
          <p:nvPr/>
        </p:nvGrpSpPr>
        <p:grpSpPr>
          <a:xfrm>
            <a:off x="450000" y="450000"/>
            <a:ext cx="9018000" cy="276999"/>
            <a:chOff x="450000" y="450000"/>
            <a:chExt cx="9018000" cy="276999"/>
          </a:xfrm>
        </p:grpSpPr>
        <p:sp>
          <p:nvSpPr>
            <p:cNvPr id="8388" name="Google Shape;8388;p48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4.1 시각화 소개</a:t>
              </a:r>
              <a:endParaRPr/>
            </a:p>
          </p:txBody>
        </p:sp>
        <p:sp>
          <p:nvSpPr>
            <p:cNvPr id="8389" name="Google Shape;8389;p48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aphicFrame>
        <p:nvGraphicFramePr>
          <p:cNvPr id="8390" name="Google Shape;8390;p485"/>
          <p:cNvGraphicFramePr/>
          <p:nvPr/>
        </p:nvGraphicFramePr>
        <p:xfrm>
          <a:off x="559817" y="2204864"/>
          <a:ext cx="3000000" cy="3000000"/>
        </p:xfrm>
        <a:graphic>
          <a:graphicData uri="http://schemas.openxmlformats.org/drawingml/2006/table">
            <a:tbl>
              <a:tblPr bandRow="1" firstRow="1">
                <a:noFill/>
                <a:tableStyleId>{D0F8B9AB-3236-4A49-85DC-6A274F6204F5}</a:tableStyleId>
              </a:tblPr>
              <a:tblGrid>
                <a:gridCol w="1295250"/>
                <a:gridCol w="3742900"/>
                <a:gridCol w="3742900"/>
              </a:tblGrid>
              <a:tr h="450150">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변수</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변수형태</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증가율</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410125">
                <a:tc rowSpan="2">
                  <a:txBody>
                    <a:bodyPr/>
                    <a:lstStyle/>
                    <a:p>
                      <a:pPr indent="0" lvl="0" marL="0" marR="0" rtl="0" algn="ctr">
                        <a:lnSpc>
                          <a:spcPct val="150000"/>
                        </a:lnSpc>
                        <a:spcBef>
                          <a:spcPts val="0"/>
                        </a:spcBef>
                        <a:spcAft>
                          <a:spcPts val="0"/>
                        </a:spcAft>
                        <a:buNone/>
                      </a:pPr>
                      <a:r>
                        <a:rPr b="1" i="0" lang="en-US" sz="1300" u="none" cap="none" strike="noStrike">
                          <a:solidFill>
                            <a:schemeClr val="dk1"/>
                          </a:solidFill>
                          <a:latin typeface="Arial"/>
                          <a:ea typeface="Arial"/>
                          <a:cs typeface="Arial"/>
                          <a:sym typeface="Arial"/>
                        </a:rPr>
                        <a:t>일변량</a:t>
                      </a:r>
                      <a:endParaRPr b="1" i="0" sz="13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i="0" lang="en-US" sz="1300" u="none" cap="none" strike="noStrike">
                          <a:solidFill>
                            <a:schemeClr val="dk1"/>
                          </a:solidFill>
                          <a:latin typeface="Arial"/>
                          <a:ea typeface="Arial"/>
                          <a:cs typeface="Arial"/>
                          <a:sym typeface="Arial"/>
                        </a:rPr>
                        <a:t>(변수가 한 개)</a:t>
                      </a:r>
                      <a:endParaRPr b="1"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연속형 데이터</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∎히</a:t>
                      </a:r>
                      <a:r>
                        <a:rPr lang="en-US" sz="1100">
                          <a:latin typeface="Arial"/>
                          <a:ea typeface="Arial"/>
                          <a:cs typeface="Arial"/>
                          <a:sym typeface="Arial"/>
                        </a:rPr>
                        <a:t>스토그램(Histogram)</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∎상</a:t>
                      </a:r>
                      <a:r>
                        <a:rPr lang="en-US" sz="1100">
                          <a:latin typeface="Arial"/>
                          <a:ea typeface="Arial"/>
                          <a:cs typeface="Arial"/>
                          <a:sym typeface="Arial"/>
                        </a:rPr>
                        <a:t>자 그림(Box plot)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∎바</a:t>
                      </a:r>
                      <a:r>
                        <a:rPr i="1" lang="en-US" sz="1100">
                          <a:latin typeface="Arial"/>
                          <a:ea typeface="Arial"/>
                          <a:cs typeface="Arial"/>
                          <a:sym typeface="Arial"/>
                        </a:rPr>
                        <a:t>이올린 그래프(Violin Plot)</a:t>
                      </a:r>
                      <a:endParaRPr i="1"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Cambria Math"/>
                          <a:ea typeface="Cambria Math"/>
                          <a:cs typeface="Cambria Math"/>
                          <a:sym typeface="Cambria Math"/>
                        </a:rPr>
                        <a:t>∎커</a:t>
                      </a:r>
                      <a:r>
                        <a:rPr lang="en-US" sz="1100">
                          <a:latin typeface="Arial"/>
                          <a:ea typeface="Arial"/>
                          <a:cs typeface="Arial"/>
                          <a:sym typeface="Arial"/>
                        </a:rPr>
                        <a:t>널밀도 곡선(Kernel Density Curve)</a:t>
                      </a:r>
                      <a:endParaRPr sz="1800"/>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906525">
                <a:tc vMerge="1"/>
                <a:tc>
                  <a:txBody>
                    <a:bodyPr/>
                    <a:lstStyle/>
                    <a:p>
                      <a:pPr indent="0" lvl="0" marL="0" marR="0" rtl="0" algn="ctr">
                        <a:lnSpc>
                          <a:spcPct val="150000"/>
                        </a:lnSpc>
                        <a:spcBef>
                          <a:spcPts val="0"/>
                        </a:spcBef>
                        <a:spcAft>
                          <a:spcPts val="0"/>
                        </a:spcAft>
                        <a:buNone/>
                      </a:pPr>
                      <a:r>
                        <a:rPr i="0" lang="en-US" sz="1300">
                          <a:solidFill>
                            <a:schemeClr val="dk1"/>
                          </a:solidFill>
                          <a:latin typeface="Arial"/>
                          <a:ea typeface="Arial"/>
                          <a:cs typeface="Arial"/>
                          <a:sym typeface="Arial"/>
                        </a:rPr>
                        <a:t>범주형 데이터</a:t>
                      </a:r>
                      <a:endParaRPr i="0" sz="13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i="0" lang="en-US" sz="1300">
                          <a:solidFill>
                            <a:schemeClr val="dk1"/>
                          </a:solidFill>
                          <a:latin typeface="Arial"/>
                          <a:ea typeface="Arial"/>
                          <a:cs typeface="Arial"/>
                          <a:sym typeface="Arial"/>
                        </a:rPr>
                        <a:t>(명목형, 순서형)</a:t>
                      </a:r>
                      <a:endParaRPr i="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∎막</a:t>
                      </a:r>
                      <a:r>
                        <a:rPr i="1" lang="en-US" sz="1100">
                          <a:latin typeface="Arial"/>
                          <a:ea typeface="Arial"/>
                          <a:cs typeface="Arial"/>
                          <a:sym typeface="Arial"/>
                        </a:rPr>
                        <a:t>대 그래프(Bar Chart)</a:t>
                      </a:r>
                      <a:endParaRPr i="1"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Cambria Math"/>
                          <a:ea typeface="Cambria Math"/>
                          <a:cs typeface="Cambria Math"/>
                          <a:sym typeface="Cambria Math"/>
                        </a:rPr>
                        <a:t>∎</a:t>
                      </a:r>
                      <a:r>
                        <a:rPr lang="en-US" sz="1100">
                          <a:latin typeface="Arial"/>
                          <a:ea typeface="Arial"/>
                          <a:cs typeface="Arial"/>
                          <a:sym typeface="Arial"/>
                        </a:rPr>
                        <a:t>원 그래프(Pie Chart)</a:t>
                      </a:r>
                      <a:endParaRPr sz="1800"/>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8391" name="Google Shape;8391;p485"/>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일변량 자료와 다변량 자료 탐색</a:t>
            </a:r>
            <a:endParaRPr sz="2400">
              <a:solidFill>
                <a:srgbClr val="0C0C0C"/>
              </a:solidFill>
              <a:latin typeface="Arial"/>
              <a:ea typeface="Arial"/>
              <a:cs typeface="Arial"/>
              <a:sym typeface="Arial"/>
            </a:endParaRPr>
          </a:p>
        </p:txBody>
      </p:sp>
      <p:grpSp>
        <p:nvGrpSpPr>
          <p:cNvPr id="8392" name="Google Shape;8392;p485"/>
          <p:cNvGrpSpPr/>
          <p:nvPr/>
        </p:nvGrpSpPr>
        <p:grpSpPr>
          <a:xfrm>
            <a:off x="558800" y="1908653"/>
            <a:ext cx="8785225" cy="200055"/>
            <a:chOff x="558800" y="1908653"/>
            <a:chExt cx="8785225" cy="200055"/>
          </a:xfrm>
        </p:grpSpPr>
        <p:sp>
          <p:nvSpPr>
            <p:cNvPr id="8393" name="Google Shape;8393;p48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변수가 하나인 데이터를 의미하며 양적 자료와 질적 자료로 구분한다.</a:t>
              </a:r>
              <a:endParaRPr/>
            </a:p>
          </p:txBody>
        </p:sp>
        <p:sp>
          <p:nvSpPr>
            <p:cNvPr id="8394" name="Google Shape;8394;p48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9" name="Shape 8399"/>
        <p:cNvGrpSpPr/>
        <p:nvPr/>
      </p:nvGrpSpPr>
      <p:grpSpPr>
        <a:xfrm>
          <a:off x="0" y="0"/>
          <a:ext cx="0" cy="0"/>
          <a:chOff x="0" y="0"/>
          <a:chExt cx="0" cy="0"/>
        </a:xfrm>
      </p:grpSpPr>
      <p:grpSp>
        <p:nvGrpSpPr>
          <p:cNvPr id="8400" name="Google Shape;8400;p486"/>
          <p:cNvGrpSpPr/>
          <p:nvPr/>
        </p:nvGrpSpPr>
        <p:grpSpPr>
          <a:xfrm>
            <a:off x="450000" y="450000"/>
            <a:ext cx="9018000" cy="276999"/>
            <a:chOff x="450000" y="450000"/>
            <a:chExt cx="9018000" cy="276999"/>
          </a:xfrm>
        </p:grpSpPr>
        <p:sp>
          <p:nvSpPr>
            <p:cNvPr id="8401" name="Google Shape;8401;p4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4.1 시각화 소개</a:t>
              </a:r>
              <a:endParaRPr/>
            </a:p>
          </p:txBody>
        </p:sp>
        <p:sp>
          <p:nvSpPr>
            <p:cNvPr id="8402" name="Google Shape;8402;p4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aphicFrame>
        <p:nvGraphicFramePr>
          <p:cNvPr id="8403" name="Google Shape;8403;p486"/>
          <p:cNvGraphicFramePr/>
          <p:nvPr/>
        </p:nvGraphicFramePr>
        <p:xfrm>
          <a:off x="559817" y="1628800"/>
          <a:ext cx="3000000" cy="3000000"/>
        </p:xfrm>
        <a:graphic>
          <a:graphicData uri="http://schemas.openxmlformats.org/drawingml/2006/table">
            <a:tbl>
              <a:tblPr bandRow="1" firstRow="1">
                <a:noFill/>
                <a:tableStyleId>{D0F8B9AB-3236-4A49-85DC-6A274F6204F5}</a:tableStyleId>
              </a:tblPr>
              <a:tblGrid>
                <a:gridCol w="1295250"/>
                <a:gridCol w="3742900"/>
                <a:gridCol w="3742900"/>
              </a:tblGrid>
              <a:tr h="494700">
                <a:tc>
                  <a:txBody>
                    <a:bodyPr/>
                    <a:lstStyle/>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변수</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변수형태</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증가율</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961525">
                <a:tc rowSpan="2">
                  <a:txBody>
                    <a:bodyPr/>
                    <a:lstStyle/>
                    <a:p>
                      <a:pPr indent="0" lvl="0" marL="0" marR="0" rtl="0" algn="ctr">
                        <a:lnSpc>
                          <a:spcPct val="150000"/>
                        </a:lnSpc>
                        <a:spcBef>
                          <a:spcPts val="0"/>
                        </a:spcBef>
                        <a:spcAft>
                          <a:spcPts val="0"/>
                        </a:spcAft>
                        <a:buNone/>
                      </a:pPr>
                      <a:r>
                        <a:rPr b="1" lang="en-US" sz="1300">
                          <a:latin typeface="Arial"/>
                          <a:ea typeface="Arial"/>
                          <a:cs typeface="Arial"/>
                          <a:sym typeface="Arial"/>
                        </a:rPr>
                        <a:t>다</a:t>
                      </a:r>
                      <a:r>
                        <a:rPr b="1" lang="en-US" sz="1300">
                          <a:solidFill>
                            <a:schemeClr val="dk1"/>
                          </a:solidFill>
                          <a:latin typeface="Arial"/>
                          <a:ea typeface="Arial"/>
                          <a:cs typeface="Arial"/>
                          <a:sym typeface="Arial"/>
                        </a:rPr>
                        <a:t>변량</a:t>
                      </a:r>
                      <a:endParaRPr b="1" sz="13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en-US" sz="1300">
                          <a:solidFill>
                            <a:schemeClr val="dk1"/>
                          </a:solidFill>
                          <a:latin typeface="Arial"/>
                          <a:ea typeface="Arial"/>
                          <a:cs typeface="Arial"/>
                          <a:sym typeface="Arial"/>
                        </a:rPr>
                        <a:t>(변수가 </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두 개 이상)</a:t>
                      </a:r>
                      <a:endParaRPr b="1" sz="13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연속형 데이터</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a:t>
                      </a:r>
                      <a:r>
                        <a:rPr lang="en-US" sz="1100">
                          <a:latin typeface="Arial"/>
                          <a:ea typeface="Arial"/>
                          <a:cs typeface="Arial"/>
                          <a:sym typeface="Arial"/>
                        </a:rPr>
                        <a:t>산점도 (Scatter Plot)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Cambria Math"/>
                          <a:ea typeface="Cambria Math"/>
                          <a:cs typeface="Cambria Math"/>
                          <a:sym typeface="Cambria Math"/>
                        </a:rPr>
                        <a:t>∎선</a:t>
                      </a:r>
                      <a:r>
                        <a:rPr i="1" lang="en-US" sz="1100">
                          <a:latin typeface="Arial"/>
                          <a:ea typeface="Arial"/>
                          <a:cs typeface="Arial"/>
                          <a:sym typeface="Arial"/>
                        </a:rPr>
                        <a:t> </a:t>
                      </a:r>
                      <a:r>
                        <a:rPr lang="en-US" sz="1100">
                          <a:latin typeface="Arial"/>
                          <a:ea typeface="Arial"/>
                          <a:cs typeface="Arial"/>
                          <a:sym typeface="Arial"/>
                        </a:rPr>
                        <a:t>그래프 (Line Plot)</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Cambria Math"/>
                          <a:ea typeface="Cambria Math"/>
                          <a:cs typeface="Cambria Math"/>
                          <a:sym typeface="Cambria Math"/>
                        </a:rPr>
                        <a:t>∎시</a:t>
                      </a:r>
                      <a:r>
                        <a:rPr lang="en-US" sz="1100">
                          <a:latin typeface="Arial"/>
                          <a:ea typeface="Arial"/>
                          <a:cs typeface="Arial"/>
                          <a:sym typeface="Arial"/>
                        </a:rPr>
                        <a:t>계열 그래프 (Time Series Plot)</a:t>
                      </a:r>
                      <a:endParaRPr sz="1800"/>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91875">
                <a:tc vMerge="1"/>
                <a:tc>
                  <a:txBody>
                    <a:bodyPr/>
                    <a:lstStyle/>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범주형 데이터</a:t>
                      </a:r>
                      <a:endParaRPr sz="13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300">
                          <a:solidFill>
                            <a:schemeClr val="dk1"/>
                          </a:solidFill>
                          <a:latin typeface="Arial"/>
                          <a:ea typeface="Arial"/>
                          <a:cs typeface="Arial"/>
                          <a:sym typeface="Arial"/>
                        </a:rPr>
                        <a:t>(명목형, 순서형)</a:t>
                      </a:r>
                      <a:endParaRPr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50000"/>
                        </a:lnSpc>
                        <a:spcBef>
                          <a:spcPts val="0"/>
                        </a:spcBef>
                        <a:spcAft>
                          <a:spcPts val="0"/>
                        </a:spcAft>
                        <a:buNone/>
                      </a:pPr>
                      <a:r>
                        <a:rPr lang="en-US" sz="1100">
                          <a:latin typeface="Cambria Math"/>
                          <a:ea typeface="Cambria Math"/>
                          <a:cs typeface="Cambria Math"/>
                          <a:sym typeface="Cambria Math"/>
                        </a:rPr>
                        <a:t>∎ </a:t>
                      </a:r>
                      <a:r>
                        <a:rPr i="0" lang="en-US" sz="1300">
                          <a:solidFill>
                            <a:schemeClr val="dk1"/>
                          </a:solidFill>
                          <a:latin typeface="Arial"/>
                          <a:ea typeface="Arial"/>
                          <a:cs typeface="Arial"/>
                          <a:sym typeface="Arial"/>
                        </a:rPr>
                        <a:t>모자이크 그래프(mosaic</a:t>
                      </a:r>
                      <a:r>
                        <a:rPr i="0" lang="en-US" sz="1300">
                          <a:solidFill>
                            <a:schemeClr val="dk1"/>
                          </a:solidFill>
                          <a:latin typeface="Arial"/>
                          <a:ea typeface="Arial"/>
                          <a:cs typeface="Arial"/>
                          <a:sym typeface="Arial"/>
                        </a:rPr>
                        <a:t> chart)</a:t>
                      </a:r>
                      <a:endParaRPr i="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8404" name="Google Shape;8404;p486"/>
          <p:cNvGrpSpPr/>
          <p:nvPr/>
        </p:nvGrpSpPr>
        <p:grpSpPr>
          <a:xfrm>
            <a:off x="558800" y="1340768"/>
            <a:ext cx="8785225" cy="200055"/>
            <a:chOff x="558800" y="1908653"/>
            <a:chExt cx="8785225" cy="200055"/>
          </a:xfrm>
        </p:grpSpPr>
        <p:sp>
          <p:nvSpPr>
            <p:cNvPr id="8405" name="Google Shape;8405;p48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변수가 하나인 데이터를 의미하며 양적 자료와 질적 자료로 구분한다.</a:t>
              </a:r>
              <a:endParaRPr/>
            </a:p>
          </p:txBody>
        </p:sp>
        <p:sp>
          <p:nvSpPr>
            <p:cNvPr id="8406" name="Google Shape;8406;p48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1" name="Shape 8411"/>
        <p:cNvGrpSpPr/>
        <p:nvPr/>
      </p:nvGrpSpPr>
      <p:grpSpPr>
        <a:xfrm>
          <a:off x="0" y="0"/>
          <a:ext cx="0" cy="0"/>
          <a:chOff x="0" y="0"/>
          <a:chExt cx="0" cy="0"/>
        </a:xfrm>
      </p:grpSpPr>
      <p:grpSp>
        <p:nvGrpSpPr>
          <p:cNvPr id="8412" name="Google Shape;8412;p487"/>
          <p:cNvGrpSpPr/>
          <p:nvPr/>
        </p:nvGrpSpPr>
        <p:grpSpPr>
          <a:xfrm>
            <a:off x="912070" y="2748696"/>
            <a:ext cx="8143799" cy="2943732"/>
            <a:chOff x="912070" y="2748696"/>
            <a:chExt cx="8143799" cy="2943732"/>
          </a:xfrm>
        </p:grpSpPr>
        <p:sp>
          <p:nvSpPr>
            <p:cNvPr id="8413" name="Google Shape;8413;p487"/>
            <p:cNvSpPr/>
            <p:nvPr/>
          </p:nvSpPr>
          <p:spPr>
            <a:xfrm>
              <a:off x="912070" y="3133792"/>
              <a:ext cx="8143798" cy="98488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데이터 척도에 따라 다르게 살펴보는 </a:t>
              </a:r>
              <a:br>
                <a:rPr lang="en-US" sz="3200">
                  <a:solidFill>
                    <a:srgbClr val="000000"/>
                  </a:solidFill>
                  <a:latin typeface="Arial"/>
                  <a:ea typeface="Arial"/>
                  <a:cs typeface="Arial"/>
                  <a:sym typeface="Arial"/>
                </a:rPr>
              </a:br>
              <a:r>
                <a:rPr lang="en-US" sz="3200">
                  <a:solidFill>
                    <a:srgbClr val="000000"/>
                  </a:solidFill>
                  <a:latin typeface="Arial"/>
                  <a:ea typeface="Arial"/>
                  <a:cs typeface="Arial"/>
                  <a:sym typeface="Arial"/>
                </a:rPr>
                <a:t>데이터 시각화</a:t>
              </a:r>
              <a:endParaRPr/>
            </a:p>
          </p:txBody>
        </p:sp>
        <p:sp>
          <p:nvSpPr>
            <p:cNvPr id="8414" name="Google Shape;8414;p487"/>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4. </a:t>
              </a:r>
              <a:endParaRPr sz="5398">
                <a:solidFill>
                  <a:srgbClr val="7F7F7F"/>
                </a:solidFill>
                <a:latin typeface="Arial"/>
                <a:ea typeface="Arial"/>
                <a:cs typeface="Arial"/>
                <a:sym typeface="Arial"/>
              </a:endParaRPr>
            </a:p>
          </p:txBody>
        </p:sp>
        <p:grpSp>
          <p:nvGrpSpPr>
            <p:cNvPr id="8415" name="Google Shape;8415;p487"/>
            <p:cNvGrpSpPr/>
            <p:nvPr/>
          </p:nvGrpSpPr>
          <p:grpSpPr>
            <a:xfrm>
              <a:off x="1062980" y="4581128"/>
              <a:ext cx="5700472" cy="1111300"/>
              <a:chOff x="1062980" y="4221088"/>
              <a:chExt cx="5700472" cy="1111300"/>
            </a:xfrm>
          </p:grpSpPr>
          <p:sp>
            <p:nvSpPr>
              <p:cNvPr id="8416" name="Google Shape;8416;p487"/>
              <p:cNvSpPr/>
              <p:nvPr/>
            </p:nvSpPr>
            <p:spPr>
              <a:xfrm>
                <a:off x="1245801" y="4222281"/>
                <a:ext cx="4065651" cy="28683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시각화 소개</a:t>
                </a:r>
                <a:endParaRPr/>
              </a:p>
            </p:txBody>
          </p:sp>
          <p:sp>
            <p:nvSpPr>
              <p:cNvPr id="8417" name="Google Shape;8417;p487"/>
              <p:cNvSpPr/>
              <p:nvPr/>
            </p:nvSpPr>
            <p:spPr>
              <a:xfrm>
                <a:off x="1062980" y="422108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418" name="Google Shape;8418;p487"/>
              <p:cNvSpPr/>
              <p:nvPr/>
            </p:nvSpPr>
            <p:spPr>
              <a:xfrm>
                <a:off x="1245801" y="4651958"/>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4.2 연속형 자료를 요약하기 위한 그래프</a:t>
                </a:r>
                <a:endParaRPr/>
              </a:p>
            </p:txBody>
          </p:sp>
          <p:sp>
            <p:nvSpPr>
              <p:cNvPr id="8419" name="Google Shape;8419;p487"/>
              <p:cNvSpPr/>
              <p:nvPr/>
            </p:nvSpPr>
            <p:spPr>
              <a:xfrm>
                <a:off x="1062980" y="465078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8420" name="Google Shape;8420;p487"/>
              <p:cNvGrpSpPr/>
              <p:nvPr/>
            </p:nvGrpSpPr>
            <p:grpSpPr>
              <a:xfrm>
                <a:off x="1062980" y="5052984"/>
                <a:ext cx="4320481" cy="279404"/>
                <a:chOff x="571500" y="5138289"/>
                <a:chExt cx="4321866" cy="279494"/>
              </a:xfrm>
            </p:grpSpPr>
            <p:sp>
              <p:nvSpPr>
                <p:cNvPr id="8421" name="Google Shape;8421;p487"/>
                <p:cNvSpPr/>
                <p:nvPr/>
              </p:nvSpPr>
              <p:spPr>
                <a:xfrm>
                  <a:off x="754380" y="5138289"/>
                  <a:ext cx="4138986"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범주형 자료를 요약하기 위한 그래프</a:t>
                  </a:r>
                  <a:endParaRPr/>
                </a:p>
              </p:txBody>
            </p:sp>
            <p:sp>
              <p:nvSpPr>
                <p:cNvPr id="8422" name="Google Shape;8422;p48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nvGrpSpPr>
            <p:cNvPr id="8423" name="Google Shape;8423;p487"/>
            <p:cNvGrpSpPr/>
            <p:nvPr/>
          </p:nvGrpSpPr>
          <p:grpSpPr>
            <a:xfrm>
              <a:off x="5527476" y="4581128"/>
              <a:ext cx="3528393" cy="681591"/>
              <a:chOff x="5671492" y="4655496"/>
              <a:chExt cx="3528393" cy="681591"/>
            </a:xfrm>
          </p:grpSpPr>
          <p:grpSp>
            <p:nvGrpSpPr>
              <p:cNvPr id="8424" name="Google Shape;8424;p487"/>
              <p:cNvGrpSpPr/>
              <p:nvPr/>
            </p:nvGrpSpPr>
            <p:grpSpPr>
              <a:xfrm>
                <a:off x="5671492" y="4655496"/>
                <a:ext cx="3528393" cy="285679"/>
                <a:chOff x="571500" y="5165783"/>
                <a:chExt cx="3529524" cy="285770"/>
              </a:xfrm>
            </p:grpSpPr>
            <p:sp>
              <p:nvSpPr>
                <p:cNvPr id="8425" name="Google Shape;8425;p487"/>
                <p:cNvSpPr/>
                <p:nvPr/>
              </p:nvSpPr>
              <p:spPr>
                <a:xfrm>
                  <a:off x="754380" y="5166955"/>
                  <a:ext cx="3346644" cy="2845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Matplotlib와 pandas 시각화</a:t>
                  </a:r>
                  <a:endParaRPr/>
                </a:p>
              </p:txBody>
            </p:sp>
            <p:sp>
              <p:nvSpPr>
                <p:cNvPr id="8426" name="Google Shape;8426;p48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8427" name="Google Shape;8427;p487"/>
              <p:cNvGrpSpPr/>
              <p:nvPr/>
            </p:nvGrpSpPr>
            <p:grpSpPr>
              <a:xfrm>
                <a:off x="5671492" y="5055331"/>
                <a:ext cx="3456385" cy="281756"/>
                <a:chOff x="571500" y="5135936"/>
                <a:chExt cx="3457493" cy="281847"/>
              </a:xfrm>
            </p:grpSpPr>
            <p:sp>
              <p:nvSpPr>
                <p:cNvPr id="8428" name="Google Shape;8428;p487"/>
                <p:cNvSpPr/>
                <p:nvPr/>
              </p:nvSpPr>
              <p:spPr>
                <a:xfrm>
                  <a:off x="754380" y="5135936"/>
                  <a:ext cx="3274613"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고급 그래프 도구인 Seaborn</a:t>
                  </a:r>
                  <a:endParaRPr sz="1799">
                    <a:solidFill>
                      <a:srgbClr val="A5A5A5"/>
                    </a:solidFill>
                    <a:latin typeface="Arial"/>
                    <a:ea typeface="Arial"/>
                    <a:cs typeface="Arial"/>
                    <a:sym typeface="Arial"/>
                  </a:endParaRPr>
                </a:p>
              </p:txBody>
            </p:sp>
            <p:sp>
              <p:nvSpPr>
                <p:cNvPr id="8429" name="Google Shape;8429;p48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4" name="Shape 8434"/>
        <p:cNvGrpSpPr/>
        <p:nvPr/>
      </p:nvGrpSpPr>
      <p:grpSpPr>
        <a:xfrm>
          <a:off x="0" y="0"/>
          <a:ext cx="0" cy="0"/>
          <a:chOff x="0" y="0"/>
          <a:chExt cx="0" cy="0"/>
        </a:xfrm>
      </p:grpSpPr>
      <p:sp>
        <p:nvSpPr>
          <p:cNvPr id="8435" name="Google Shape;8435;p488"/>
          <p:cNvSpPr/>
          <p:nvPr/>
        </p:nvSpPr>
        <p:spPr>
          <a:xfrm>
            <a:off x="711201" y="21430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continuous numeric variable: Boxplot.</a:t>
            </a:r>
            <a:endParaRPr/>
          </a:p>
        </p:txBody>
      </p:sp>
      <p:sp>
        <p:nvSpPr>
          <p:cNvPr id="8436" name="Google Shape;8436;p488"/>
          <p:cNvSpPr/>
          <p:nvPr/>
        </p:nvSpPr>
        <p:spPr>
          <a:xfrm>
            <a:off x="711201" y="5999784"/>
            <a:ext cx="8632800" cy="34560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boxplot is composed of a box, whiskers, outliers, etc.</a:t>
            </a:r>
            <a:endParaRPr/>
          </a:p>
        </p:txBody>
      </p:sp>
      <p:grpSp>
        <p:nvGrpSpPr>
          <p:cNvPr id="8437" name="Google Shape;8437;p488"/>
          <p:cNvGrpSpPr/>
          <p:nvPr/>
        </p:nvGrpSpPr>
        <p:grpSpPr>
          <a:xfrm>
            <a:off x="450000" y="450000"/>
            <a:ext cx="9018000" cy="276999"/>
            <a:chOff x="450000" y="450000"/>
            <a:chExt cx="9018000" cy="276999"/>
          </a:xfrm>
        </p:grpSpPr>
        <p:sp>
          <p:nvSpPr>
            <p:cNvPr id="8438" name="Google Shape;8438;p48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439" name="Google Shape;8439;p48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8440" name="Google Shape;8440;p488"/>
          <p:cNvGrpSpPr/>
          <p:nvPr/>
        </p:nvGrpSpPr>
        <p:grpSpPr>
          <a:xfrm>
            <a:off x="425068" y="1331476"/>
            <a:ext cx="8918957" cy="777232"/>
            <a:chOff x="425068" y="1331476"/>
            <a:chExt cx="8918957" cy="777232"/>
          </a:xfrm>
        </p:grpSpPr>
        <p:sp>
          <p:nvSpPr>
            <p:cNvPr id="8441" name="Google Shape;8441;p488"/>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Basic Visualization Types</a:t>
              </a:r>
              <a:endParaRPr/>
            </a:p>
          </p:txBody>
        </p:sp>
        <p:sp>
          <p:nvSpPr>
            <p:cNvPr id="8442" name="Google Shape;8442;p488"/>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Univariate visualization: </a:t>
              </a:r>
              <a:endParaRPr/>
            </a:p>
          </p:txBody>
        </p:sp>
        <p:sp>
          <p:nvSpPr>
            <p:cNvPr id="8443" name="Google Shape;8443;p48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444" name="Google Shape;8444;p488"/>
          <p:cNvPicPr preferRelativeResize="0"/>
          <p:nvPr/>
        </p:nvPicPr>
        <p:blipFill>
          <a:blip r:embed="rId3">
            <a:alphaModFix/>
          </a:blip>
          <a:stretch>
            <a:fillRect/>
          </a:stretch>
        </p:blipFill>
        <p:spPr>
          <a:xfrm>
            <a:off x="3000800" y="2596850"/>
            <a:ext cx="2800170" cy="3461050"/>
          </a:xfrm>
          <a:prstGeom prst="rect">
            <a:avLst/>
          </a:prstGeom>
          <a:noFill/>
          <a:ln>
            <a:noFill/>
          </a:ln>
        </p:spPr>
      </p:pic>
      <p:sp>
        <p:nvSpPr>
          <p:cNvPr id="8445" name="Google Shape;8445;p488"/>
          <p:cNvSpPr/>
          <p:nvPr/>
        </p:nvSpPr>
        <p:spPr>
          <a:xfrm>
            <a:off x="3695775" y="5710975"/>
            <a:ext cx="654900" cy="27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0" name="Shape 8450"/>
        <p:cNvGrpSpPr/>
        <p:nvPr/>
      </p:nvGrpSpPr>
      <p:grpSpPr>
        <a:xfrm>
          <a:off x="0" y="0"/>
          <a:ext cx="0" cy="0"/>
          <a:chOff x="0" y="0"/>
          <a:chExt cx="0" cy="0"/>
        </a:xfrm>
      </p:grpSpPr>
      <p:sp>
        <p:nvSpPr>
          <p:cNvPr id="8451" name="Google Shape;8451;p489"/>
          <p:cNvSpPr/>
          <p:nvPr/>
        </p:nvSpPr>
        <p:spPr>
          <a:xfrm>
            <a:off x="711201" y="4917335"/>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Shows the absolute or relative frequencies of each interval.</a:t>
            </a:r>
            <a:endParaRPr/>
          </a:p>
        </p:txBody>
      </p:sp>
      <p:sp>
        <p:nvSpPr>
          <p:cNvPr id="8452" name="Google Shape;8452;p489"/>
          <p:cNvSpPr txBox="1"/>
          <p:nvPr/>
        </p:nvSpPr>
        <p:spPr>
          <a:xfrm>
            <a:off x="4755396" y="4625931"/>
            <a:ext cx="676342" cy="480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rgbClr val="262626"/>
                </a:solidFill>
                <a:latin typeface="Times New Roman"/>
                <a:ea typeface="Times New Roman"/>
                <a:cs typeface="Times New Roman"/>
                <a:sym typeface="Times New Roman"/>
              </a:rPr>
              <a:t>x</a:t>
            </a:r>
            <a:endParaRPr/>
          </a:p>
        </p:txBody>
      </p:sp>
      <p:grpSp>
        <p:nvGrpSpPr>
          <p:cNvPr id="8453" name="Google Shape;8453;p489"/>
          <p:cNvGrpSpPr/>
          <p:nvPr/>
        </p:nvGrpSpPr>
        <p:grpSpPr>
          <a:xfrm>
            <a:off x="3479573" y="2482736"/>
            <a:ext cx="3677387" cy="1912744"/>
            <a:chOff x="3645669" y="3529013"/>
            <a:chExt cx="2825617" cy="1469707"/>
          </a:xfrm>
        </p:grpSpPr>
        <p:sp>
          <p:nvSpPr>
            <p:cNvPr id="8454" name="Google Shape;8454;p489"/>
            <p:cNvSpPr/>
            <p:nvPr/>
          </p:nvSpPr>
          <p:spPr>
            <a:xfrm>
              <a:off x="4885824" y="3529013"/>
              <a:ext cx="168141" cy="146970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55" name="Google Shape;8455;p489"/>
            <p:cNvSpPr/>
            <p:nvPr/>
          </p:nvSpPr>
          <p:spPr>
            <a:xfrm>
              <a:off x="5062989" y="3557588"/>
              <a:ext cx="168141" cy="144113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56" name="Google Shape;8456;p489"/>
            <p:cNvSpPr/>
            <p:nvPr/>
          </p:nvSpPr>
          <p:spPr>
            <a:xfrm>
              <a:off x="4708659" y="3579018"/>
              <a:ext cx="168141" cy="141970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57" name="Google Shape;8457;p489"/>
            <p:cNvSpPr/>
            <p:nvPr/>
          </p:nvSpPr>
          <p:spPr>
            <a:xfrm>
              <a:off x="4531494" y="4205288"/>
              <a:ext cx="168141" cy="79343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58" name="Google Shape;8458;p489"/>
            <p:cNvSpPr/>
            <p:nvPr/>
          </p:nvSpPr>
          <p:spPr>
            <a:xfrm>
              <a:off x="4354329" y="4436269"/>
              <a:ext cx="168141" cy="56245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59" name="Google Shape;8459;p489"/>
            <p:cNvSpPr/>
            <p:nvPr/>
          </p:nvSpPr>
          <p:spPr>
            <a:xfrm>
              <a:off x="4177164" y="4464843"/>
              <a:ext cx="168141" cy="53387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0" name="Google Shape;8460;p489"/>
            <p:cNvSpPr/>
            <p:nvPr/>
          </p:nvSpPr>
          <p:spPr>
            <a:xfrm>
              <a:off x="3999999" y="4702969"/>
              <a:ext cx="168141" cy="29574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1" name="Google Shape;8461;p489"/>
            <p:cNvSpPr/>
            <p:nvPr/>
          </p:nvSpPr>
          <p:spPr>
            <a:xfrm>
              <a:off x="3822834" y="4788694"/>
              <a:ext cx="168141" cy="21002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2" name="Google Shape;8462;p489"/>
            <p:cNvSpPr/>
            <p:nvPr/>
          </p:nvSpPr>
          <p:spPr>
            <a:xfrm>
              <a:off x="3645669" y="4952998"/>
              <a:ext cx="168141" cy="4571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3" name="Google Shape;8463;p489"/>
            <p:cNvSpPr/>
            <p:nvPr/>
          </p:nvSpPr>
          <p:spPr>
            <a:xfrm>
              <a:off x="5240154" y="4317206"/>
              <a:ext cx="168141" cy="68151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4" name="Google Shape;8464;p489"/>
            <p:cNvSpPr/>
            <p:nvPr/>
          </p:nvSpPr>
          <p:spPr>
            <a:xfrm>
              <a:off x="5417319" y="4707731"/>
              <a:ext cx="168141" cy="2909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5" name="Google Shape;8465;p489"/>
            <p:cNvSpPr/>
            <p:nvPr/>
          </p:nvSpPr>
          <p:spPr>
            <a:xfrm>
              <a:off x="5594484" y="4962717"/>
              <a:ext cx="168141"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6" name="Google Shape;8466;p489"/>
            <p:cNvSpPr/>
            <p:nvPr/>
          </p:nvSpPr>
          <p:spPr>
            <a:xfrm>
              <a:off x="5771649" y="4962717"/>
              <a:ext cx="168141"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7" name="Google Shape;8467;p489"/>
            <p:cNvSpPr/>
            <p:nvPr/>
          </p:nvSpPr>
          <p:spPr>
            <a:xfrm>
              <a:off x="5948814" y="4941094"/>
              <a:ext cx="168141" cy="5762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8" name="Google Shape;8468;p489"/>
            <p:cNvSpPr/>
            <p:nvPr/>
          </p:nvSpPr>
          <p:spPr>
            <a:xfrm>
              <a:off x="6125979" y="4980717"/>
              <a:ext cx="168141"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469" name="Google Shape;8469;p489"/>
            <p:cNvSpPr/>
            <p:nvPr/>
          </p:nvSpPr>
          <p:spPr>
            <a:xfrm>
              <a:off x="6303145" y="4980717"/>
              <a:ext cx="168141"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8470" name="Google Shape;8470;p489"/>
          <p:cNvGrpSpPr/>
          <p:nvPr/>
        </p:nvGrpSpPr>
        <p:grpSpPr>
          <a:xfrm>
            <a:off x="3305380" y="2621160"/>
            <a:ext cx="70278" cy="1772666"/>
            <a:chOff x="2930798" y="3635375"/>
            <a:chExt cx="54000" cy="1362075"/>
          </a:xfrm>
        </p:grpSpPr>
        <p:cxnSp>
          <p:nvCxnSpPr>
            <p:cNvPr id="8471" name="Google Shape;8471;p489"/>
            <p:cNvCxnSpPr/>
            <p:nvPr/>
          </p:nvCxnSpPr>
          <p:spPr>
            <a:xfrm>
              <a:off x="2980804" y="3635375"/>
              <a:ext cx="0" cy="1362075"/>
            </a:xfrm>
            <a:prstGeom prst="straightConnector1">
              <a:avLst/>
            </a:prstGeom>
            <a:noFill/>
            <a:ln cap="flat" cmpd="sng" w="9525">
              <a:solidFill>
                <a:srgbClr val="A5A5A5"/>
              </a:solidFill>
              <a:prstDash val="solid"/>
              <a:miter lim="800000"/>
              <a:headEnd len="sm" w="sm" type="none"/>
              <a:tailEnd len="sm" w="sm" type="none"/>
            </a:ln>
          </p:spPr>
        </p:cxnSp>
        <p:cxnSp>
          <p:nvCxnSpPr>
            <p:cNvPr id="8472" name="Google Shape;8472;p489"/>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73" name="Google Shape;8473;p489"/>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74" name="Google Shape;8474;p489"/>
            <p:cNvCxnSpPr/>
            <p:nvPr/>
          </p:nvCxnSpPr>
          <p:spPr>
            <a:xfrm>
              <a:off x="2930798" y="472551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75" name="Google Shape;8475;p489"/>
            <p:cNvCxnSpPr/>
            <p:nvPr/>
          </p:nvCxnSpPr>
          <p:spPr>
            <a:xfrm>
              <a:off x="2930798" y="445357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76" name="Google Shape;8476;p489"/>
            <p:cNvCxnSpPr/>
            <p:nvPr/>
          </p:nvCxnSpPr>
          <p:spPr>
            <a:xfrm>
              <a:off x="2930798" y="418163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77" name="Google Shape;8477;p489"/>
            <p:cNvCxnSpPr/>
            <p:nvPr/>
          </p:nvCxnSpPr>
          <p:spPr>
            <a:xfrm>
              <a:off x="2930798" y="3909695"/>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478" name="Google Shape;8478;p489"/>
          <p:cNvSpPr txBox="1"/>
          <p:nvPr/>
        </p:nvSpPr>
        <p:spPr>
          <a:xfrm>
            <a:off x="2991616" y="2540104"/>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100</a:t>
            </a:r>
            <a:endParaRPr/>
          </a:p>
        </p:txBody>
      </p:sp>
      <p:sp>
        <p:nvSpPr>
          <p:cNvPr id="8479" name="Google Shape;8479;p489"/>
          <p:cNvSpPr txBox="1"/>
          <p:nvPr/>
        </p:nvSpPr>
        <p:spPr>
          <a:xfrm>
            <a:off x="2991616" y="2893397"/>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80</a:t>
            </a:r>
            <a:endParaRPr/>
          </a:p>
        </p:txBody>
      </p:sp>
      <p:sp>
        <p:nvSpPr>
          <p:cNvPr id="8480" name="Google Shape;8480;p489"/>
          <p:cNvSpPr txBox="1"/>
          <p:nvPr/>
        </p:nvSpPr>
        <p:spPr>
          <a:xfrm>
            <a:off x="2991616" y="3246690"/>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60</a:t>
            </a:r>
            <a:endParaRPr/>
          </a:p>
        </p:txBody>
      </p:sp>
      <p:sp>
        <p:nvSpPr>
          <p:cNvPr id="8481" name="Google Shape;8481;p489"/>
          <p:cNvSpPr txBox="1"/>
          <p:nvPr/>
        </p:nvSpPr>
        <p:spPr>
          <a:xfrm>
            <a:off x="2991616" y="3599983"/>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40</a:t>
            </a:r>
            <a:endParaRPr/>
          </a:p>
        </p:txBody>
      </p:sp>
      <p:sp>
        <p:nvSpPr>
          <p:cNvPr id="8482" name="Google Shape;8482;p489"/>
          <p:cNvSpPr txBox="1"/>
          <p:nvPr/>
        </p:nvSpPr>
        <p:spPr>
          <a:xfrm>
            <a:off x="2991616" y="3953276"/>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8483" name="Google Shape;8483;p489"/>
          <p:cNvSpPr txBox="1"/>
          <p:nvPr/>
        </p:nvSpPr>
        <p:spPr>
          <a:xfrm>
            <a:off x="2991616" y="4306570"/>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8484" name="Google Shape;8484;p489"/>
          <p:cNvSpPr txBox="1"/>
          <p:nvPr/>
        </p:nvSpPr>
        <p:spPr>
          <a:xfrm rot="-5400000">
            <a:off x="2491719" y="3434569"/>
            <a:ext cx="688539"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8485" name="Google Shape;8485;p489"/>
          <p:cNvGrpSpPr/>
          <p:nvPr/>
        </p:nvGrpSpPr>
        <p:grpSpPr>
          <a:xfrm rot="-5400000">
            <a:off x="5051010" y="3351258"/>
            <a:ext cx="70278" cy="2290867"/>
            <a:chOff x="2930798" y="3635375"/>
            <a:chExt cx="54000" cy="1760248"/>
          </a:xfrm>
        </p:grpSpPr>
        <p:cxnSp>
          <p:nvCxnSpPr>
            <p:cNvPr id="8486" name="Google Shape;8486;p489"/>
            <p:cNvCxnSpPr/>
            <p:nvPr/>
          </p:nvCxnSpPr>
          <p:spPr>
            <a:xfrm rot="5400000">
              <a:off x="2103061" y="4515499"/>
              <a:ext cx="1760248" cy="0"/>
            </a:xfrm>
            <a:prstGeom prst="straightConnector1">
              <a:avLst/>
            </a:prstGeom>
            <a:noFill/>
            <a:ln cap="flat" cmpd="sng" w="9525">
              <a:solidFill>
                <a:srgbClr val="A5A5A5"/>
              </a:solidFill>
              <a:prstDash val="solid"/>
              <a:miter lim="800000"/>
              <a:headEnd len="sm" w="sm" type="none"/>
              <a:tailEnd len="sm" w="sm" type="none"/>
            </a:ln>
          </p:spPr>
        </p:cxnSp>
        <p:cxnSp>
          <p:nvCxnSpPr>
            <p:cNvPr id="8487" name="Google Shape;8487;p489"/>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88" name="Google Shape;8488;p489"/>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489" name="Google Shape;8489;p489"/>
            <p:cNvCxnSpPr/>
            <p:nvPr/>
          </p:nvCxnSpPr>
          <p:spPr>
            <a:xfrm>
              <a:off x="2930798" y="451549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490" name="Google Shape;8490;p489"/>
          <p:cNvSpPr txBox="1"/>
          <p:nvPr/>
        </p:nvSpPr>
        <p:spPr>
          <a:xfrm>
            <a:off x="3822136"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8491" name="Google Shape;8491;p489"/>
          <p:cNvSpPr txBox="1"/>
          <p:nvPr/>
        </p:nvSpPr>
        <p:spPr>
          <a:xfrm>
            <a:off x="4972409"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8492" name="Google Shape;8492;p489"/>
          <p:cNvSpPr txBox="1"/>
          <p:nvPr/>
        </p:nvSpPr>
        <p:spPr>
          <a:xfrm>
            <a:off x="6111781"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grpSp>
        <p:nvGrpSpPr>
          <p:cNvPr id="8493" name="Google Shape;8493;p489"/>
          <p:cNvGrpSpPr/>
          <p:nvPr/>
        </p:nvGrpSpPr>
        <p:grpSpPr>
          <a:xfrm>
            <a:off x="450000" y="450000"/>
            <a:ext cx="9018000" cy="276999"/>
            <a:chOff x="450000" y="450000"/>
            <a:chExt cx="9018000" cy="276999"/>
          </a:xfrm>
        </p:grpSpPr>
        <p:sp>
          <p:nvSpPr>
            <p:cNvPr id="8494" name="Google Shape;8494;p4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495" name="Google Shape;8495;p4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496" name="Google Shape;8496;p489"/>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continuous numeric variable: Histogram.</a:t>
            </a:r>
            <a:endParaRPr/>
          </a:p>
        </p:txBody>
      </p:sp>
      <p:grpSp>
        <p:nvGrpSpPr>
          <p:cNvPr id="8497" name="Google Shape;8497;p489"/>
          <p:cNvGrpSpPr/>
          <p:nvPr/>
        </p:nvGrpSpPr>
        <p:grpSpPr>
          <a:xfrm>
            <a:off x="558800" y="1404597"/>
            <a:ext cx="8785225" cy="215444"/>
            <a:chOff x="558800" y="1908653"/>
            <a:chExt cx="8785225" cy="215444"/>
          </a:xfrm>
        </p:grpSpPr>
        <p:sp>
          <p:nvSpPr>
            <p:cNvPr id="8498" name="Google Shape;8498;p48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Univariate visualization: </a:t>
              </a:r>
              <a:endParaRPr/>
            </a:p>
          </p:txBody>
        </p:sp>
        <p:sp>
          <p:nvSpPr>
            <p:cNvPr id="8499" name="Google Shape;8499;p48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4" name="Shape 8504"/>
        <p:cNvGrpSpPr/>
        <p:nvPr/>
      </p:nvGrpSpPr>
      <p:grpSpPr>
        <a:xfrm>
          <a:off x="0" y="0"/>
          <a:ext cx="0" cy="0"/>
          <a:chOff x="0" y="0"/>
          <a:chExt cx="0" cy="0"/>
        </a:xfrm>
      </p:grpSpPr>
      <p:sp>
        <p:nvSpPr>
          <p:cNvPr id="8505" name="Google Shape;8505;p490"/>
          <p:cNvSpPr/>
          <p:nvPr/>
        </p:nvSpPr>
        <p:spPr>
          <a:xfrm>
            <a:off x="711201" y="4849022"/>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interval width can be adjusted.</a:t>
            </a:r>
            <a:endParaRPr/>
          </a:p>
        </p:txBody>
      </p:sp>
      <p:grpSp>
        <p:nvGrpSpPr>
          <p:cNvPr id="8506" name="Google Shape;8506;p490"/>
          <p:cNvGrpSpPr/>
          <p:nvPr/>
        </p:nvGrpSpPr>
        <p:grpSpPr>
          <a:xfrm>
            <a:off x="2766866" y="2410728"/>
            <a:ext cx="4337659" cy="2627555"/>
            <a:chOff x="2766866" y="3137274"/>
            <a:chExt cx="4337659" cy="2627555"/>
          </a:xfrm>
        </p:grpSpPr>
        <p:sp>
          <p:nvSpPr>
            <p:cNvPr id="8507" name="Google Shape;8507;p490"/>
            <p:cNvSpPr txBox="1"/>
            <p:nvPr/>
          </p:nvSpPr>
          <p:spPr>
            <a:xfrm>
              <a:off x="4755743" y="5283487"/>
              <a:ext cx="677294" cy="4813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rgbClr val="262626"/>
                  </a:solidFill>
                  <a:latin typeface="Times New Roman"/>
                  <a:ea typeface="Times New Roman"/>
                  <a:cs typeface="Times New Roman"/>
                  <a:sym typeface="Times New Roman"/>
                </a:rPr>
                <a:t>x</a:t>
              </a:r>
              <a:endParaRPr/>
            </a:p>
          </p:txBody>
        </p:sp>
        <p:grpSp>
          <p:nvGrpSpPr>
            <p:cNvPr id="8508" name="Google Shape;8508;p490"/>
            <p:cNvGrpSpPr/>
            <p:nvPr/>
          </p:nvGrpSpPr>
          <p:grpSpPr>
            <a:xfrm>
              <a:off x="3306168" y="3503478"/>
              <a:ext cx="70377" cy="1547577"/>
              <a:chOff x="2930798" y="3810000"/>
              <a:chExt cx="54000" cy="1187450"/>
            </a:xfrm>
          </p:grpSpPr>
          <p:cxnSp>
            <p:nvCxnSpPr>
              <p:cNvPr id="8509" name="Google Shape;8509;p490"/>
              <p:cNvCxnSpPr/>
              <p:nvPr/>
            </p:nvCxnSpPr>
            <p:spPr>
              <a:xfrm>
                <a:off x="2980804" y="3810000"/>
                <a:ext cx="0" cy="1187450"/>
              </a:xfrm>
              <a:prstGeom prst="straightConnector1">
                <a:avLst/>
              </a:prstGeom>
              <a:noFill/>
              <a:ln cap="flat" cmpd="sng" w="9525">
                <a:solidFill>
                  <a:srgbClr val="A5A5A5"/>
                </a:solidFill>
                <a:prstDash val="solid"/>
                <a:miter lim="800000"/>
                <a:headEnd len="sm" w="sm" type="none"/>
                <a:tailEnd len="sm" w="sm" type="none"/>
              </a:ln>
            </p:spPr>
          </p:cxnSp>
          <p:cxnSp>
            <p:nvCxnSpPr>
              <p:cNvPr id="8510" name="Google Shape;8510;p490"/>
              <p:cNvCxnSpPr/>
              <p:nvPr/>
            </p:nvCxnSpPr>
            <p:spPr>
              <a:xfrm>
                <a:off x="2930798" y="381396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511" name="Google Shape;8511;p490"/>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512" name="Google Shape;8512;p490"/>
              <p:cNvCxnSpPr/>
              <p:nvPr/>
            </p:nvCxnSpPr>
            <p:spPr>
              <a:xfrm>
                <a:off x="2930798" y="460295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513" name="Google Shape;8513;p490"/>
              <p:cNvCxnSpPr/>
              <p:nvPr/>
            </p:nvCxnSpPr>
            <p:spPr>
              <a:xfrm>
                <a:off x="2930798" y="420846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514" name="Google Shape;8514;p490"/>
            <p:cNvSpPr txBox="1"/>
            <p:nvPr/>
          </p:nvSpPr>
          <p:spPr>
            <a:xfrm>
              <a:off x="2991962" y="3414929"/>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30</a:t>
              </a:r>
              <a:endParaRPr/>
            </a:p>
          </p:txBody>
        </p:sp>
        <p:sp>
          <p:nvSpPr>
            <p:cNvPr id="8515" name="Google Shape;8515;p490"/>
            <p:cNvSpPr txBox="1"/>
            <p:nvPr/>
          </p:nvSpPr>
          <p:spPr>
            <a:xfrm>
              <a:off x="2991962" y="3933110"/>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8516" name="Google Shape;8516;p490"/>
            <p:cNvSpPr txBox="1"/>
            <p:nvPr/>
          </p:nvSpPr>
          <p:spPr>
            <a:xfrm>
              <a:off x="2991962" y="4452049"/>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10</a:t>
              </a:r>
              <a:endParaRPr/>
            </a:p>
          </p:txBody>
        </p:sp>
        <p:sp>
          <p:nvSpPr>
            <p:cNvPr id="8517" name="Google Shape;8517;p490"/>
            <p:cNvSpPr txBox="1"/>
            <p:nvPr/>
          </p:nvSpPr>
          <p:spPr>
            <a:xfrm>
              <a:off x="2991962"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8518" name="Google Shape;8518;p490"/>
            <p:cNvSpPr txBox="1"/>
            <p:nvPr/>
          </p:nvSpPr>
          <p:spPr>
            <a:xfrm rot="-5400000">
              <a:off x="2491361" y="4216479"/>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8519" name="Google Shape;8519;p490"/>
            <p:cNvGrpSpPr/>
            <p:nvPr/>
          </p:nvGrpSpPr>
          <p:grpSpPr>
            <a:xfrm rot="-5400000">
              <a:off x="5052377" y="4008898"/>
              <a:ext cx="70377" cy="2290334"/>
              <a:chOff x="2930798" y="3635375"/>
              <a:chExt cx="54000" cy="1757365"/>
            </a:xfrm>
          </p:grpSpPr>
          <p:cxnSp>
            <p:nvCxnSpPr>
              <p:cNvPr id="8520" name="Google Shape;8520;p490"/>
              <p:cNvCxnSpPr/>
              <p:nvPr/>
            </p:nvCxnSpPr>
            <p:spPr>
              <a:xfrm rot="5400000">
                <a:off x="2104887" y="4513673"/>
                <a:ext cx="1756596" cy="0"/>
              </a:xfrm>
              <a:prstGeom prst="straightConnector1">
                <a:avLst/>
              </a:prstGeom>
              <a:noFill/>
              <a:ln cap="flat" cmpd="sng" w="9525">
                <a:solidFill>
                  <a:srgbClr val="A5A5A5"/>
                </a:solidFill>
                <a:prstDash val="solid"/>
                <a:miter lim="800000"/>
                <a:headEnd len="sm" w="sm" type="none"/>
                <a:tailEnd len="sm" w="sm" type="none"/>
              </a:ln>
            </p:spPr>
          </p:cxnSp>
          <p:cxnSp>
            <p:nvCxnSpPr>
              <p:cNvPr id="8521" name="Google Shape;8521;p490"/>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522" name="Google Shape;8522;p490"/>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523" name="Google Shape;8523;p490"/>
              <p:cNvCxnSpPr/>
              <p:nvPr/>
            </p:nvCxnSpPr>
            <p:spPr>
              <a:xfrm>
                <a:off x="2930798" y="451549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524" name="Google Shape;8524;p490"/>
            <p:cNvSpPr txBox="1"/>
            <p:nvPr/>
          </p:nvSpPr>
          <p:spPr>
            <a:xfrm>
              <a:off x="3823651"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8525" name="Google Shape;8525;p490"/>
            <p:cNvSpPr txBox="1"/>
            <p:nvPr/>
          </p:nvSpPr>
          <p:spPr>
            <a:xfrm>
              <a:off x="4975544"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8526" name="Google Shape;8526;p490"/>
            <p:cNvSpPr txBox="1"/>
            <p:nvPr/>
          </p:nvSpPr>
          <p:spPr>
            <a:xfrm>
              <a:off x="611651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grpSp>
          <p:nvGrpSpPr>
            <p:cNvPr id="8527" name="Google Shape;8527;p490"/>
            <p:cNvGrpSpPr/>
            <p:nvPr/>
          </p:nvGrpSpPr>
          <p:grpSpPr>
            <a:xfrm>
              <a:off x="3516280" y="3137274"/>
              <a:ext cx="3588244" cy="1915438"/>
              <a:chOff x="3516280" y="3137274"/>
              <a:chExt cx="3588244" cy="1915438"/>
            </a:xfrm>
          </p:grpSpPr>
          <p:sp>
            <p:nvSpPr>
              <p:cNvPr id="8528" name="Google Shape;8528;p490"/>
              <p:cNvSpPr/>
              <p:nvPr/>
            </p:nvSpPr>
            <p:spPr>
              <a:xfrm>
                <a:off x="5028556" y="3137274"/>
                <a:ext cx="36000" cy="191543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29" name="Google Shape;8529;p490"/>
              <p:cNvSpPr/>
              <p:nvPr/>
            </p:nvSpPr>
            <p:spPr>
              <a:xfrm>
                <a:off x="5075845" y="4027958"/>
                <a:ext cx="36000" cy="102475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0" name="Google Shape;8530;p490"/>
              <p:cNvSpPr/>
              <p:nvPr/>
            </p:nvSpPr>
            <p:spPr>
              <a:xfrm>
                <a:off x="5123134" y="3875891"/>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1" name="Google Shape;8531;p490"/>
              <p:cNvSpPr/>
              <p:nvPr/>
            </p:nvSpPr>
            <p:spPr>
              <a:xfrm>
                <a:off x="5170423" y="3875891"/>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2" name="Google Shape;8532;p490"/>
              <p:cNvSpPr/>
              <p:nvPr/>
            </p:nvSpPr>
            <p:spPr>
              <a:xfrm>
                <a:off x="5217712" y="4074508"/>
                <a:ext cx="36000" cy="97820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3" name="Google Shape;8533;p490"/>
              <p:cNvSpPr/>
              <p:nvPr/>
            </p:nvSpPr>
            <p:spPr>
              <a:xfrm>
                <a:off x="5265001" y="3925546"/>
                <a:ext cx="36000" cy="112716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4" name="Google Shape;8534;p490"/>
              <p:cNvSpPr/>
              <p:nvPr/>
            </p:nvSpPr>
            <p:spPr>
              <a:xfrm>
                <a:off x="5312290" y="3975198"/>
                <a:ext cx="36000" cy="10775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5" name="Google Shape;8535;p490"/>
              <p:cNvSpPr/>
              <p:nvPr/>
            </p:nvSpPr>
            <p:spPr>
              <a:xfrm>
                <a:off x="5359579" y="3773477"/>
                <a:ext cx="36000" cy="1279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6" name="Google Shape;8536;p490"/>
              <p:cNvSpPr/>
              <p:nvPr/>
            </p:nvSpPr>
            <p:spPr>
              <a:xfrm>
                <a:off x="5406868" y="3773477"/>
                <a:ext cx="36000" cy="1279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7" name="Google Shape;8537;p490"/>
              <p:cNvSpPr/>
              <p:nvPr/>
            </p:nvSpPr>
            <p:spPr>
              <a:xfrm>
                <a:off x="5454157" y="3875890"/>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8" name="Google Shape;8538;p490"/>
              <p:cNvSpPr/>
              <p:nvPr/>
            </p:nvSpPr>
            <p:spPr>
              <a:xfrm>
                <a:off x="5501446" y="4288646"/>
                <a:ext cx="36000" cy="76406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39" name="Google Shape;8539;p490"/>
              <p:cNvSpPr/>
              <p:nvPr/>
            </p:nvSpPr>
            <p:spPr>
              <a:xfrm>
                <a:off x="5548735" y="4133475"/>
                <a:ext cx="36000" cy="91923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0" name="Google Shape;8540;p490"/>
              <p:cNvSpPr/>
              <p:nvPr/>
            </p:nvSpPr>
            <p:spPr>
              <a:xfrm>
                <a:off x="5596024" y="4332094"/>
                <a:ext cx="36000" cy="72061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1" name="Google Shape;8541;p490"/>
              <p:cNvSpPr/>
              <p:nvPr/>
            </p:nvSpPr>
            <p:spPr>
              <a:xfrm>
                <a:off x="5643313" y="4487265"/>
                <a:ext cx="36000" cy="5654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2" name="Google Shape;8542;p490"/>
              <p:cNvSpPr/>
              <p:nvPr/>
            </p:nvSpPr>
            <p:spPr>
              <a:xfrm>
                <a:off x="5690602" y="4487265"/>
                <a:ext cx="36000" cy="5654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3" name="Google Shape;8543;p490"/>
              <p:cNvSpPr/>
              <p:nvPr/>
            </p:nvSpPr>
            <p:spPr>
              <a:xfrm>
                <a:off x="5737891"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4" name="Google Shape;8544;p490"/>
              <p:cNvSpPr/>
              <p:nvPr/>
            </p:nvSpPr>
            <p:spPr>
              <a:xfrm>
                <a:off x="5785180"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5" name="Google Shape;8545;p490"/>
              <p:cNvSpPr/>
              <p:nvPr/>
            </p:nvSpPr>
            <p:spPr>
              <a:xfrm>
                <a:off x="5832469" y="4592784"/>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6" name="Google Shape;8546;p490"/>
              <p:cNvSpPr/>
              <p:nvPr/>
            </p:nvSpPr>
            <p:spPr>
              <a:xfrm>
                <a:off x="5879758" y="4747953"/>
                <a:ext cx="36000" cy="30475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7" name="Google Shape;8547;p490"/>
              <p:cNvSpPr/>
              <p:nvPr/>
            </p:nvSpPr>
            <p:spPr>
              <a:xfrm>
                <a:off x="5927047"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8" name="Google Shape;8548;p490"/>
              <p:cNvSpPr/>
              <p:nvPr/>
            </p:nvSpPr>
            <p:spPr>
              <a:xfrm>
                <a:off x="5974336"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49" name="Google Shape;8549;p490"/>
              <p:cNvSpPr/>
              <p:nvPr/>
            </p:nvSpPr>
            <p:spPr>
              <a:xfrm>
                <a:off x="6021649"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0" name="Google Shape;8550;p490"/>
              <p:cNvSpPr/>
              <p:nvPr/>
            </p:nvSpPr>
            <p:spPr>
              <a:xfrm>
                <a:off x="4981267" y="4086923"/>
                <a:ext cx="36000" cy="96578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1" name="Google Shape;8551;p490"/>
              <p:cNvSpPr/>
              <p:nvPr/>
            </p:nvSpPr>
            <p:spPr>
              <a:xfrm>
                <a:off x="4933978" y="4180027"/>
                <a:ext cx="36000" cy="87268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2" name="Google Shape;8552;p490"/>
              <p:cNvSpPr/>
              <p:nvPr/>
            </p:nvSpPr>
            <p:spPr>
              <a:xfrm>
                <a:off x="4886689" y="4431404"/>
                <a:ext cx="36000" cy="62130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3" name="Google Shape;8553;p490"/>
              <p:cNvSpPr/>
              <p:nvPr/>
            </p:nvSpPr>
            <p:spPr>
              <a:xfrm>
                <a:off x="4839400" y="4031062"/>
                <a:ext cx="36000" cy="102164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4" name="Google Shape;8554;p490"/>
              <p:cNvSpPr/>
              <p:nvPr/>
            </p:nvSpPr>
            <p:spPr>
              <a:xfrm>
                <a:off x="4792111" y="4642436"/>
                <a:ext cx="36000" cy="41027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5" name="Google Shape;8555;p490"/>
              <p:cNvSpPr/>
              <p:nvPr/>
            </p:nvSpPr>
            <p:spPr>
              <a:xfrm>
                <a:off x="4744822" y="4394164"/>
                <a:ext cx="36000" cy="6585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6" name="Google Shape;8556;p490"/>
              <p:cNvSpPr/>
              <p:nvPr/>
            </p:nvSpPr>
            <p:spPr>
              <a:xfrm>
                <a:off x="4697533"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7" name="Google Shape;8557;p490"/>
              <p:cNvSpPr/>
              <p:nvPr/>
            </p:nvSpPr>
            <p:spPr>
              <a:xfrm>
                <a:off x="4650244"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8" name="Google Shape;8558;p490"/>
              <p:cNvSpPr/>
              <p:nvPr/>
            </p:nvSpPr>
            <p:spPr>
              <a:xfrm>
                <a:off x="4602955"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59" name="Google Shape;8559;p490"/>
              <p:cNvSpPr/>
              <p:nvPr/>
            </p:nvSpPr>
            <p:spPr>
              <a:xfrm>
                <a:off x="4555666" y="4645541"/>
                <a:ext cx="36000" cy="4071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0" name="Google Shape;8560;p490"/>
              <p:cNvSpPr/>
              <p:nvPr/>
            </p:nvSpPr>
            <p:spPr>
              <a:xfrm>
                <a:off x="4508377"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1" name="Google Shape;8561;p490"/>
              <p:cNvSpPr/>
              <p:nvPr/>
            </p:nvSpPr>
            <p:spPr>
              <a:xfrm>
                <a:off x="4461088"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2" name="Google Shape;8562;p490"/>
              <p:cNvSpPr/>
              <p:nvPr/>
            </p:nvSpPr>
            <p:spPr>
              <a:xfrm>
                <a:off x="4413799" y="4751058"/>
                <a:ext cx="36000" cy="30165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3" name="Google Shape;8563;p490"/>
              <p:cNvSpPr/>
              <p:nvPr/>
            </p:nvSpPr>
            <p:spPr>
              <a:xfrm>
                <a:off x="4366510"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4" name="Google Shape;8564;p490"/>
              <p:cNvSpPr/>
              <p:nvPr/>
            </p:nvSpPr>
            <p:spPr>
              <a:xfrm>
                <a:off x="4319221"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5" name="Google Shape;8565;p490"/>
              <p:cNvSpPr/>
              <p:nvPr/>
            </p:nvSpPr>
            <p:spPr>
              <a:xfrm>
                <a:off x="4271932" y="4850368"/>
                <a:ext cx="36000" cy="2023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6" name="Google Shape;8566;p490"/>
              <p:cNvSpPr/>
              <p:nvPr/>
            </p:nvSpPr>
            <p:spPr>
              <a:xfrm>
                <a:off x="4224643" y="4751058"/>
                <a:ext cx="36000" cy="30165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7" name="Google Shape;8567;p490"/>
              <p:cNvSpPr/>
              <p:nvPr/>
            </p:nvSpPr>
            <p:spPr>
              <a:xfrm>
                <a:off x="4177354" y="4592783"/>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8" name="Google Shape;8568;p490"/>
              <p:cNvSpPr/>
              <p:nvPr/>
            </p:nvSpPr>
            <p:spPr>
              <a:xfrm>
                <a:off x="4130065"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69" name="Google Shape;8569;p490"/>
              <p:cNvSpPr/>
              <p:nvPr/>
            </p:nvSpPr>
            <p:spPr>
              <a:xfrm>
                <a:off x="4082776" y="4592783"/>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0" name="Google Shape;8570;p490"/>
              <p:cNvSpPr/>
              <p:nvPr/>
            </p:nvSpPr>
            <p:spPr>
              <a:xfrm>
                <a:off x="4035487" y="4955884"/>
                <a:ext cx="36000" cy="9682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1" name="Google Shape;8571;p490"/>
              <p:cNvSpPr/>
              <p:nvPr/>
            </p:nvSpPr>
            <p:spPr>
              <a:xfrm>
                <a:off x="3988198"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2" name="Google Shape;8572;p490"/>
              <p:cNvSpPr/>
              <p:nvPr/>
            </p:nvSpPr>
            <p:spPr>
              <a:xfrm>
                <a:off x="3940909"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3" name="Google Shape;8573;p490"/>
              <p:cNvSpPr/>
              <p:nvPr/>
            </p:nvSpPr>
            <p:spPr>
              <a:xfrm>
                <a:off x="3893620"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4" name="Google Shape;8574;p490"/>
              <p:cNvSpPr/>
              <p:nvPr/>
            </p:nvSpPr>
            <p:spPr>
              <a:xfrm>
                <a:off x="3846331"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5" name="Google Shape;8575;p490"/>
              <p:cNvSpPr/>
              <p:nvPr/>
            </p:nvSpPr>
            <p:spPr>
              <a:xfrm>
                <a:off x="3799042"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6" name="Google Shape;8576;p490"/>
              <p:cNvSpPr/>
              <p:nvPr/>
            </p:nvSpPr>
            <p:spPr>
              <a:xfrm>
                <a:off x="3751753" y="4993125"/>
                <a:ext cx="36000" cy="5958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7" name="Google Shape;8577;p490"/>
              <p:cNvSpPr/>
              <p:nvPr/>
            </p:nvSpPr>
            <p:spPr>
              <a:xfrm>
                <a:off x="3704464"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8" name="Google Shape;8578;p490"/>
              <p:cNvSpPr/>
              <p:nvPr/>
            </p:nvSpPr>
            <p:spPr>
              <a:xfrm>
                <a:off x="614437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79" name="Google Shape;8579;p490"/>
              <p:cNvSpPr/>
              <p:nvPr/>
            </p:nvSpPr>
            <p:spPr>
              <a:xfrm>
                <a:off x="6193568"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0" name="Google Shape;8580;p490"/>
              <p:cNvSpPr/>
              <p:nvPr/>
            </p:nvSpPr>
            <p:spPr>
              <a:xfrm>
                <a:off x="6286672"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1" name="Google Shape;8581;p490"/>
              <p:cNvSpPr/>
              <p:nvPr/>
            </p:nvSpPr>
            <p:spPr>
              <a:xfrm>
                <a:off x="646335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2" name="Google Shape;8582;p490"/>
              <p:cNvSpPr/>
              <p:nvPr/>
            </p:nvSpPr>
            <p:spPr>
              <a:xfrm>
                <a:off x="6513009" y="4958873"/>
                <a:ext cx="36000" cy="93836"/>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3" name="Google Shape;8583;p490"/>
              <p:cNvSpPr/>
              <p:nvPr/>
            </p:nvSpPr>
            <p:spPr>
              <a:xfrm>
                <a:off x="656266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4" name="Google Shape;8584;p490"/>
              <p:cNvSpPr/>
              <p:nvPr/>
            </p:nvSpPr>
            <p:spPr>
              <a:xfrm>
                <a:off x="6652663"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5" name="Google Shape;8585;p490"/>
              <p:cNvSpPr/>
              <p:nvPr/>
            </p:nvSpPr>
            <p:spPr>
              <a:xfrm>
                <a:off x="6838869"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6" name="Google Shape;8586;p490"/>
              <p:cNvSpPr/>
              <p:nvPr/>
            </p:nvSpPr>
            <p:spPr>
              <a:xfrm>
                <a:off x="706852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7" name="Google Shape;8587;p490"/>
              <p:cNvSpPr/>
              <p:nvPr/>
            </p:nvSpPr>
            <p:spPr>
              <a:xfrm>
                <a:off x="3516280"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588" name="Google Shape;8588;p490"/>
              <p:cNvSpPr/>
              <p:nvPr/>
            </p:nvSpPr>
            <p:spPr>
              <a:xfrm>
                <a:off x="3567855"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grpSp>
        <p:nvGrpSpPr>
          <p:cNvPr id="8589" name="Google Shape;8589;p490"/>
          <p:cNvGrpSpPr/>
          <p:nvPr/>
        </p:nvGrpSpPr>
        <p:grpSpPr>
          <a:xfrm>
            <a:off x="450000" y="450000"/>
            <a:ext cx="9018000" cy="276999"/>
            <a:chOff x="450000" y="450000"/>
            <a:chExt cx="9018000" cy="276999"/>
          </a:xfrm>
        </p:grpSpPr>
        <p:sp>
          <p:nvSpPr>
            <p:cNvPr id="8590" name="Google Shape;8590;p49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591" name="Google Shape;8591;p49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592" name="Google Shape;8592;p490"/>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continuous numeric variable: Histogram.</a:t>
            </a:r>
            <a:endParaRPr/>
          </a:p>
        </p:txBody>
      </p:sp>
      <p:grpSp>
        <p:nvGrpSpPr>
          <p:cNvPr id="8593" name="Google Shape;8593;p490"/>
          <p:cNvGrpSpPr/>
          <p:nvPr/>
        </p:nvGrpSpPr>
        <p:grpSpPr>
          <a:xfrm>
            <a:off x="558800" y="1404597"/>
            <a:ext cx="8785225" cy="215444"/>
            <a:chOff x="558800" y="1908653"/>
            <a:chExt cx="8785225" cy="215444"/>
          </a:xfrm>
        </p:grpSpPr>
        <p:sp>
          <p:nvSpPr>
            <p:cNvPr id="8594" name="Google Shape;8594;p49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Univariate visualization: </a:t>
              </a:r>
              <a:endParaRPr/>
            </a:p>
          </p:txBody>
        </p:sp>
        <p:sp>
          <p:nvSpPr>
            <p:cNvPr id="8595" name="Google Shape;8595;p49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0" name="Shape 8600"/>
        <p:cNvGrpSpPr/>
        <p:nvPr/>
      </p:nvGrpSpPr>
      <p:grpSpPr>
        <a:xfrm>
          <a:off x="0" y="0"/>
          <a:ext cx="0" cy="0"/>
          <a:chOff x="0" y="0"/>
          <a:chExt cx="0" cy="0"/>
        </a:xfrm>
      </p:grpSpPr>
      <p:sp>
        <p:nvSpPr>
          <p:cNvPr id="8601" name="Google Shape;8601;p491"/>
          <p:cNvSpPr/>
          <p:nvPr/>
        </p:nvSpPr>
        <p:spPr>
          <a:xfrm>
            <a:off x="711201" y="4689150"/>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Identify whether a linear relation exists between the two variables.</a:t>
            </a:r>
            <a:endParaRPr/>
          </a:p>
        </p:txBody>
      </p:sp>
      <p:grpSp>
        <p:nvGrpSpPr>
          <p:cNvPr id="8602" name="Google Shape;8602;p491"/>
          <p:cNvGrpSpPr/>
          <p:nvPr/>
        </p:nvGrpSpPr>
        <p:grpSpPr>
          <a:xfrm>
            <a:off x="3008302" y="2050688"/>
            <a:ext cx="3874316" cy="2573496"/>
            <a:chOff x="4217704" y="2430861"/>
            <a:chExt cx="3874316" cy="2573496"/>
          </a:xfrm>
        </p:grpSpPr>
        <p:pic>
          <p:nvPicPr>
            <p:cNvPr id="8603" name="Google Shape;8603;p491"/>
            <p:cNvPicPr preferRelativeResize="0"/>
            <p:nvPr/>
          </p:nvPicPr>
          <p:blipFill rotWithShape="1">
            <a:blip r:embed="rId3">
              <a:alphaModFix/>
            </a:blip>
            <a:srcRect b="0" l="0" r="0" t="0"/>
            <a:stretch/>
          </p:blipFill>
          <p:spPr>
            <a:xfrm>
              <a:off x="4460020" y="2430861"/>
              <a:ext cx="3632000" cy="2520000"/>
            </a:xfrm>
            <a:prstGeom prst="rect">
              <a:avLst/>
            </a:prstGeom>
            <a:noFill/>
            <a:ln>
              <a:noFill/>
            </a:ln>
          </p:spPr>
        </p:pic>
        <p:sp>
          <p:nvSpPr>
            <p:cNvPr id="8604" name="Google Shape;8604;p491"/>
            <p:cNvSpPr txBox="1"/>
            <p:nvPr/>
          </p:nvSpPr>
          <p:spPr>
            <a:xfrm>
              <a:off x="6033704" y="463502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8605" name="Google Shape;8605;p491"/>
            <p:cNvSpPr txBox="1"/>
            <p:nvPr/>
          </p:nvSpPr>
          <p:spPr>
            <a:xfrm>
              <a:off x="4217704" y="350619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grpSp>
        <p:nvGrpSpPr>
          <p:cNvPr id="8606" name="Google Shape;8606;p491"/>
          <p:cNvGrpSpPr/>
          <p:nvPr/>
        </p:nvGrpSpPr>
        <p:grpSpPr>
          <a:xfrm>
            <a:off x="450000" y="450000"/>
            <a:ext cx="9018000" cy="276999"/>
            <a:chOff x="450000" y="450000"/>
            <a:chExt cx="9018000" cy="276999"/>
          </a:xfrm>
        </p:grpSpPr>
        <p:sp>
          <p:nvSpPr>
            <p:cNvPr id="8607" name="Google Shape;8607;p4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608" name="Google Shape;8608;p4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609" name="Google Shape;8609;p491"/>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Two continuous numeric variables: Scatter plot.</a:t>
            </a:r>
            <a:endParaRPr/>
          </a:p>
        </p:txBody>
      </p:sp>
      <p:grpSp>
        <p:nvGrpSpPr>
          <p:cNvPr id="8610" name="Google Shape;8610;p491"/>
          <p:cNvGrpSpPr/>
          <p:nvPr/>
        </p:nvGrpSpPr>
        <p:grpSpPr>
          <a:xfrm>
            <a:off x="558800" y="1404597"/>
            <a:ext cx="8785225" cy="215444"/>
            <a:chOff x="558800" y="1908653"/>
            <a:chExt cx="8785225" cy="215444"/>
          </a:xfrm>
        </p:grpSpPr>
        <p:sp>
          <p:nvSpPr>
            <p:cNvPr id="8611" name="Google Shape;8611;p49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Multivariate visualization:</a:t>
              </a:r>
              <a:endParaRPr/>
            </a:p>
          </p:txBody>
        </p:sp>
        <p:sp>
          <p:nvSpPr>
            <p:cNvPr id="8612" name="Google Shape;8612;p49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grpSp>
        <p:nvGrpSpPr>
          <p:cNvPr id="1313" name="Google Shape;1313;p87"/>
          <p:cNvGrpSpPr/>
          <p:nvPr/>
        </p:nvGrpSpPr>
        <p:grpSpPr>
          <a:xfrm>
            <a:off x="559817" y="1428745"/>
            <a:ext cx="8783192" cy="215444"/>
            <a:chOff x="559817" y="2136914"/>
            <a:chExt cx="8783192" cy="215444"/>
          </a:xfrm>
        </p:grpSpPr>
        <p:sp>
          <p:nvSpPr>
            <p:cNvPr id="1314" name="Google Shape;1314;p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15" name="Google Shape;1315;p8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np.zeros()를 이용하여 2차원 형태를 만들 수도 있다.</a:t>
              </a:r>
              <a:endParaRPr sz="1400">
                <a:solidFill>
                  <a:srgbClr val="262626"/>
                </a:solidFill>
                <a:latin typeface="Arial"/>
                <a:ea typeface="Arial"/>
                <a:cs typeface="Arial"/>
                <a:sym typeface="Arial"/>
              </a:endParaRPr>
            </a:p>
          </p:txBody>
        </p:sp>
      </p:grpSp>
      <p:grpSp>
        <p:nvGrpSpPr>
          <p:cNvPr id="1316" name="Google Shape;1316;p87"/>
          <p:cNvGrpSpPr/>
          <p:nvPr/>
        </p:nvGrpSpPr>
        <p:grpSpPr>
          <a:xfrm>
            <a:off x="450000" y="450000"/>
            <a:ext cx="9018000" cy="276999"/>
            <a:chOff x="450000" y="450000"/>
            <a:chExt cx="9018000" cy="276999"/>
          </a:xfrm>
        </p:grpSpPr>
        <p:sp>
          <p:nvSpPr>
            <p:cNvPr id="1317" name="Google Shape;1317;p8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318" name="Google Shape;1318;p8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19" name="Google Shape;1319;p87"/>
          <p:cNvSpPr/>
          <p:nvPr/>
        </p:nvSpPr>
        <p:spPr>
          <a:xfrm>
            <a:off x="558396" y="1844826"/>
            <a:ext cx="8782050" cy="10142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20" name="Google Shape;1320;p87"/>
          <p:cNvGrpSpPr/>
          <p:nvPr/>
        </p:nvGrpSpPr>
        <p:grpSpPr>
          <a:xfrm>
            <a:off x="557644" y="2924944"/>
            <a:ext cx="8782050" cy="733728"/>
            <a:chOff x="557644" y="5085184"/>
            <a:chExt cx="8782050" cy="733728"/>
          </a:xfrm>
        </p:grpSpPr>
        <p:sp>
          <p:nvSpPr>
            <p:cNvPr id="1321" name="Google Shape;1321;p87"/>
            <p:cNvSpPr/>
            <p:nvPr/>
          </p:nvSpPr>
          <p:spPr>
            <a:xfrm>
              <a:off x="557644" y="5085184"/>
              <a:ext cx="8782050" cy="7337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322" name="Google Shape;1322;p8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323" name="Google Shape;1323;p8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53</a:t>
              </a:r>
              <a:endParaRPr b="1" sz="1300">
                <a:solidFill>
                  <a:srgbClr val="262626"/>
                </a:solidFill>
                <a:latin typeface="Arial"/>
                <a:ea typeface="Arial"/>
                <a:cs typeface="Arial"/>
                <a:sym typeface="Arial"/>
              </a:endParaRPr>
            </a:p>
          </p:txBody>
        </p:sp>
        <p:sp>
          <p:nvSpPr>
            <p:cNvPr id="1324" name="Google Shape;1324;p8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튜플의 형태로 2행 3열로 지정하여 만들 수 있다.</a:t>
              </a:r>
              <a:endParaRPr/>
            </a:p>
          </p:txBody>
        </p:sp>
      </p:grpSp>
      <p:pic>
        <p:nvPicPr>
          <p:cNvPr id="1325" name="Google Shape;1325;p87"/>
          <p:cNvPicPr preferRelativeResize="0"/>
          <p:nvPr/>
        </p:nvPicPr>
        <p:blipFill rotWithShape="1">
          <a:blip r:embed="rId4">
            <a:alphaModFix/>
          </a:blip>
          <a:srcRect b="0" l="0" r="14290" t="0"/>
          <a:stretch/>
        </p:blipFill>
        <p:spPr>
          <a:xfrm>
            <a:off x="712183" y="1939476"/>
            <a:ext cx="8487702" cy="812918"/>
          </a:xfrm>
          <a:prstGeom prst="rect">
            <a:avLst/>
          </a:prstGeom>
          <a:noFill/>
          <a:ln cap="flat" cmpd="sng" w="9525">
            <a:solidFill>
              <a:srgbClr val="F2F2F2"/>
            </a:solidFill>
            <a:prstDash val="solid"/>
            <a:round/>
            <a:headEnd len="sm" w="sm" type="none"/>
            <a:tailEnd len="sm" w="sm" type="none"/>
          </a:ln>
        </p:spPr>
      </p:pic>
      <p:sp>
        <p:nvSpPr>
          <p:cNvPr id="1326" name="Google Shape;1326;p87"/>
          <p:cNvSpPr/>
          <p:nvPr/>
        </p:nvSpPr>
        <p:spPr>
          <a:xfrm>
            <a:off x="711201" y="377577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만들어질 경우 기본적으로 그 안의 요소는 실수 타입이다.</a:t>
            </a:r>
            <a:endParaRPr/>
          </a:p>
        </p:txBody>
      </p:sp>
      <p:sp>
        <p:nvSpPr>
          <p:cNvPr id="1327" name="Google Shape;1327;p87"/>
          <p:cNvSpPr/>
          <p:nvPr/>
        </p:nvSpPr>
        <p:spPr>
          <a:xfrm>
            <a:off x="558924" y="4219083"/>
            <a:ext cx="8782050" cy="13023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28" name="Google Shape;1328;p87"/>
          <p:cNvPicPr preferRelativeResize="0"/>
          <p:nvPr/>
        </p:nvPicPr>
        <p:blipFill rotWithShape="1">
          <a:blip r:embed="rId5">
            <a:alphaModFix/>
          </a:blip>
          <a:srcRect b="0" l="0" r="14280" t="0"/>
          <a:stretch/>
        </p:blipFill>
        <p:spPr>
          <a:xfrm>
            <a:off x="711201" y="4345158"/>
            <a:ext cx="8488683" cy="10494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7" name="Shape 8617"/>
        <p:cNvGrpSpPr/>
        <p:nvPr/>
      </p:nvGrpSpPr>
      <p:grpSpPr>
        <a:xfrm>
          <a:off x="0" y="0"/>
          <a:ext cx="0" cy="0"/>
          <a:chOff x="0" y="0"/>
          <a:chExt cx="0" cy="0"/>
        </a:xfrm>
      </p:grpSpPr>
      <p:pic>
        <p:nvPicPr>
          <p:cNvPr id="8618" name="Google Shape;8618;p492"/>
          <p:cNvPicPr preferRelativeResize="0"/>
          <p:nvPr/>
        </p:nvPicPr>
        <p:blipFill rotWithShape="1">
          <a:blip r:embed="rId3">
            <a:alphaModFix/>
          </a:blip>
          <a:srcRect b="0" l="0" r="0" t="0"/>
          <a:stretch/>
        </p:blipFill>
        <p:spPr>
          <a:xfrm>
            <a:off x="3246120" y="2049160"/>
            <a:ext cx="3632199" cy="2520000"/>
          </a:xfrm>
          <a:prstGeom prst="rect">
            <a:avLst/>
          </a:prstGeom>
          <a:noFill/>
          <a:ln>
            <a:noFill/>
          </a:ln>
        </p:spPr>
      </p:pic>
      <p:sp>
        <p:nvSpPr>
          <p:cNvPr id="8619" name="Google Shape;8619;p492"/>
          <p:cNvSpPr txBox="1"/>
          <p:nvPr/>
        </p:nvSpPr>
        <p:spPr>
          <a:xfrm>
            <a:off x="4820094" y="4253324"/>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8620" name="Google Shape;8620;p492"/>
          <p:cNvSpPr txBox="1"/>
          <p:nvPr/>
        </p:nvSpPr>
        <p:spPr>
          <a:xfrm>
            <a:off x="3004094" y="3124494"/>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nvGrpSpPr>
          <p:cNvPr id="8621" name="Google Shape;8621;p492"/>
          <p:cNvGrpSpPr/>
          <p:nvPr/>
        </p:nvGrpSpPr>
        <p:grpSpPr>
          <a:xfrm>
            <a:off x="450000" y="450000"/>
            <a:ext cx="9018000" cy="276999"/>
            <a:chOff x="450000" y="450000"/>
            <a:chExt cx="9018000" cy="276999"/>
          </a:xfrm>
        </p:grpSpPr>
        <p:sp>
          <p:nvSpPr>
            <p:cNvPr id="8622" name="Google Shape;8622;p49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623" name="Google Shape;8623;p49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624" name="Google Shape;8624;p492"/>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Two continuous numeric variables and one categorical variable: Scatter plot.</a:t>
            </a:r>
            <a:endParaRPr/>
          </a:p>
        </p:txBody>
      </p:sp>
      <p:grpSp>
        <p:nvGrpSpPr>
          <p:cNvPr id="8625" name="Google Shape;8625;p492"/>
          <p:cNvGrpSpPr/>
          <p:nvPr/>
        </p:nvGrpSpPr>
        <p:grpSpPr>
          <a:xfrm>
            <a:off x="558800" y="1404597"/>
            <a:ext cx="8785225" cy="215444"/>
            <a:chOff x="558800" y="1908653"/>
            <a:chExt cx="8785225" cy="215444"/>
          </a:xfrm>
        </p:grpSpPr>
        <p:sp>
          <p:nvSpPr>
            <p:cNvPr id="8626" name="Google Shape;8626;p49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Multivariate visualization:</a:t>
              </a:r>
              <a:endParaRPr/>
            </a:p>
          </p:txBody>
        </p:sp>
        <p:sp>
          <p:nvSpPr>
            <p:cNvPr id="8627" name="Google Shape;8627;p49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28" name="Google Shape;8628;p492"/>
          <p:cNvSpPr txBox="1"/>
          <p:nvPr/>
        </p:nvSpPr>
        <p:spPr>
          <a:xfrm>
            <a:off x="566400" y="4685025"/>
            <a:ext cx="8785200" cy="3693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US" sz="1200">
                <a:solidFill>
                  <a:srgbClr val="202124"/>
                </a:solidFill>
                <a:highlight>
                  <a:srgbClr val="F8F9FA"/>
                </a:highlight>
              </a:rPr>
              <a:t>다양한 카테고리는 다양한 색상이나 마커(기호)로 표시될 수 있습니다.</a:t>
            </a:r>
            <a:endParaRPr sz="1200">
              <a:solidFill>
                <a:srgbClr val="202124"/>
              </a:solidFill>
              <a:highlight>
                <a:srgbClr val="F8F9FA"/>
              </a:highlight>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3" name="Shape 8633"/>
        <p:cNvGrpSpPr/>
        <p:nvPr/>
      </p:nvGrpSpPr>
      <p:grpSpPr>
        <a:xfrm>
          <a:off x="0" y="0"/>
          <a:ext cx="0" cy="0"/>
          <a:chOff x="0" y="0"/>
          <a:chExt cx="0" cy="0"/>
        </a:xfrm>
      </p:grpSpPr>
      <p:grpSp>
        <p:nvGrpSpPr>
          <p:cNvPr id="8634" name="Google Shape;8634;p493"/>
          <p:cNvGrpSpPr/>
          <p:nvPr/>
        </p:nvGrpSpPr>
        <p:grpSpPr>
          <a:xfrm>
            <a:off x="3166551" y="2266712"/>
            <a:ext cx="3569722" cy="2245057"/>
            <a:chOff x="14098384" y="2421717"/>
            <a:chExt cx="4057220" cy="2551652"/>
          </a:xfrm>
        </p:grpSpPr>
        <p:pic>
          <p:nvPicPr>
            <p:cNvPr id="8635" name="Google Shape;8635;p493"/>
            <p:cNvPicPr preferRelativeResize="0"/>
            <p:nvPr/>
          </p:nvPicPr>
          <p:blipFill rotWithShape="1">
            <a:blip r:embed="rId3">
              <a:alphaModFix/>
            </a:blip>
            <a:srcRect b="0" l="0" r="0" t="0"/>
            <a:stretch/>
          </p:blipFill>
          <p:spPr>
            <a:xfrm>
              <a:off x="14250893" y="2421717"/>
              <a:ext cx="3904711" cy="2520000"/>
            </a:xfrm>
            <a:prstGeom prst="rect">
              <a:avLst/>
            </a:prstGeom>
            <a:noFill/>
            <a:ln>
              <a:noFill/>
            </a:ln>
          </p:spPr>
        </p:pic>
        <p:sp>
          <p:nvSpPr>
            <p:cNvPr id="8636" name="Google Shape;8636;p493"/>
            <p:cNvSpPr txBox="1"/>
            <p:nvPr/>
          </p:nvSpPr>
          <p:spPr>
            <a:xfrm>
              <a:off x="15088456" y="4604037"/>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8637" name="Google Shape;8637;p493"/>
            <p:cNvSpPr txBox="1"/>
            <p:nvPr/>
          </p:nvSpPr>
          <p:spPr>
            <a:xfrm>
              <a:off x="17096343" y="4600733"/>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8638" name="Google Shape;8638;p493"/>
            <p:cNvSpPr txBox="1"/>
            <p:nvPr/>
          </p:nvSpPr>
          <p:spPr>
            <a:xfrm>
              <a:off x="14098384" y="331238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sp>
          <p:nvSpPr>
            <p:cNvPr id="8639" name="Google Shape;8639;p493"/>
            <p:cNvSpPr txBox="1"/>
            <p:nvPr/>
          </p:nvSpPr>
          <p:spPr>
            <a:xfrm>
              <a:off x="16065959" y="331238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grpSp>
        <p:nvGrpSpPr>
          <p:cNvPr id="8640" name="Google Shape;8640;p493"/>
          <p:cNvGrpSpPr/>
          <p:nvPr/>
        </p:nvGrpSpPr>
        <p:grpSpPr>
          <a:xfrm>
            <a:off x="450000" y="450000"/>
            <a:ext cx="9018000" cy="276999"/>
            <a:chOff x="450000" y="450000"/>
            <a:chExt cx="9018000" cy="276999"/>
          </a:xfrm>
        </p:grpSpPr>
        <p:sp>
          <p:nvSpPr>
            <p:cNvPr id="8641" name="Google Shape;8641;p49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4.2 연속형 자료를 요약하기 위한 그래프</a:t>
              </a:r>
              <a:endParaRPr/>
            </a:p>
          </p:txBody>
        </p:sp>
        <p:sp>
          <p:nvSpPr>
            <p:cNvPr id="8642" name="Google Shape;8642;p49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643" name="Google Shape;8643;p493"/>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Two continuous numeric variables and one categorical variable: Multiple Scatter plots.</a:t>
            </a:r>
            <a:endParaRPr/>
          </a:p>
        </p:txBody>
      </p:sp>
      <p:grpSp>
        <p:nvGrpSpPr>
          <p:cNvPr id="8644" name="Google Shape;8644;p493"/>
          <p:cNvGrpSpPr/>
          <p:nvPr/>
        </p:nvGrpSpPr>
        <p:grpSpPr>
          <a:xfrm>
            <a:off x="558800" y="1404597"/>
            <a:ext cx="8785225" cy="215444"/>
            <a:chOff x="558800" y="1908653"/>
            <a:chExt cx="8785225" cy="215444"/>
          </a:xfrm>
        </p:grpSpPr>
        <p:sp>
          <p:nvSpPr>
            <p:cNvPr id="8645" name="Google Shape;8645;p49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Multivariate visualization:</a:t>
              </a:r>
              <a:endParaRPr/>
            </a:p>
          </p:txBody>
        </p:sp>
        <p:sp>
          <p:nvSpPr>
            <p:cNvPr id="8646" name="Google Shape;8646;p49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47" name="Google Shape;8647;p493"/>
          <p:cNvSpPr txBox="1"/>
          <p:nvPr/>
        </p:nvSpPr>
        <p:spPr>
          <a:xfrm>
            <a:off x="649025" y="4604275"/>
            <a:ext cx="79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02124"/>
                </a:solidFill>
                <a:highlight>
                  <a:srgbClr val="F8F9FA"/>
                </a:highlight>
              </a:rPr>
              <a:t>다양한 카테고리를 별도로 구성할 수 있습니다.</a:t>
            </a:r>
            <a:endParaRPr>
              <a:solidFill>
                <a:srgbClr val="202124"/>
              </a:solidFill>
              <a:highlight>
                <a:srgbClr val="F8F9FA"/>
              </a:highlight>
            </a:endParaRPr>
          </a:p>
          <a:p>
            <a:pPr indent="0" lvl="0" marL="0" marR="38100" rtl="0" algn="l">
              <a:lnSpc>
                <a:spcPct val="114285"/>
              </a:lnSpc>
              <a:spcBef>
                <a:spcPts val="0"/>
              </a:spcBef>
              <a:spcAft>
                <a:spcPts val="0"/>
              </a:spcAft>
              <a:buNone/>
            </a:pPr>
            <a:r>
              <a:rPr lang="en-US">
                <a:solidFill>
                  <a:srgbClr val="202124"/>
                </a:solidFill>
                <a:highlight>
                  <a:srgbClr val="F8F9FA"/>
                </a:highlight>
              </a:rPr>
              <a:t>적절한 비교를 위해서는 축 범위가 일치하는지 확인해야 합니다.</a:t>
            </a:r>
            <a:endParaRPr>
              <a:solidFill>
                <a:srgbClr val="202124"/>
              </a:solidFill>
              <a:highlight>
                <a:srgbClr val="F8F9FA"/>
              </a:highlight>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2" name="Shape 8652"/>
        <p:cNvGrpSpPr/>
        <p:nvPr/>
      </p:nvGrpSpPr>
      <p:grpSpPr>
        <a:xfrm>
          <a:off x="0" y="0"/>
          <a:ext cx="0" cy="0"/>
          <a:chOff x="0" y="0"/>
          <a:chExt cx="0" cy="0"/>
        </a:xfrm>
      </p:grpSpPr>
      <p:grpSp>
        <p:nvGrpSpPr>
          <p:cNvPr id="8653" name="Google Shape;8653;p494"/>
          <p:cNvGrpSpPr/>
          <p:nvPr/>
        </p:nvGrpSpPr>
        <p:grpSpPr>
          <a:xfrm>
            <a:off x="912070" y="2748696"/>
            <a:ext cx="8143799" cy="2943732"/>
            <a:chOff x="912070" y="2748696"/>
            <a:chExt cx="8143799" cy="2943732"/>
          </a:xfrm>
        </p:grpSpPr>
        <p:sp>
          <p:nvSpPr>
            <p:cNvPr id="8654" name="Google Shape;8654;p494"/>
            <p:cNvSpPr/>
            <p:nvPr/>
          </p:nvSpPr>
          <p:spPr>
            <a:xfrm>
              <a:off x="912070" y="3133792"/>
              <a:ext cx="8143798" cy="98488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데이터 척도에 따라 다르게 살펴보는 </a:t>
              </a:r>
              <a:br>
                <a:rPr lang="en-US" sz="3200">
                  <a:solidFill>
                    <a:srgbClr val="000000"/>
                  </a:solidFill>
                  <a:latin typeface="Arial"/>
                  <a:ea typeface="Arial"/>
                  <a:cs typeface="Arial"/>
                  <a:sym typeface="Arial"/>
                </a:rPr>
              </a:br>
              <a:r>
                <a:rPr lang="en-US" sz="3200">
                  <a:solidFill>
                    <a:srgbClr val="000000"/>
                  </a:solidFill>
                  <a:latin typeface="Arial"/>
                  <a:ea typeface="Arial"/>
                  <a:cs typeface="Arial"/>
                  <a:sym typeface="Arial"/>
                </a:rPr>
                <a:t>데이터 시각화</a:t>
              </a:r>
              <a:endParaRPr/>
            </a:p>
          </p:txBody>
        </p:sp>
        <p:sp>
          <p:nvSpPr>
            <p:cNvPr id="8655" name="Google Shape;8655;p494"/>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4. </a:t>
              </a:r>
              <a:endParaRPr sz="5398">
                <a:solidFill>
                  <a:srgbClr val="7F7F7F"/>
                </a:solidFill>
                <a:latin typeface="Arial"/>
                <a:ea typeface="Arial"/>
                <a:cs typeface="Arial"/>
                <a:sym typeface="Arial"/>
              </a:endParaRPr>
            </a:p>
          </p:txBody>
        </p:sp>
        <p:grpSp>
          <p:nvGrpSpPr>
            <p:cNvPr id="8656" name="Google Shape;8656;p494"/>
            <p:cNvGrpSpPr/>
            <p:nvPr/>
          </p:nvGrpSpPr>
          <p:grpSpPr>
            <a:xfrm>
              <a:off x="1062980" y="4581128"/>
              <a:ext cx="5700472" cy="1111300"/>
              <a:chOff x="1062980" y="4221088"/>
              <a:chExt cx="5700472" cy="1111300"/>
            </a:xfrm>
          </p:grpSpPr>
          <p:sp>
            <p:nvSpPr>
              <p:cNvPr id="8657" name="Google Shape;8657;p494"/>
              <p:cNvSpPr/>
              <p:nvPr/>
            </p:nvSpPr>
            <p:spPr>
              <a:xfrm>
                <a:off x="1245801" y="4222281"/>
                <a:ext cx="4065651" cy="28683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시각화 소개</a:t>
                </a:r>
                <a:endParaRPr/>
              </a:p>
            </p:txBody>
          </p:sp>
          <p:sp>
            <p:nvSpPr>
              <p:cNvPr id="8658" name="Google Shape;8658;p494"/>
              <p:cNvSpPr/>
              <p:nvPr/>
            </p:nvSpPr>
            <p:spPr>
              <a:xfrm>
                <a:off x="1062980" y="422108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659" name="Google Shape;8659;p494"/>
              <p:cNvSpPr/>
              <p:nvPr/>
            </p:nvSpPr>
            <p:spPr>
              <a:xfrm>
                <a:off x="1245801" y="4651958"/>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연속형 자료를 요약하기 위한 그래프</a:t>
                </a:r>
                <a:endParaRPr/>
              </a:p>
            </p:txBody>
          </p:sp>
          <p:sp>
            <p:nvSpPr>
              <p:cNvPr id="8660" name="Google Shape;8660;p494"/>
              <p:cNvSpPr/>
              <p:nvPr/>
            </p:nvSpPr>
            <p:spPr>
              <a:xfrm>
                <a:off x="1062980" y="465078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8661" name="Google Shape;8661;p494"/>
              <p:cNvGrpSpPr/>
              <p:nvPr/>
            </p:nvGrpSpPr>
            <p:grpSpPr>
              <a:xfrm>
                <a:off x="1062980" y="5052984"/>
                <a:ext cx="4320481" cy="279404"/>
                <a:chOff x="571500" y="5138289"/>
                <a:chExt cx="4321866" cy="279494"/>
              </a:xfrm>
            </p:grpSpPr>
            <p:sp>
              <p:nvSpPr>
                <p:cNvPr id="8662" name="Google Shape;8662;p494"/>
                <p:cNvSpPr/>
                <p:nvPr/>
              </p:nvSpPr>
              <p:spPr>
                <a:xfrm>
                  <a:off x="754380" y="5138289"/>
                  <a:ext cx="4138986"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4.3 범주형 자료를 요약하기 위한 그래프</a:t>
                  </a:r>
                  <a:endParaRPr/>
                </a:p>
              </p:txBody>
            </p:sp>
            <p:sp>
              <p:nvSpPr>
                <p:cNvPr id="8663" name="Google Shape;8663;p494"/>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grpSp>
          <p:nvGrpSpPr>
            <p:cNvPr id="8664" name="Google Shape;8664;p494"/>
            <p:cNvGrpSpPr/>
            <p:nvPr/>
          </p:nvGrpSpPr>
          <p:grpSpPr>
            <a:xfrm>
              <a:off x="5527476" y="4581128"/>
              <a:ext cx="3528393" cy="681591"/>
              <a:chOff x="5671492" y="4655496"/>
              <a:chExt cx="3528393" cy="681591"/>
            </a:xfrm>
          </p:grpSpPr>
          <p:grpSp>
            <p:nvGrpSpPr>
              <p:cNvPr id="8665" name="Google Shape;8665;p494"/>
              <p:cNvGrpSpPr/>
              <p:nvPr/>
            </p:nvGrpSpPr>
            <p:grpSpPr>
              <a:xfrm>
                <a:off x="5671492" y="4655496"/>
                <a:ext cx="3528393" cy="285679"/>
                <a:chOff x="571500" y="5165783"/>
                <a:chExt cx="3529524" cy="285770"/>
              </a:xfrm>
            </p:grpSpPr>
            <p:sp>
              <p:nvSpPr>
                <p:cNvPr id="8666" name="Google Shape;8666;p494"/>
                <p:cNvSpPr/>
                <p:nvPr/>
              </p:nvSpPr>
              <p:spPr>
                <a:xfrm>
                  <a:off x="754380" y="5166955"/>
                  <a:ext cx="3346644" cy="2845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Matplotlib와 pandas 시각화</a:t>
                  </a:r>
                  <a:endParaRPr/>
                </a:p>
              </p:txBody>
            </p:sp>
            <p:sp>
              <p:nvSpPr>
                <p:cNvPr id="8667" name="Google Shape;8667;p49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8668" name="Google Shape;8668;p494"/>
              <p:cNvGrpSpPr/>
              <p:nvPr/>
            </p:nvGrpSpPr>
            <p:grpSpPr>
              <a:xfrm>
                <a:off x="5671492" y="5055331"/>
                <a:ext cx="3456385" cy="281756"/>
                <a:chOff x="571500" y="5135936"/>
                <a:chExt cx="3457493" cy="281847"/>
              </a:xfrm>
            </p:grpSpPr>
            <p:sp>
              <p:nvSpPr>
                <p:cNvPr id="8669" name="Google Shape;8669;p494"/>
                <p:cNvSpPr/>
                <p:nvPr/>
              </p:nvSpPr>
              <p:spPr>
                <a:xfrm>
                  <a:off x="754380" y="5135936"/>
                  <a:ext cx="3274613"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고급 그래프 도구인 Seaborn</a:t>
                  </a:r>
                  <a:endParaRPr sz="1799">
                    <a:solidFill>
                      <a:srgbClr val="A5A5A5"/>
                    </a:solidFill>
                    <a:latin typeface="Arial"/>
                    <a:ea typeface="Arial"/>
                    <a:cs typeface="Arial"/>
                    <a:sym typeface="Arial"/>
                  </a:endParaRPr>
                </a:p>
              </p:txBody>
            </p:sp>
            <p:sp>
              <p:nvSpPr>
                <p:cNvPr id="8670" name="Google Shape;8670;p49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5" name="Shape 8675"/>
        <p:cNvGrpSpPr/>
        <p:nvPr/>
      </p:nvGrpSpPr>
      <p:grpSpPr>
        <a:xfrm>
          <a:off x="0" y="0"/>
          <a:ext cx="0" cy="0"/>
          <a:chOff x="0" y="0"/>
          <a:chExt cx="0" cy="0"/>
        </a:xfrm>
      </p:grpSpPr>
      <p:sp>
        <p:nvSpPr>
          <p:cNvPr id="8676" name="Google Shape;8676;p495"/>
          <p:cNvSpPr/>
          <p:nvPr/>
        </p:nvSpPr>
        <p:spPr>
          <a:xfrm>
            <a:off x="711201" y="53012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Shows the absolute or relative frequencies of each category (type).</a:t>
            </a:r>
            <a:endParaRPr/>
          </a:p>
        </p:txBody>
      </p:sp>
      <p:grpSp>
        <p:nvGrpSpPr>
          <p:cNvPr id="8677" name="Google Shape;8677;p495"/>
          <p:cNvGrpSpPr/>
          <p:nvPr/>
        </p:nvGrpSpPr>
        <p:grpSpPr>
          <a:xfrm>
            <a:off x="3024350" y="2924944"/>
            <a:ext cx="3335690" cy="2089382"/>
            <a:chOff x="3295887" y="3635375"/>
            <a:chExt cx="2563066" cy="1605431"/>
          </a:xfrm>
        </p:grpSpPr>
        <p:grpSp>
          <p:nvGrpSpPr>
            <p:cNvPr id="8678" name="Google Shape;8678;p495"/>
            <p:cNvGrpSpPr/>
            <p:nvPr/>
          </p:nvGrpSpPr>
          <p:grpSpPr>
            <a:xfrm>
              <a:off x="3921635" y="3699097"/>
              <a:ext cx="1920431" cy="1299623"/>
              <a:chOff x="3921635" y="3699097"/>
              <a:chExt cx="1920431" cy="1299623"/>
            </a:xfrm>
          </p:grpSpPr>
          <p:sp>
            <p:nvSpPr>
              <p:cNvPr id="8679" name="Google Shape;8679;p495"/>
              <p:cNvSpPr/>
              <p:nvPr/>
            </p:nvSpPr>
            <p:spPr>
              <a:xfrm>
                <a:off x="5084972" y="4006485"/>
                <a:ext cx="168141" cy="992234"/>
              </a:xfrm>
              <a:prstGeom prst="rect">
                <a:avLst/>
              </a:prstGeom>
              <a:solidFill>
                <a:srgbClr val="BFBFB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680" name="Google Shape;8680;p495"/>
              <p:cNvSpPr/>
              <p:nvPr/>
            </p:nvSpPr>
            <p:spPr>
              <a:xfrm>
                <a:off x="5673925" y="3699097"/>
                <a:ext cx="168141" cy="1299623"/>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681" name="Google Shape;8681;p495"/>
              <p:cNvSpPr/>
              <p:nvPr/>
            </p:nvSpPr>
            <p:spPr>
              <a:xfrm>
                <a:off x="4503304" y="4372425"/>
                <a:ext cx="168141" cy="626294"/>
              </a:xfrm>
              <a:prstGeom prst="rect">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682" name="Google Shape;8682;p495"/>
              <p:cNvSpPr/>
              <p:nvPr/>
            </p:nvSpPr>
            <p:spPr>
              <a:xfrm>
                <a:off x="3921635" y="4635596"/>
                <a:ext cx="168141" cy="36312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8683" name="Google Shape;8683;p495"/>
            <p:cNvGrpSpPr/>
            <p:nvPr/>
          </p:nvGrpSpPr>
          <p:grpSpPr>
            <a:xfrm>
              <a:off x="3511823" y="3635375"/>
              <a:ext cx="54000" cy="1362075"/>
              <a:chOff x="2930798" y="3635375"/>
              <a:chExt cx="54000" cy="1362075"/>
            </a:xfrm>
          </p:grpSpPr>
          <p:cxnSp>
            <p:nvCxnSpPr>
              <p:cNvPr id="8684" name="Google Shape;8684;p495"/>
              <p:cNvCxnSpPr/>
              <p:nvPr/>
            </p:nvCxnSpPr>
            <p:spPr>
              <a:xfrm>
                <a:off x="2980804" y="3635375"/>
                <a:ext cx="0" cy="1362075"/>
              </a:xfrm>
              <a:prstGeom prst="straightConnector1">
                <a:avLst/>
              </a:prstGeom>
              <a:noFill/>
              <a:ln cap="flat" cmpd="sng" w="9525">
                <a:solidFill>
                  <a:srgbClr val="A5A5A5"/>
                </a:solidFill>
                <a:prstDash val="solid"/>
                <a:miter lim="800000"/>
                <a:headEnd len="sm" w="sm" type="none"/>
                <a:tailEnd len="sm" w="sm" type="none"/>
              </a:ln>
            </p:spPr>
          </p:cxnSp>
          <p:cxnSp>
            <p:nvCxnSpPr>
              <p:cNvPr id="8685" name="Google Shape;8685;p495"/>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86" name="Google Shape;8686;p495"/>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87" name="Google Shape;8687;p495"/>
              <p:cNvCxnSpPr/>
              <p:nvPr/>
            </p:nvCxnSpPr>
            <p:spPr>
              <a:xfrm>
                <a:off x="2930798" y="477083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88" name="Google Shape;8688;p495"/>
              <p:cNvCxnSpPr/>
              <p:nvPr/>
            </p:nvCxnSpPr>
            <p:spPr>
              <a:xfrm>
                <a:off x="2930798" y="454421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89" name="Google Shape;8689;p495"/>
              <p:cNvCxnSpPr/>
              <p:nvPr/>
            </p:nvCxnSpPr>
            <p:spPr>
              <a:xfrm>
                <a:off x="2930798" y="409098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90" name="Google Shape;8690;p495"/>
              <p:cNvCxnSpPr/>
              <p:nvPr/>
            </p:nvCxnSpPr>
            <p:spPr>
              <a:xfrm>
                <a:off x="2930798" y="386437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91" name="Google Shape;8691;p495"/>
              <p:cNvCxnSpPr/>
              <p:nvPr/>
            </p:nvCxnSpPr>
            <p:spPr>
              <a:xfrm>
                <a:off x="2930798" y="431760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692" name="Google Shape;8692;p495"/>
            <p:cNvSpPr txBox="1"/>
            <p:nvPr/>
          </p:nvSpPr>
          <p:spPr>
            <a:xfrm rot="-5400000">
              <a:off x="3084568" y="4260379"/>
              <a:ext cx="529057"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8693" name="Google Shape;8693;p495"/>
            <p:cNvGrpSpPr/>
            <p:nvPr/>
          </p:nvGrpSpPr>
          <p:grpSpPr>
            <a:xfrm rot="-5400000">
              <a:off x="4853124" y="4196365"/>
              <a:ext cx="54000" cy="1760248"/>
              <a:chOff x="2930798" y="3635375"/>
              <a:chExt cx="54000" cy="1760248"/>
            </a:xfrm>
          </p:grpSpPr>
          <p:cxnSp>
            <p:nvCxnSpPr>
              <p:cNvPr id="8694" name="Google Shape;8694;p495"/>
              <p:cNvCxnSpPr/>
              <p:nvPr/>
            </p:nvCxnSpPr>
            <p:spPr>
              <a:xfrm rot="5400000">
                <a:off x="2103061" y="4515499"/>
                <a:ext cx="1760248" cy="0"/>
              </a:xfrm>
              <a:prstGeom prst="straightConnector1">
                <a:avLst/>
              </a:prstGeom>
              <a:noFill/>
              <a:ln cap="flat" cmpd="sng" w="9525">
                <a:solidFill>
                  <a:srgbClr val="A5A5A5"/>
                </a:solidFill>
                <a:prstDash val="solid"/>
                <a:miter lim="800000"/>
                <a:headEnd len="sm" w="sm" type="none"/>
                <a:tailEnd len="sm" w="sm" type="none"/>
              </a:ln>
            </p:spPr>
          </p:cxnSp>
          <p:cxnSp>
            <p:nvCxnSpPr>
              <p:cNvPr id="8695" name="Google Shape;8695;p495"/>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96" name="Google Shape;8696;p495"/>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97" name="Google Shape;8697;p495"/>
              <p:cNvCxnSpPr/>
              <p:nvPr/>
            </p:nvCxnSpPr>
            <p:spPr>
              <a:xfrm>
                <a:off x="2930798" y="4222751"/>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698" name="Google Shape;8698;p495"/>
              <p:cNvCxnSpPr/>
              <p:nvPr/>
            </p:nvCxnSpPr>
            <p:spPr>
              <a:xfrm>
                <a:off x="2930798" y="4807746"/>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699" name="Google Shape;8699;p495"/>
            <p:cNvSpPr txBox="1"/>
            <p:nvPr/>
          </p:nvSpPr>
          <p:spPr>
            <a:xfrm>
              <a:off x="390888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A</a:t>
              </a:r>
              <a:endParaRPr/>
            </a:p>
          </p:txBody>
        </p:sp>
        <p:sp>
          <p:nvSpPr>
            <p:cNvPr id="8700" name="Google Shape;8700;p495"/>
            <p:cNvSpPr txBox="1"/>
            <p:nvPr/>
          </p:nvSpPr>
          <p:spPr>
            <a:xfrm>
              <a:off x="449199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a:t>
              </a:r>
              <a:endParaRPr/>
            </a:p>
          </p:txBody>
        </p:sp>
        <p:sp>
          <p:nvSpPr>
            <p:cNvPr id="8701" name="Google Shape;8701;p495"/>
            <p:cNvSpPr txBox="1"/>
            <p:nvPr/>
          </p:nvSpPr>
          <p:spPr>
            <a:xfrm>
              <a:off x="5668195"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D</a:t>
              </a:r>
              <a:endParaRPr/>
            </a:p>
          </p:txBody>
        </p:sp>
        <p:sp>
          <p:nvSpPr>
            <p:cNvPr id="8702" name="Google Shape;8702;p495"/>
            <p:cNvSpPr txBox="1"/>
            <p:nvPr/>
          </p:nvSpPr>
          <p:spPr>
            <a:xfrm>
              <a:off x="507510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a:t>
              </a:r>
              <a:endParaRPr/>
            </a:p>
          </p:txBody>
        </p:sp>
      </p:grpSp>
      <p:grpSp>
        <p:nvGrpSpPr>
          <p:cNvPr id="8703" name="Google Shape;8703;p495"/>
          <p:cNvGrpSpPr/>
          <p:nvPr/>
        </p:nvGrpSpPr>
        <p:grpSpPr>
          <a:xfrm>
            <a:off x="450000" y="450000"/>
            <a:ext cx="9018000" cy="276999"/>
            <a:chOff x="450000" y="450000"/>
            <a:chExt cx="9018000" cy="276999"/>
          </a:xfrm>
        </p:grpSpPr>
        <p:sp>
          <p:nvSpPr>
            <p:cNvPr id="8704" name="Google Shape;8704;p49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705" name="Google Shape;8705;p49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706" name="Google Shape;8706;p495"/>
          <p:cNvSpPr/>
          <p:nvPr/>
        </p:nvSpPr>
        <p:spPr>
          <a:xfrm>
            <a:off x="711201" y="21430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categorical variable: Bar plot.</a:t>
            </a:r>
            <a:endParaRPr/>
          </a:p>
        </p:txBody>
      </p:sp>
      <p:grpSp>
        <p:nvGrpSpPr>
          <p:cNvPr id="8707" name="Google Shape;8707;p495"/>
          <p:cNvGrpSpPr/>
          <p:nvPr/>
        </p:nvGrpSpPr>
        <p:grpSpPr>
          <a:xfrm>
            <a:off x="425068" y="1331476"/>
            <a:ext cx="8918957" cy="777232"/>
            <a:chOff x="425068" y="1331476"/>
            <a:chExt cx="8918957" cy="777232"/>
          </a:xfrm>
        </p:grpSpPr>
        <p:sp>
          <p:nvSpPr>
            <p:cNvPr id="8708" name="Google Shape;8708;p495"/>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Basic Visualization Types</a:t>
              </a:r>
              <a:endParaRPr/>
            </a:p>
          </p:txBody>
        </p:sp>
        <p:sp>
          <p:nvSpPr>
            <p:cNvPr id="8709" name="Google Shape;8709;p49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Univariate visualization: </a:t>
              </a:r>
              <a:endParaRPr/>
            </a:p>
          </p:txBody>
        </p:sp>
        <p:sp>
          <p:nvSpPr>
            <p:cNvPr id="8710" name="Google Shape;8710;p49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5" name="Shape 8715"/>
        <p:cNvGrpSpPr/>
        <p:nvPr/>
      </p:nvGrpSpPr>
      <p:grpSpPr>
        <a:xfrm>
          <a:off x="0" y="0"/>
          <a:ext cx="0" cy="0"/>
          <a:chOff x="0" y="0"/>
          <a:chExt cx="0" cy="0"/>
        </a:xfrm>
      </p:grpSpPr>
      <p:sp>
        <p:nvSpPr>
          <p:cNvPr id="8716" name="Google Shape;8716;p496"/>
          <p:cNvSpPr/>
          <p:nvPr/>
        </p:nvSpPr>
        <p:spPr>
          <a:xfrm>
            <a:off x="711201" y="4697462"/>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Shows the proportions of each category (type).</a:t>
            </a:r>
            <a:endParaRPr/>
          </a:p>
        </p:txBody>
      </p:sp>
      <p:grpSp>
        <p:nvGrpSpPr>
          <p:cNvPr id="8717" name="Google Shape;8717;p496"/>
          <p:cNvGrpSpPr/>
          <p:nvPr/>
        </p:nvGrpSpPr>
        <p:grpSpPr>
          <a:xfrm>
            <a:off x="3857605" y="2239337"/>
            <a:ext cx="2187615" cy="2187615"/>
            <a:chOff x="3470958" y="3067697"/>
            <a:chExt cx="2187615" cy="2187615"/>
          </a:xfrm>
        </p:grpSpPr>
        <p:sp>
          <p:nvSpPr>
            <p:cNvPr id="8718" name="Google Shape;8718;p496"/>
            <p:cNvSpPr/>
            <p:nvPr/>
          </p:nvSpPr>
          <p:spPr>
            <a:xfrm>
              <a:off x="3470958" y="3067697"/>
              <a:ext cx="2187615" cy="2187615"/>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19" name="Google Shape;8719;p496"/>
            <p:cNvSpPr/>
            <p:nvPr/>
          </p:nvSpPr>
          <p:spPr>
            <a:xfrm>
              <a:off x="3470958" y="3067697"/>
              <a:ext cx="2187615" cy="2187615"/>
            </a:xfrm>
            <a:prstGeom prst="pie">
              <a:avLst>
                <a:gd fmla="val 0" name="adj1"/>
                <a:gd fmla="val 4629865"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20" name="Google Shape;8720;p496"/>
            <p:cNvSpPr txBox="1"/>
            <p:nvPr/>
          </p:nvSpPr>
          <p:spPr>
            <a:xfrm>
              <a:off x="4962365" y="4451106"/>
              <a:ext cx="257957"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a:t>
              </a:r>
              <a:endParaRPr/>
            </a:p>
          </p:txBody>
        </p:sp>
        <p:sp>
          <p:nvSpPr>
            <p:cNvPr id="8721" name="Google Shape;8721;p496"/>
            <p:cNvSpPr txBox="1"/>
            <p:nvPr/>
          </p:nvSpPr>
          <p:spPr>
            <a:xfrm>
              <a:off x="4011314" y="4023004"/>
              <a:ext cx="257957"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a:t>
              </a:r>
              <a:endParaRPr/>
            </a:p>
          </p:txBody>
        </p:sp>
      </p:grpSp>
      <p:grpSp>
        <p:nvGrpSpPr>
          <p:cNvPr id="8722" name="Google Shape;8722;p496"/>
          <p:cNvGrpSpPr/>
          <p:nvPr/>
        </p:nvGrpSpPr>
        <p:grpSpPr>
          <a:xfrm>
            <a:off x="450000" y="450000"/>
            <a:ext cx="9018000" cy="276999"/>
            <a:chOff x="450000" y="450000"/>
            <a:chExt cx="9018000" cy="276999"/>
          </a:xfrm>
        </p:grpSpPr>
        <p:sp>
          <p:nvSpPr>
            <p:cNvPr id="8723" name="Google Shape;8723;p49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724" name="Google Shape;8724;p49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725" name="Google Shape;8725;p496"/>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categorical variable: Pie chart.</a:t>
            </a:r>
            <a:endParaRPr/>
          </a:p>
        </p:txBody>
      </p:sp>
      <p:grpSp>
        <p:nvGrpSpPr>
          <p:cNvPr id="8726" name="Google Shape;8726;p496"/>
          <p:cNvGrpSpPr/>
          <p:nvPr/>
        </p:nvGrpSpPr>
        <p:grpSpPr>
          <a:xfrm>
            <a:off x="558800" y="1404597"/>
            <a:ext cx="8785225" cy="215444"/>
            <a:chOff x="558800" y="1908653"/>
            <a:chExt cx="8785225" cy="215444"/>
          </a:xfrm>
        </p:grpSpPr>
        <p:sp>
          <p:nvSpPr>
            <p:cNvPr id="8727" name="Google Shape;8727;p49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Univariate visualization: </a:t>
              </a:r>
              <a:endParaRPr/>
            </a:p>
          </p:txBody>
        </p:sp>
        <p:sp>
          <p:nvSpPr>
            <p:cNvPr id="8728" name="Google Shape;8728;p49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3" name="Shape 8733"/>
        <p:cNvGrpSpPr/>
        <p:nvPr/>
      </p:nvGrpSpPr>
      <p:grpSpPr>
        <a:xfrm>
          <a:off x="0" y="0"/>
          <a:ext cx="0" cy="0"/>
          <a:chOff x="0" y="0"/>
          <a:chExt cx="0" cy="0"/>
        </a:xfrm>
      </p:grpSpPr>
      <p:sp>
        <p:nvSpPr>
          <p:cNvPr id="8734" name="Google Shape;8734;p497"/>
          <p:cNvSpPr/>
          <p:nvPr/>
        </p:nvSpPr>
        <p:spPr>
          <a:xfrm>
            <a:off x="711201" y="449286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number of categories (types) = the number of boxplots.</a:t>
            </a:r>
            <a:endParaRPr/>
          </a:p>
        </p:txBody>
      </p:sp>
      <p:pic>
        <p:nvPicPr>
          <p:cNvPr id="8735" name="Google Shape;8735;p497"/>
          <p:cNvPicPr preferRelativeResize="0"/>
          <p:nvPr/>
        </p:nvPicPr>
        <p:blipFill rotWithShape="1">
          <a:blip r:embed="rId3">
            <a:alphaModFix/>
          </a:blip>
          <a:srcRect b="0" l="0" r="0" t="0"/>
          <a:stretch/>
        </p:blipFill>
        <p:spPr>
          <a:xfrm>
            <a:off x="3166290" y="1978680"/>
            <a:ext cx="3632000" cy="2520000"/>
          </a:xfrm>
          <a:prstGeom prst="rect">
            <a:avLst/>
          </a:prstGeom>
          <a:noFill/>
          <a:ln>
            <a:noFill/>
          </a:ln>
        </p:spPr>
      </p:pic>
      <p:sp>
        <p:nvSpPr>
          <p:cNvPr id="8736" name="Google Shape;8736;p497"/>
          <p:cNvSpPr txBox="1"/>
          <p:nvPr/>
        </p:nvSpPr>
        <p:spPr>
          <a:xfrm>
            <a:off x="4156094" y="4028321"/>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8737" name="Google Shape;8737;p497"/>
          <p:cNvSpPr txBox="1"/>
          <p:nvPr/>
        </p:nvSpPr>
        <p:spPr>
          <a:xfrm>
            <a:off x="5559488" y="4028321"/>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8738" name="Google Shape;8738;p497"/>
          <p:cNvSpPr txBox="1"/>
          <p:nvPr/>
        </p:nvSpPr>
        <p:spPr>
          <a:xfrm>
            <a:off x="3104534" y="2622681"/>
            <a:ext cx="557784"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30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20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10</a:t>
            </a:r>
            <a:endParaRPr/>
          </a:p>
        </p:txBody>
      </p:sp>
      <p:grpSp>
        <p:nvGrpSpPr>
          <p:cNvPr id="8739" name="Google Shape;8739;p497"/>
          <p:cNvGrpSpPr/>
          <p:nvPr/>
        </p:nvGrpSpPr>
        <p:grpSpPr>
          <a:xfrm>
            <a:off x="450000" y="450000"/>
            <a:ext cx="9018000" cy="276999"/>
            <a:chOff x="450000" y="450000"/>
            <a:chExt cx="9018000" cy="276999"/>
          </a:xfrm>
        </p:grpSpPr>
        <p:sp>
          <p:nvSpPr>
            <p:cNvPr id="8740" name="Google Shape;8740;p49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741" name="Google Shape;8741;p49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742" name="Google Shape;8742;p497"/>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continuous numeric variable &amp; one categorical variable: Multiple Boxplots.</a:t>
            </a:r>
            <a:endParaRPr/>
          </a:p>
        </p:txBody>
      </p:sp>
      <p:grpSp>
        <p:nvGrpSpPr>
          <p:cNvPr id="8743" name="Google Shape;8743;p497"/>
          <p:cNvGrpSpPr/>
          <p:nvPr/>
        </p:nvGrpSpPr>
        <p:grpSpPr>
          <a:xfrm>
            <a:off x="558800" y="1404597"/>
            <a:ext cx="8785225" cy="215444"/>
            <a:chOff x="558800" y="1908653"/>
            <a:chExt cx="8785225" cy="215444"/>
          </a:xfrm>
        </p:grpSpPr>
        <p:sp>
          <p:nvSpPr>
            <p:cNvPr id="8744" name="Google Shape;8744;p49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Bivariate visualization:</a:t>
              </a:r>
              <a:endParaRPr/>
            </a:p>
          </p:txBody>
        </p:sp>
        <p:sp>
          <p:nvSpPr>
            <p:cNvPr id="8745" name="Google Shape;8745;p49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0" name="Shape 8750"/>
        <p:cNvGrpSpPr/>
        <p:nvPr/>
      </p:nvGrpSpPr>
      <p:grpSpPr>
        <a:xfrm>
          <a:off x="0" y="0"/>
          <a:ext cx="0" cy="0"/>
          <a:chOff x="0" y="0"/>
          <a:chExt cx="0" cy="0"/>
        </a:xfrm>
      </p:grpSpPr>
      <p:sp>
        <p:nvSpPr>
          <p:cNvPr id="8751" name="Google Shape;8751;p498"/>
          <p:cNvSpPr/>
          <p:nvPr/>
        </p:nvSpPr>
        <p:spPr>
          <a:xfrm>
            <a:off x="711201" y="3986560"/>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number of categories (types) = the number of histograms.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You should make sure that the axis ranges match for proper comparison.</a:t>
            </a:r>
            <a:endParaRPr/>
          </a:p>
        </p:txBody>
      </p:sp>
      <p:grpSp>
        <p:nvGrpSpPr>
          <p:cNvPr id="8752" name="Google Shape;8752;p498"/>
          <p:cNvGrpSpPr/>
          <p:nvPr/>
        </p:nvGrpSpPr>
        <p:grpSpPr>
          <a:xfrm>
            <a:off x="1010227" y="2266712"/>
            <a:ext cx="3829757" cy="1419684"/>
            <a:chOff x="1010227" y="3368040"/>
            <a:chExt cx="3829757" cy="1419684"/>
          </a:xfrm>
        </p:grpSpPr>
        <p:sp>
          <p:nvSpPr>
            <p:cNvPr id="8753" name="Google Shape;8753;p498"/>
            <p:cNvSpPr txBox="1"/>
            <p:nvPr/>
          </p:nvSpPr>
          <p:spPr>
            <a:xfrm>
              <a:off x="2757429" y="3368040"/>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grpSp>
          <p:nvGrpSpPr>
            <p:cNvPr id="8754" name="Google Shape;8754;p498"/>
            <p:cNvGrpSpPr/>
            <p:nvPr/>
          </p:nvGrpSpPr>
          <p:grpSpPr>
            <a:xfrm>
              <a:off x="1010227" y="3819665"/>
              <a:ext cx="3829757" cy="968060"/>
              <a:chOff x="3358139" y="4441966"/>
              <a:chExt cx="3829757" cy="968060"/>
            </a:xfrm>
          </p:grpSpPr>
          <p:grpSp>
            <p:nvGrpSpPr>
              <p:cNvPr id="8755" name="Google Shape;8755;p498"/>
              <p:cNvGrpSpPr/>
              <p:nvPr/>
            </p:nvGrpSpPr>
            <p:grpSpPr>
              <a:xfrm>
                <a:off x="3753843" y="4534696"/>
                <a:ext cx="70377" cy="516360"/>
                <a:chOff x="3274297" y="4601249"/>
                <a:chExt cx="54000" cy="396201"/>
              </a:xfrm>
            </p:grpSpPr>
            <p:cxnSp>
              <p:nvCxnSpPr>
                <p:cNvPr id="8756" name="Google Shape;8756;p498"/>
                <p:cNvCxnSpPr/>
                <p:nvPr/>
              </p:nvCxnSpPr>
              <p:spPr>
                <a:xfrm>
                  <a:off x="3324303" y="4601249"/>
                  <a:ext cx="0" cy="396201"/>
                </a:xfrm>
                <a:prstGeom prst="straightConnector1">
                  <a:avLst/>
                </a:prstGeom>
                <a:noFill/>
                <a:ln cap="flat" cmpd="sng" w="9525">
                  <a:solidFill>
                    <a:srgbClr val="A5A5A5"/>
                  </a:solidFill>
                  <a:prstDash val="solid"/>
                  <a:miter lim="800000"/>
                  <a:headEnd len="sm" w="sm" type="none"/>
                  <a:tailEnd len="sm" w="sm" type="none"/>
                </a:ln>
              </p:spPr>
            </p:cxnSp>
            <p:cxnSp>
              <p:nvCxnSpPr>
                <p:cNvPr id="8757" name="Google Shape;8757;p498"/>
                <p:cNvCxnSpPr/>
                <p:nvPr/>
              </p:nvCxnSpPr>
              <p:spPr>
                <a:xfrm>
                  <a:off x="3274297" y="46818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58" name="Google Shape;8758;p498"/>
                <p:cNvCxnSpPr/>
                <p:nvPr/>
              </p:nvCxnSpPr>
              <p:spPr>
                <a:xfrm>
                  <a:off x="3274297"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59" name="Google Shape;8759;p498"/>
                <p:cNvCxnSpPr/>
                <p:nvPr/>
              </p:nvCxnSpPr>
              <p:spPr>
                <a:xfrm>
                  <a:off x="3274297" y="460295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60" name="Google Shape;8760;p498"/>
                <p:cNvCxnSpPr/>
                <p:nvPr/>
              </p:nvCxnSpPr>
              <p:spPr>
                <a:xfrm>
                  <a:off x="3274297" y="4760755"/>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61" name="Google Shape;8761;p498"/>
                <p:cNvCxnSpPr/>
                <p:nvPr/>
              </p:nvCxnSpPr>
              <p:spPr>
                <a:xfrm>
                  <a:off x="3274297" y="483965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62" name="Google Shape;8762;p498"/>
                <p:cNvCxnSpPr/>
                <p:nvPr/>
              </p:nvCxnSpPr>
              <p:spPr>
                <a:xfrm>
                  <a:off x="3274297" y="4918552"/>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763" name="Google Shape;8763;p498"/>
              <p:cNvSpPr txBox="1"/>
              <p:nvPr/>
            </p:nvSpPr>
            <p:spPr>
              <a:xfrm>
                <a:off x="3439637" y="4574210"/>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40</a:t>
                </a:r>
                <a:endParaRPr/>
              </a:p>
            </p:txBody>
          </p:sp>
          <p:sp>
            <p:nvSpPr>
              <p:cNvPr id="8764" name="Google Shape;8764;p498"/>
              <p:cNvSpPr txBox="1"/>
              <p:nvPr/>
            </p:nvSpPr>
            <p:spPr>
              <a:xfrm>
                <a:off x="3439637" y="4779415"/>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8765" name="Google Shape;8765;p498"/>
              <p:cNvSpPr txBox="1"/>
              <p:nvPr/>
            </p:nvSpPr>
            <p:spPr>
              <a:xfrm>
                <a:off x="3439637"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8766" name="Google Shape;8766;p498"/>
              <p:cNvSpPr txBox="1"/>
              <p:nvPr/>
            </p:nvSpPr>
            <p:spPr>
              <a:xfrm rot="-5400000">
                <a:off x="3082635" y="4717470"/>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8767" name="Google Shape;8767;p498"/>
              <p:cNvGrpSpPr/>
              <p:nvPr/>
            </p:nvGrpSpPr>
            <p:grpSpPr>
              <a:xfrm rot="-5400000">
                <a:off x="5470976" y="3590298"/>
                <a:ext cx="70377" cy="3127534"/>
                <a:chOff x="2930798" y="3635375"/>
                <a:chExt cx="54000" cy="2399746"/>
              </a:xfrm>
            </p:grpSpPr>
            <p:cxnSp>
              <p:nvCxnSpPr>
                <p:cNvPr id="8768" name="Google Shape;8768;p498"/>
                <p:cNvCxnSpPr/>
                <p:nvPr/>
              </p:nvCxnSpPr>
              <p:spPr>
                <a:xfrm rot="5400000">
                  <a:off x="1783312" y="4835248"/>
                  <a:ext cx="2399746" cy="0"/>
                </a:xfrm>
                <a:prstGeom prst="straightConnector1">
                  <a:avLst/>
                </a:prstGeom>
                <a:noFill/>
                <a:ln cap="flat" cmpd="sng" w="9525">
                  <a:solidFill>
                    <a:srgbClr val="A5A5A5"/>
                  </a:solidFill>
                  <a:prstDash val="solid"/>
                  <a:miter lim="800000"/>
                  <a:headEnd len="sm" w="sm" type="none"/>
                  <a:tailEnd len="sm" w="sm" type="none"/>
                </a:ln>
              </p:spPr>
            </p:cxnSp>
            <p:cxnSp>
              <p:nvCxnSpPr>
                <p:cNvPr id="8769" name="Google Shape;8769;p498"/>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70" name="Google Shape;8770;p498"/>
                <p:cNvCxnSpPr/>
                <p:nvPr/>
              </p:nvCxnSpPr>
              <p:spPr>
                <a:xfrm>
                  <a:off x="2930798" y="603406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71" name="Google Shape;8771;p498"/>
                <p:cNvCxnSpPr/>
                <p:nvPr/>
              </p:nvCxnSpPr>
              <p:spPr>
                <a:xfrm>
                  <a:off x="2930798" y="483590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72" name="Google Shape;8772;p498"/>
                <p:cNvCxnSpPr/>
                <p:nvPr/>
              </p:nvCxnSpPr>
              <p:spPr>
                <a:xfrm>
                  <a:off x="2930798" y="543498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773" name="Google Shape;8773;p498"/>
                <p:cNvCxnSpPr/>
                <p:nvPr/>
              </p:nvCxnSpPr>
              <p:spPr>
                <a:xfrm>
                  <a:off x="2930798" y="423683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774" name="Google Shape;8774;p498"/>
              <p:cNvSpPr txBox="1"/>
              <p:nvPr/>
            </p:nvSpPr>
            <p:spPr>
              <a:xfrm>
                <a:off x="3823651"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0</a:t>
                </a:r>
                <a:endParaRPr/>
              </a:p>
            </p:txBody>
          </p:sp>
          <p:sp>
            <p:nvSpPr>
              <p:cNvPr id="8775" name="Google Shape;8775;p498"/>
              <p:cNvSpPr txBox="1"/>
              <p:nvPr/>
            </p:nvSpPr>
            <p:spPr>
              <a:xfrm>
                <a:off x="538146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8776" name="Google Shape;8776;p498"/>
              <p:cNvSpPr txBox="1"/>
              <p:nvPr/>
            </p:nvSpPr>
            <p:spPr>
              <a:xfrm>
                <a:off x="6160378"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sp>
            <p:nvSpPr>
              <p:cNvPr id="8777" name="Google Shape;8777;p498"/>
              <p:cNvSpPr/>
              <p:nvPr/>
            </p:nvSpPr>
            <p:spPr>
              <a:xfrm>
                <a:off x="5589266" y="4563270"/>
                <a:ext cx="69056" cy="48944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78" name="Google Shape;8778;p498"/>
              <p:cNvSpPr txBox="1"/>
              <p:nvPr/>
            </p:nvSpPr>
            <p:spPr>
              <a:xfrm>
                <a:off x="6939285"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20</a:t>
                </a:r>
                <a:endParaRPr/>
              </a:p>
            </p:txBody>
          </p:sp>
          <p:sp>
            <p:nvSpPr>
              <p:cNvPr id="8779" name="Google Shape;8779;p498"/>
              <p:cNvSpPr txBox="1"/>
              <p:nvPr/>
            </p:nvSpPr>
            <p:spPr>
              <a:xfrm>
                <a:off x="4602560"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8780" name="Google Shape;8780;p498"/>
              <p:cNvSpPr/>
              <p:nvPr/>
            </p:nvSpPr>
            <p:spPr>
              <a:xfrm>
                <a:off x="5668085" y="4472782"/>
                <a:ext cx="69056" cy="57992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1" name="Google Shape;8781;p498"/>
              <p:cNvSpPr/>
              <p:nvPr/>
            </p:nvSpPr>
            <p:spPr>
              <a:xfrm>
                <a:off x="5746904" y="4594226"/>
                <a:ext cx="69056" cy="45848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2" name="Google Shape;8782;p498"/>
              <p:cNvSpPr/>
              <p:nvPr/>
            </p:nvSpPr>
            <p:spPr>
              <a:xfrm>
                <a:off x="5825723" y="4710906"/>
                <a:ext cx="69056" cy="34180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3" name="Google Shape;8783;p498"/>
              <p:cNvSpPr/>
              <p:nvPr/>
            </p:nvSpPr>
            <p:spPr>
              <a:xfrm>
                <a:off x="5904542" y="4884739"/>
                <a:ext cx="69056" cy="1679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4" name="Google Shape;8784;p498"/>
              <p:cNvSpPr/>
              <p:nvPr/>
            </p:nvSpPr>
            <p:spPr>
              <a:xfrm>
                <a:off x="5983361" y="4884739"/>
                <a:ext cx="69056" cy="1679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5" name="Google Shape;8785;p498"/>
              <p:cNvSpPr/>
              <p:nvPr/>
            </p:nvSpPr>
            <p:spPr>
              <a:xfrm>
                <a:off x="6062180" y="5006181"/>
                <a:ext cx="69056" cy="465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6" name="Google Shape;8786;p498"/>
              <p:cNvSpPr/>
              <p:nvPr/>
            </p:nvSpPr>
            <p:spPr>
              <a:xfrm>
                <a:off x="6140999" y="5045508"/>
                <a:ext cx="69056"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7" name="Google Shape;8787;p498"/>
              <p:cNvSpPr/>
              <p:nvPr/>
            </p:nvSpPr>
            <p:spPr>
              <a:xfrm>
                <a:off x="6219825" y="5034708"/>
                <a:ext cx="69056"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8" name="Google Shape;8788;p498"/>
              <p:cNvSpPr/>
              <p:nvPr/>
            </p:nvSpPr>
            <p:spPr>
              <a:xfrm>
                <a:off x="5510447" y="4491832"/>
                <a:ext cx="69056" cy="56087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89" name="Google Shape;8789;p498"/>
              <p:cNvSpPr/>
              <p:nvPr/>
            </p:nvSpPr>
            <p:spPr>
              <a:xfrm>
                <a:off x="5431628" y="4506120"/>
                <a:ext cx="69056" cy="5465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0" name="Google Shape;8790;p498"/>
              <p:cNvSpPr/>
              <p:nvPr/>
            </p:nvSpPr>
            <p:spPr>
              <a:xfrm>
                <a:off x="5352809" y="4675188"/>
                <a:ext cx="69056" cy="3775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1" name="Google Shape;8791;p498"/>
              <p:cNvSpPr/>
              <p:nvPr/>
            </p:nvSpPr>
            <p:spPr>
              <a:xfrm>
                <a:off x="5273990" y="4749007"/>
                <a:ext cx="69056" cy="30370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2" name="Google Shape;8792;p498"/>
              <p:cNvSpPr/>
              <p:nvPr/>
            </p:nvSpPr>
            <p:spPr>
              <a:xfrm>
                <a:off x="5195171" y="4908551"/>
                <a:ext cx="69056" cy="14415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3" name="Google Shape;8793;p498"/>
              <p:cNvSpPr/>
              <p:nvPr/>
            </p:nvSpPr>
            <p:spPr>
              <a:xfrm>
                <a:off x="5116352" y="4934745"/>
                <a:ext cx="69056" cy="11796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4" name="Google Shape;8794;p498"/>
              <p:cNvSpPr/>
              <p:nvPr/>
            </p:nvSpPr>
            <p:spPr>
              <a:xfrm>
                <a:off x="5037533" y="4979989"/>
                <a:ext cx="69056" cy="7272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5" name="Google Shape;8795;p498"/>
              <p:cNvSpPr/>
              <p:nvPr/>
            </p:nvSpPr>
            <p:spPr>
              <a:xfrm>
                <a:off x="4958714" y="4970464"/>
                <a:ext cx="69056" cy="822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6" name="Google Shape;8796;p498"/>
              <p:cNvSpPr/>
              <p:nvPr/>
            </p:nvSpPr>
            <p:spPr>
              <a:xfrm>
                <a:off x="4879895" y="4979989"/>
                <a:ext cx="69056" cy="7272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7" name="Google Shape;8797;p498"/>
              <p:cNvSpPr/>
              <p:nvPr/>
            </p:nvSpPr>
            <p:spPr>
              <a:xfrm>
                <a:off x="4801076" y="5034708"/>
                <a:ext cx="69056"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8" name="Google Shape;8798;p498"/>
              <p:cNvSpPr/>
              <p:nvPr/>
            </p:nvSpPr>
            <p:spPr>
              <a:xfrm>
                <a:off x="4722257" y="5045508"/>
                <a:ext cx="69056"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799" name="Google Shape;8799;p498"/>
              <p:cNvSpPr/>
              <p:nvPr/>
            </p:nvSpPr>
            <p:spPr>
              <a:xfrm>
                <a:off x="4643438" y="5016708"/>
                <a:ext cx="69056"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grpSp>
        <p:nvGrpSpPr>
          <p:cNvPr id="8800" name="Google Shape;8800;p498"/>
          <p:cNvGrpSpPr/>
          <p:nvPr/>
        </p:nvGrpSpPr>
        <p:grpSpPr>
          <a:xfrm>
            <a:off x="5064067" y="2266712"/>
            <a:ext cx="3829757" cy="1419684"/>
            <a:chOff x="1010227" y="3368040"/>
            <a:chExt cx="3829757" cy="1419684"/>
          </a:xfrm>
        </p:grpSpPr>
        <p:sp>
          <p:nvSpPr>
            <p:cNvPr id="8801" name="Google Shape;8801;p498"/>
            <p:cNvSpPr txBox="1"/>
            <p:nvPr/>
          </p:nvSpPr>
          <p:spPr>
            <a:xfrm>
              <a:off x="2757429" y="3368040"/>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grpSp>
          <p:nvGrpSpPr>
            <p:cNvPr id="8802" name="Google Shape;8802;p498"/>
            <p:cNvGrpSpPr/>
            <p:nvPr/>
          </p:nvGrpSpPr>
          <p:grpSpPr>
            <a:xfrm>
              <a:off x="1010227" y="3819665"/>
              <a:ext cx="3829757" cy="968060"/>
              <a:chOff x="3358139" y="4441966"/>
              <a:chExt cx="3829757" cy="968060"/>
            </a:xfrm>
          </p:grpSpPr>
          <p:grpSp>
            <p:nvGrpSpPr>
              <p:cNvPr id="8803" name="Google Shape;8803;p498"/>
              <p:cNvGrpSpPr/>
              <p:nvPr/>
            </p:nvGrpSpPr>
            <p:grpSpPr>
              <a:xfrm>
                <a:off x="3753843" y="4565657"/>
                <a:ext cx="70377" cy="485405"/>
                <a:chOff x="3274297" y="4625001"/>
                <a:chExt cx="54000" cy="372449"/>
              </a:xfrm>
            </p:grpSpPr>
            <p:cxnSp>
              <p:nvCxnSpPr>
                <p:cNvPr id="8804" name="Google Shape;8804;p498"/>
                <p:cNvCxnSpPr/>
                <p:nvPr/>
              </p:nvCxnSpPr>
              <p:spPr>
                <a:xfrm>
                  <a:off x="3324303" y="4625001"/>
                  <a:ext cx="0" cy="372449"/>
                </a:xfrm>
                <a:prstGeom prst="straightConnector1">
                  <a:avLst/>
                </a:prstGeom>
                <a:noFill/>
                <a:ln cap="flat" cmpd="sng" w="9525">
                  <a:solidFill>
                    <a:srgbClr val="A5A5A5"/>
                  </a:solidFill>
                  <a:prstDash val="solid"/>
                  <a:miter lim="800000"/>
                  <a:headEnd len="sm" w="sm" type="none"/>
                  <a:tailEnd len="sm" w="sm" type="none"/>
                </a:ln>
              </p:spPr>
            </p:cxnSp>
            <p:cxnSp>
              <p:nvCxnSpPr>
                <p:cNvPr id="8805" name="Google Shape;8805;p498"/>
                <p:cNvCxnSpPr/>
                <p:nvPr/>
              </p:nvCxnSpPr>
              <p:spPr>
                <a:xfrm>
                  <a:off x="3274297"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06" name="Google Shape;8806;p498"/>
                <p:cNvCxnSpPr/>
                <p:nvPr/>
              </p:nvCxnSpPr>
              <p:spPr>
                <a:xfrm>
                  <a:off x="3274297" y="462731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07" name="Google Shape;8807;p498"/>
                <p:cNvCxnSpPr/>
                <p:nvPr/>
              </p:nvCxnSpPr>
              <p:spPr>
                <a:xfrm>
                  <a:off x="3274297" y="471985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08" name="Google Shape;8808;p498"/>
                <p:cNvCxnSpPr/>
                <p:nvPr/>
              </p:nvCxnSpPr>
              <p:spPr>
                <a:xfrm>
                  <a:off x="3274297" y="481238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09" name="Google Shape;8809;p498"/>
                <p:cNvCxnSpPr/>
                <p:nvPr/>
              </p:nvCxnSpPr>
              <p:spPr>
                <a:xfrm>
                  <a:off x="3274297" y="4904917"/>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810" name="Google Shape;8810;p498"/>
              <p:cNvSpPr txBox="1"/>
              <p:nvPr/>
            </p:nvSpPr>
            <p:spPr>
              <a:xfrm>
                <a:off x="3439637" y="4625213"/>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15</a:t>
                </a:r>
                <a:endParaRPr/>
              </a:p>
            </p:txBody>
          </p:sp>
          <p:sp>
            <p:nvSpPr>
              <p:cNvPr id="8811" name="Google Shape;8811;p498"/>
              <p:cNvSpPr txBox="1"/>
              <p:nvPr/>
            </p:nvSpPr>
            <p:spPr>
              <a:xfrm>
                <a:off x="3439637" y="4854679"/>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5</a:t>
                </a:r>
                <a:endParaRPr/>
              </a:p>
            </p:txBody>
          </p:sp>
          <p:sp>
            <p:nvSpPr>
              <p:cNvPr id="8812" name="Google Shape;8812;p498"/>
              <p:cNvSpPr txBox="1"/>
              <p:nvPr/>
            </p:nvSpPr>
            <p:spPr>
              <a:xfrm>
                <a:off x="3439637"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8813" name="Google Shape;8813;p498"/>
              <p:cNvSpPr txBox="1"/>
              <p:nvPr/>
            </p:nvSpPr>
            <p:spPr>
              <a:xfrm rot="-5400000">
                <a:off x="3082635" y="4717470"/>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8814" name="Google Shape;8814;p498"/>
              <p:cNvGrpSpPr/>
              <p:nvPr/>
            </p:nvGrpSpPr>
            <p:grpSpPr>
              <a:xfrm rot="-5400000">
                <a:off x="5470976" y="3590298"/>
                <a:ext cx="70377" cy="3127534"/>
                <a:chOff x="2930798" y="3635375"/>
                <a:chExt cx="54000" cy="2399746"/>
              </a:xfrm>
            </p:grpSpPr>
            <p:cxnSp>
              <p:nvCxnSpPr>
                <p:cNvPr id="8815" name="Google Shape;8815;p498"/>
                <p:cNvCxnSpPr/>
                <p:nvPr/>
              </p:nvCxnSpPr>
              <p:spPr>
                <a:xfrm rot="5400000">
                  <a:off x="1783312" y="4835248"/>
                  <a:ext cx="2399746" cy="0"/>
                </a:xfrm>
                <a:prstGeom prst="straightConnector1">
                  <a:avLst/>
                </a:prstGeom>
                <a:noFill/>
                <a:ln cap="flat" cmpd="sng" w="9525">
                  <a:solidFill>
                    <a:srgbClr val="A5A5A5"/>
                  </a:solidFill>
                  <a:prstDash val="solid"/>
                  <a:miter lim="800000"/>
                  <a:headEnd len="sm" w="sm" type="none"/>
                  <a:tailEnd len="sm" w="sm" type="none"/>
                </a:ln>
              </p:spPr>
            </p:cxnSp>
            <p:cxnSp>
              <p:nvCxnSpPr>
                <p:cNvPr id="8816" name="Google Shape;8816;p498"/>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17" name="Google Shape;8817;p498"/>
                <p:cNvCxnSpPr/>
                <p:nvPr/>
              </p:nvCxnSpPr>
              <p:spPr>
                <a:xfrm>
                  <a:off x="2930798" y="603406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18" name="Google Shape;8818;p498"/>
                <p:cNvCxnSpPr/>
                <p:nvPr/>
              </p:nvCxnSpPr>
              <p:spPr>
                <a:xfrm>
                  <a:off x="2930798" y="483590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19" name="Google Shape;8819;p498"/>
                <p:cNvCxnSpPr/>
                <p:nvPr/>
              </p:nvCxnSpPr>
              <p:spPr>
                <a:xfrm>
                  <a:off x="2930798" y="543498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8820" name="Google Shape;8820;p498"/>
                <p:cNvCxnSpPr/>
                <p:nvPr/>
              </p:nvCxnSpPr>
              <p:spPr>
                <a:xfrm>
                  <a:off x="2930798" y="423683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8821" name="Google Shape;8821;p498"/>
              <p:cNvSpPr txBox="1"/>
              <p:nvPr/>
            </p:nvSpPr>
            <p:spPr>
              <a:xfrm>
                <a:off x="3823651"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0</a:t>
                </a:r>
                <a:endParaRPr/>
              </a:p>
            </p:txBody>
          </p:sp>
          <p:sp>
            <p:nvSpPr>
              <p:cNvPr id="8822" name="Google Shape;8822;p498"/>
              <p:cNvSpPr txBox="1"/>
              <p:nvPr/>
            </p:nvSpPr>
            <p:spPr>
              <a:xfrm>
                <a:off x="538146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8823" name="Google Shape;8823;p498"/>
              <p:cNvSpPr txBox="1"/>
              <p:nvPr/>
            </p:nvSpPr>
            <p:spPr>
              <a:xfrm>
                <a:off x="6160378"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sp>
            <p:nvSpPr>
              <p:cNvPr id="8824" name="Google Shape;8824;p498"/>
              <p:cNvSpPr txBox="1"/>
              <p:nvPr/>
            </p:nvSpPr>
            <p:spPr>
              <a:xfrm>
                <a:off x="6939285"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20</a:t>
                </a:r>
                <a:endParaRPr/>
              </a:p>
            </p:txBody>
          </p:sp>
          <p:sp>
            <p:nvSpPr>
              <p:cNvPr id="8825" name="Google Shape;8825;p498"/>
              <p:cNvSpPr txBox="1"/>
              <p:nvPr/>
            </p:nvSpPr>
            <p:spPr>
              <a:xfrm>
                <a:off x="4602560"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grpSp>
      </p:grpSp>
      <p:grpSp>
        <p:nvGrpSpPr>
          <p:cNvPr id="8826" name="Google Shape;8826;p498"/>
          <p:cNvGrpSpPr/>
          <p:nvPr/>
        </p:nvGrpSpPr>
        <p:grpSpPr>
          <a:xfrm>
            <a:off x="6117431" y="2749153"/>
            <a:ext cx="2497932" cy="579929"/>
            <a:chOff x="6135897" y="3850481"/>
            <a:chExt cx="2417555" cy="579929"/>
          </a:xfrm>
        </p:grpSpPr>
        <p:sp>
          <p:nvSpPr>
            <p:cNvPr id="8827" name="Google Shape;8827;p498"/>
            <p:cNvSpPr/>
            <p:nvPr/>
          </p:nvSpPr>
          <p:spPr>
            <a:xfrm>
              <a:off x="6591669" y="3850481"/>
              <a:ext cx="138698" cy="57992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28" name="Google Shape;8828;p498"/>
            <p:cNvSpPr/>
            <p:nvPr/>
          </p:nvSpPr>
          <p:spPr>
            <a:xfrm>
              <a:off x="6743593" y="3876675"/>
              <a:ext cx="138698" cy="5537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29" name="Google Shape;8829;p498"/>
            <p:cNvSpPr/>
            <p:nvPr/>
          </p:nvSpPr>
          <p:spPr>
            <a:xfrm>
              <a:off x="6895517" y="4067175"/>
              <a:ext cx="138698" cy="363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0" name="Google Shape;8830;p498"/>
            <p:cNvSpPr/>
            <p:nvPr/>
          </p:nvSpPr>
          <p:spPr>
            <a:xfrm>
              <a:off x="7047441" y="4045744"/>
              <a:ext cx="138698" cy="38466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1" name="Google Shape;8831;p498"/>
            <p:cNvSpPr/>
            <p:nvPr/>
          </p:nvSpPr>
          <p:spPr>
            <a:xfrm>
              <a:off x="7199365" y="4264819"/>
              <a:ext cx="138698" cy="1655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2" name="Google Shape;8832;p498"/>
            <p:cNvSpPr/>
            <p:nvPr/>
          </p:nvSpPr>
          <p:spPr>
            <a:xfrm>
              <a:off x="7351289" y="4288631"/>
              <a:ext cx="138698" cy="14177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3" name="Google Shape;8833;p498"/>
            <p:cNvSpPr/>
            <p:nvPr/>
          </p:nvSpPr>
          <p:spPr>
            <a:xfrm>
              <a:off x="6439745" y="4002912"/>
              <a:ext cx="138698" cy="42749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4" name="Google Shape;8834;p498"/>
            <p:cNvSpPr/>
            <p:nvPr/>
          </p:nvSpPr>
          <p:spPr>
            <a:xfrm>
              <a:off x="6287821" y="4140994"/>
              <a:ext cx="138698" cy="28941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5" name="Google Shape;8835;p498"/>
            <p:cNvSpPr/>
            <p:nvPr/>
          </p:nvSpPr>
          <p:spPr>
            <a:xfrm>
              <a:off x="6135897" y="4379119"/>
              <a:ext cx="138698" cy="512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6" name="Google Shape;8836;p498"/>
            <p:cNvSpPr/>
            <p:nvPr/>
          </p:nvSpPr>
          <p:spPr>
            <a:xfrm>
              <a:off x="7503213"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7" name="Google Shape;8837;p498"/>
            <p:cNvSpPr/>
            <p:nvPr/>
          </p:nvSpPr>
          <p:spPr>
            <a:xfrm>
              <a:off x="7655137"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8" name="Google Shape;8838;p498"/>
            <p:cNvSpPr/>
            <p:nvPr/>
          </p:nvSpPr>
          <p:spPr>
            <a:xfrm>
              <a:off x="7807061"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39" name="Google Shape;8839;p498"/>
            <p:cNvSpPr/>
            <p:nvPr/>
          </p:nvSpPr>
          <p:spPr>
            <a:xfrm>
              <a:off x="8262833"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40" name="Google Shape;8840;p498"/>
            <p:cNvSpPr/>
            <p:nvPr/>
          </p:nvSpPr>
          <p:spPr>
            <a:xfrm>
              <a:off x="8414754"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41" name="Google Shape;8841;p498"/>
            <p:cNvSpPr/>
            <p:nvPr/>
          </p:nvSpPr>
          <p:spPr>
            <a:xfrm>
              <a:off x="7958985" y="4384690"/>
              <a:ext cx="138698" cy="4571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42" name="Google Shape;8842;p498"/>
            <p:cNvSpPr/>
            <p:nvPr/>
          </p:nvSpPr>
          <p:spPr>
            <a:xfrm>
              <a:off x="8110909" y="4333876"/>
              <a:ext cx="138698" cy="965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8843" name="Google Shape;8843;p498"/>
          <p:cNvGrpSpPr/>
          <p:nvPr/>
        </p:nvGrpSpPr>
        <p:grpSpPr>
          <a:xfrm>
            <a:off x="450000" y="450000"/>
            <a:ext cx="9018000" cy="276999"/>
            <a:chOff x="450000" y="450000"/>
            <a:chExt cx="9018000" cy="276999"/>
          </a:xfrm>
        </p:grpSpPr>
        <p:sp>
          <p:nvSpPr>
            <p:cNvPr id="8844" name="Google Shape;8844;p49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845" name="Google Shape;8845;p49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846" name="Google Shape;8846;p498"/>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 continuous numeric variable &amp; one categorical variable: Multiple Histograms.</a:t>
            </a:r>
            <a:endParaRPr/>
          </a:p>
        </p:txBody>
      </p:sp>
      <p:grpSp>
        <p:nvGrpSpPr>
          <p:cNvPr id="8847" name="Google Shape;8847;p498"/>
          <p:cNvGrpSpPr/>
          <p:nvPr/>
        </p:nvGrpSpPr>
        <p:grpSpPr>
          <a:xfrm>
            <a:off x="558800" y="1404597"/>
            <a:ext cx="8785225" cy="215444"/>
            <a:chOff x="558800" y="1908653"/>
            <a:chExt cx="8785225" cy="215444"/>
          </a:xfrm>
        </p:grpSpPr>
        <p:sp>
          <p:nvSpPr>
            <p:cNvPr id="8848" name="Google Shape;8848;p49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Bivariate visualization:</a:t>
              </a:r>
              <a:endParaRPr/>
            </a:p>
          </p:txBody>
        </p:sp>
        <p:sp>
          <p:nvSpPr>
            <p:cNvPr id="8849" name="Google Shape;8849;p49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4" name="Shape 8854"/>
        <p:cNvGrpSpPr/>
        <p:nvPr/>
      </p:nvGrpSpPr>
      <p:grpSpPr>
        <a:xfrm>
          <a:off x="0" y="0"/>
          <a:ext cx="0" cy="0"/>
          <a:chOff x="0" y="0"/>
          <a:chExt cx="0" cy="0"/>
        </a:xfrm>
      </p:grpSpPr>
      <p:sp>
        <p:nvSpPr>
          <p:cNvPr id="8855" name="Google Shape;8855;p499"/>
          <p:cNvSpPr/>
          <p:nvPr/>
        </p:nvSpPr>
        <p:spPr>
          <a:xfrm>
            <a:off x="711200" y="4873579"/>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color to distinguish the categories of the secondary variable. </a:t>
            </a:r>
            <a:endParaRPr/>
          </a:p>
        </p:txBody>
      </p:sp>
      <p:graphicFrame>
        <p:nvGraphicFramePr>
          <p:cNvPr id="8856" name="Google Shape;8856;p499"/>
          <p:cNvGraphicFramePr/>
          <p:nvPr/>
        </p:nvGraphicFramePr>
        <p:xfrm>
          <a:off x="3802398" y="2266712"/>
          <a:ext cx="3000000" cy="3000000"/>
        </p:xfrm>
        <a:graphic>
          <a:graphicData uri="http://schemas.openxmlformats.org/drawingml/2006/table">
            <a:tbl>
              <a:tblPr bandRow="1" firstRow="1">
                <a:noFill/>
                <a:tableStyleId>{D0F8B9AB-3236-4A49-85DC-6A274F6204F5}</a:tableStyleId>
              </a:tblPr>
              <a:tblGrid>
                <a:gridCol w="306400"/>
                <a:gridCol w="503250"/>
                <a:gridCol w="503250"/>
                <a:gridCol w="503250"/>
                <a:gridCol w="289550"/>
              </a:tblGrid>
              <a:tr h="8797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720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grpSp>
        <p:nvGrpSpPr>
          <p:cNvPr id="8857" name="Google Shape;8857;p499"/>
          <p:cNvGrpSpPr/>
          <p:nvPr/>
        </p:nvGrpSpPr>
        <p:grpSpPr>
          <a:xfrm>
            <a:off x="3734004" y="2268434"/>
            <a:ext cx="2584246" cy="2473829"/>
            <a:chOff x="3734004" y="3077536"/>
            <a:chExt cx="2584246" cy="2473829"/>
          </a:xfrm>
        </p:grpSpPr>
        <p:sp>
          <p:nvSpPr>
            <p:cNvPr id="8858" name="Google Shape;8858;p499"/>
            <p:cNvSpPr/>
            <p:nvPr/>
          </p:nvSpPr>
          <p:spPr>
            <a:xfrm>
              <a:off x="3975025" y="4362450"/>
              <a:ext cx="266850" cy="812225"/>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859" name="Google Shape;8859;p499"/>
            <p:cNvCxnSpPr/>
            <p:nvPr/>
          </p:nvCxnSpPr>
          <p:spPr>
            <a:xfrm>
              <a:off x="3734004" y="397179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0" name="Google Shape;8860;p499"/>
            <p:cNvCxnSpPr/>
            <p:nvPr/>
          </p:nvCxnSpPr>
          <p:spPr>
            <a:xfrm>
              <a:off x="3734004" y="5180225"/>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1" name="Google Shape;8861;p499"/>
            <p:cNvCxnSpPr/>
            <p:nvPr/>
          </p:nvCxnSpPr>
          <p:spPr>
            <a:xfrm>
              <a:off x="3734004" y="497881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2" name="Google Shape;8862;p499"/>
            <p:cNvCxnSpPr/>
            <p:nvPr/>
          </p:nvCxnSpPr>
          <p:spPr>
            <a:xfrm>
              <a:off x="3734004" y="4777414"/>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3" name="Google Shape;8863;p499"/>
            <p:cNvCxnSpPr/>
            <p:nvPr/>
          </p:nvCxnSpPr>
          <p:spPr>
            <a:xfrm>
              <a:off x="3734004" y="4374606"/>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4" name="Google Shape;8864;p499"/>
            <p:cNvCxnSpPr/>
            <p:nvPr/>
          </p:nvCxnSpPr>
          <p:spPr>
            <a:xfrm>
              <a:off x="3734004" y="417320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5" name="Google Shape;8865;p499"/>
            <p:cNvCxnSpPr/>
            <p:nvPr/>
          </p:nvCxnSpPr>
          <p:spPr>
            <a:xfrm>
              <a:off x="3734004" y="4576010"/>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6" name="Google Shape;8866;p499"/>
            <p:cNvCxnSpPr/>
            <p:nvPr/>
          </p:nvCxnSpPr>
          <p:spPr>
            <a:xfrm rot="-5400000">
              <a:off x="4072982"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7" name="Google Shape;8867;p499"/>
            <p:cNvCxnSpPr/>
            <p:nvPr/>
          </p:nvCxnSpPr>
          <p:spPr>
            <a:xfrm rot="-5400000">
              <a:off x="5583090"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8" name="Google Shape;8868;p499"/>
            <p:cNvCxnSpPr/>
            <p:nvPr/>
          </p:nvCxnSpPr>
          <p:spPr>
            <a:xfrm rot="-5400000">
              <a:off x="4574764"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69" name="Google Shape;8869;p499"/>
            <p:cNvCxnSpPr/>
            <p:nvPr/>
          </p:nvCxnSpPr>
          <p:spPr>
            <a:xfrm rot="-5400000">
              <a:off x="5078927" y="5291348"/>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870" name="Google Shape;8870;p499"/>
            <p:cNvSpPr txBox="1"/>
            <p:nvPr/>
          </p:nvSpPr>
          <p:spPr>
            <a:xfrm>
              <a:off x="3986442"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a:t>
              </a:r>
              <a:endParaRPr/>
            </a:p>
          </p:txBody>
        </p:sp>
        <p:sp>
          <p:nvSpPr>
            <p:cNvPr id="8871" name="Google Shape;8871;p499"/>
            <p:cNvSpPr txBox="1"/>
            <p:nvPr/>
          </p:nvSpPr>
          <p:spPr>
            <a:xfrm>
              <a:off x="4485770"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a:t>
              </a:r>
              <a:endParaRPr/>
            </a:p>
          </p:txBody>
        </p:sp>
        <p:sp>
          <p:nvSpPr>
            <p:cNvPr id="8872" name="Google Shape;8872;p499"/>
            <p:cNvSpPr txBox="1"/>
            <p:nvPr/>
          </p:nvSpPr>
          <p:spPr>
            <a:xfrm>
              <a:off x="5502179"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a:t>
              </a:r>
              <a:endParaRPr/>
            </a:p>
          </p:txBody>
        </p:sp>
        <p:sp>
          <p:nvSpPr>
            <p:cNvPr id="8873" name="Google Shape;8873;p499"/>
            <p:cNvSpPr txBox="1"/>
            <p:nvPr/>
          </p:nvSpPr>
          <p:spPr>
            <a:xfrm>
              <a:off x="4987481"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a:t>
              </a:r>
              <a:endParaRPr/>
            </a:p>
          </p:txBody>
        </p:sp>
        <p:cxnSp>
          <p:nvCxnSpPr>
            <p:cNvPr id="8874" name="Google Shape;8874;p499"/>
            <p:cNvCxnSpPr/>
            <p:nvPr/>
          </p:nvCxnSpPr>
          <p:spPr>
            <a:xfrm>
              <a:off x="3734004" y="3568990"/>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75" name="Google Shape;8875;p499"/>
            <p:cNvCxnSpPr/>
            <p:nvPr/>
          </p:nvCxnSpPr>
          <p:spPr>
            <a:xfrm>
              <a:off x="3734004" y="3166182"/>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876" name="Google Shape;8876;p499"/>
            <p:cNvSpPr/>
            <p:nvPr/>
          </p:nvSpPr>
          <p:spPr>
            <a:xfrm>
              <a:off x="6073150" y="3375986"/>
              <a:ext cx="245100" cy="24510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f</a:t>
              </a:r>
              <a:endParaRPr sz="1600">
                <a:solidFill>
                  <a:srgbClr val="262626"/>
                </a:solidFill>
                <a:latin typeface="Arial"/>
                <a:ea typeface="Arial"/>
                <a:cs typeface="Arial"/>
                <a:sym typeface="Arial"/>
              </a:endParaRPr>
            </a:p>
          </p:txBody>
        </p:sp>
        <p:sp>
          <p:nvSpPr>
            <p:cNvPr id="8877" name="Google Shape;8877;p499"/>
            <p:cNvSpPr/>
            <p:nvPr/>
          </p:nvSpPr>
          <p:spPr>
            <a:xfrm>
              <a:off x="6073150" y="3077536"/>
              <a:ext cx="245100" cy="2451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t>
              </a:r>
              <a:endParaRPr sz="1600">
                <a:solidFill>
                  <a:schemeClr val="lt1"/>
                </a:solidFill>
                <a:latin typeface="Arial"/>
                <a:ea typeface="Arial"/>
                <a:cs typeface="Arial"/>
                <a:sym typeface="Arial"/>
              </a:endParaRPr>
            </a:p>
          </p:txBody>
        </p:sp>
        <p:sp>
          <p:nvSpPr>
            <p:cNvPr id="8878" name="Google Shape;8878;p499"/>
            <p:cNvSpPr/>
            <p:nvPr/>
          </p:nvSpPr>
          <p:spPr>
            <a:xfrm>
              <a:off x="3975025" y="3562350"/>
              <a:ext cx="266850" cy="80104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79" name="Google Shape;8879;p499"/>
            <p:cNvSpPr/>
            <p:nvPr/>
          </p:nvSpPr>
          <p:spPr>
            <a:xfrm>
              <a:off x="4479777" y="4772025"/>
              <a:ext cx="266850" cy="4026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80" name="Google Shape;8880;p499"/>
            <p:cNvSpPr/>
            <p:nvPr/>
          </p:nvSpPr>
          <p:spPr>
            <a:xfrm>
              <a:off x="4479777" y="3971925"/>
              <a:ext cx="266850" cy="80009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81" name="Google Shape;8881;p499"/>
            <p:cNvSpPr/>
            <p:nvPr/>
          </p:nvSpPr>
          <p:spPr>
            <a:xfrm>
              <a:off x="4982718" y="4772025"/>
              <a:ext cx="266850" cy="4026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82" name="Google Shape;8882;p499"/>
            <p:cNvSpPr/>
            <p:nvPr/>
          </p:nvSpPr>
          <p:spPr>
            <a:xfrm>
              <a:off x="4982718" y="3166183"/>
              <a:ext cx="266850" cy="16058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83" name="Google Shape;8883;p499"/>
            <p:cNvSpPr/>
            <p:nvPr/>
          </p:nvSpPr>
          <p:spPr>
            <a:xfrm>
              <a:off x="5484804" y="3971925"/>
              <a:ext cx="266850" cy="12027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884" name="Google Shape;8884;p499"/>
            <p:cNvSpPr/>
            <p:nvPr/>
          </p:nvSpPr>
          <p:spPr>
            <a:xfrm>
              <a:off x="5484804" y="3166183"/>
              <a:ext cx="266850" cy="8057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885" name="Google Shape;8885;p499"/>
            <p:cNvCxnSpPr/>
            <p:nvPr/>
          </p:nvCxnSpPr>
          <p:spPr>
            <a:xfrm>
              <a:off x="3734004" y="3367586"/>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886" name="Google Shape;8886;p499"/>
            <p:cNvCxnSpPr/>
            <p:nvPr/>
          </p:nvCxnSpPr>
          <p:spPr>
            <a:xfrm>
              <a:off x="3734004" y="3770394"/>
              <a:ext cx="70278" cy="0"/>
            </a:xfrm>
            <a:prstGeom prst="straightConnector1">
              <a:avLst/>
            </a:prstGeom>
            <a:noFill/>
            <a:ln cap="flat" cmpd="sng" w="9525">
              <a:solidFill>
                <a:srgbClr val="A5A5A5"/>
              </a:solidFill>
              <a:prstDash val="solid"/>
              <a:miter lim="800000"/>
              <a:headEnd len="sm" w="sm" type="none"/>
              <a:tailEnd len="sm" w="sm" type="none"/>
            </a:ln>
          </p:spPr>
        </p:cxnSp>
      </p:grpSp>
      <p:grpSp>
        <p:nvGrpSpPr>
          <p:cNvPr id="8887" name="Google Shape;8887;p499"/>
          <p:cNvGrpSpPr/>
          <p:nvPr/>
        </p:nvGrpSpPr>
        <p:grpSpPr>
          <a:xfrm>
            <a:off x="450000" y="450000"/>
            <a:ext cx="9018000" cy="276999"/>
            <a:chOff x="450000" y="450000"/>
            <a:chExt cx="9018000" cy="276999"/>
          </a:xfrm>
        </p:grpSpPr>
        <p:sp>
          <p:nvSpPr>
            <p:cNvPr id="8888" name="Google Shape;8888;p49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889" name="Google Shape;8889;p49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890" name="Google Shape;8890;p499"/>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Two categorical variables: Bar plot.</a:t>
            </a:r>
            <a:endParaRPr/>
          </a:p>
        </p:txBody>
      </p:sp>
      <p:grpSp>
        <p:nvGrpSpPr>
          <p:cNvPr id="8891" name="Google Shape;8891;p499"/>
          <p:cNvGrpSpPr/>
          <p:nvPr/>
        </p:nvGrpSpPr>
        <p:grpSpPr>
          <a:xfrm>
            <a:off x="558800" y="1404597"/>
            <a:ext cx="8785225" cy="215444"/>
            <a:chOff x="558800" y="1908653"/>
            <a:chExt cx="8785225" cy="215444"/>
          </a:xfrm>
        </p:grpSpPr>
        <p:sp>
          <p:nvSpPr>
            <p:cNvPr id="8892" name="Google Shape;8892;p49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Bivariate visualization:</a:t>
              </a:r>
              <a:endParaRPr/>
            </a:p>
          </p:txBody>
        </p:sp>
        <p:sp>
          <p:nvSpPr>
            <p:cNvPr id="8893" name="Google Shape;8893;p49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8" name="Shape 8898"/>
        <p:cNvGrpSpPr/>
        <p:nvPr/>
      </p:nvGrpSpPr>
      <p:grpSpPr>
        <a:xfrm>
          <a:off x="0" y="0"/>
          <a:ext cx="0" cy="0"/>
          <a:chOff x="0" y="0"/>
          <a:chExt cx="0" cy="0"/>
        </a:xfrm>
      </p:grpSpPr>
      <p:graphicFrame>
        <p:nvGraphicFramePr>
          <p:cNvPr id="8899" name="Google Shape;8899;p500"/>
          <p:cNvGraphicFramePr/>
          <p:nvPr/>
        </p:nvGraphicFramePr>
        <p:xfrm>
          <a:off x="3802398" y="2266712"/>
          <a:ext cx="3000000" cy="3000000"/>
        </p:xfrm>
        <a:graphic>
          <a:graphicData uri="http://schemas.openxmlformats.org/drawingml/2006/table">
            <a:tbl>
              <a:tblPr bandRow="1" firstRow="1">
                <a:noFill/>
                <a:tableStyleId>{D0F8B9AB-3236-4A49-85DC-6A274F6204F5}</a:tableStyleId>
              </a:tblPr>
              <a:tblGrid>
                <a:gridCol w="306400"/>
                <a:gridCol w="503250"/>
                <a:gridCol w="503250"/>
                <a:gridCol w="503250"/>
                <a:gridCol w="289550"/>
              </a:tblGrid>
              <a:tr h="8797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72000">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grpSp>
        <p:nvGrpSpPr>
          <p:cNvPr id="8900" name="Google Shape;8900;p500"/>
          <p:cNvGrpSpPr/>
          <p:nvPr/>
        </p:nvGrpSpPr>
        <p:grpSpPr>
          <a:xfrm>
            <a:off x="3734004" y="2268434"/>
            <a:ext cx="2584246" cy="2473829"/>
            <a:chOff x="3734004" y="3077536"/>
            <a:chExt cx="2584246" cy="2473829"/>
          </a:xfrm>
        </p:grpSpPr>
        <p:sp>
          <p:nvSpPr>
            <p:cNvPr id="8901" name="Google Shape;8901;p500"/>
            <p:cNvSpPr/>
            <p:nvPr/>
          </p:nvSpPr>
          <p:spPr>
            <a:xfrm>
              <a:off x="3975025" y="4166762"/>
              <a:ext cx="133425" cy="100791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902" name="Google Shape;8902;p500"/>
            <p:cNvCxnSpPr/>
            <p:nvPr/>
          </p:nvCxnSpPr>
          <p:spPr>
            <a:xfrm>
              <a:off x="3734004" y="366969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3" name="Google Shape;8903;p500"/>
            <p:cNvCxnSpPr/>
            <p:nvPr/>
          </p:nvCxnSpPr>
          <p:spPr>
            <a:xfrm>
              <a:off x="3734004" y="5180225"/>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4" name="Google Shape;8904;p500"/>
            <p:cNvCxnSpPr/>
            <p:nvPr/>
          </p:nvCxnSpPr>
          <p:spPr>
            <a:xfrm>
              <a:off x="3734004" y="492846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5" name="Google Shape;8905;p500"/>
            <p:cNvCxnSpPr/>
            <p:nvPr/>
          </p:nvCxnSpPr>
          <p:spPr>
            <a:xfrm>
              <a:off x="3734004" y="467671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6" name="Google Shape;8906;p500"/>
            <p:cNvCxnSpPr/>
            <p:nvPr/>
          </p:nvCxnSpPr>
          <p:spPr>
            <a:xfrm>
              <a:off x="3734004" y="417320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7" name="Google Shape;8907;p500"/>
            <p:cNvCxnSpPr/>
            <p:nvPr/>
          </p:nvCxnSpPr>
          <p:spPr>
            <a:xfrm>
              <a:off x="3734004" y="392144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8" name="Google Shape;8908;p500"/>
            <p:cNvCxnSpPr/>
            <p:nvPr/>
          </p:nvCxnSpPr>
          <p:spPr>
            <a:xfrm>
              <a:off x="3734004" y="442495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09" name="Google Shape;8909;p500"/>
            <p:cNvCxnSpPr/>
            <p:nvPr/>
          </p:nvCxnSpPr>
          <p:spPr>
            <a:xfrm rot="-5400000">
              <a:off x="4072982"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10" name="Google Shape;8910;p500"/>
            <p:cNvCxnSpPr/>
            <p:nvPr/>
          </p:nvCxnSpPr>
          <p:spPr>
            <a:xfrm rot="-5400000">
              <a:off x="5583090"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11" name="Google Shape;8911;p500"/>
            <p:cNvCxnSpPr/>
            <p:nvPr/>
          </p:nvCxnSpPr>
          <p:spPr>
            <a:xfrm rot="-5400000">
              <a:off x="4574764"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12" name="Google Shape;8912;p500"/>
            <p:cNvCxnSpPr/>
            <p:nvPr/>
          </p:nvCxnSpPr>
          <p:spPr>
            <a:xfrm rot="-5400000">
              <a:off x="5078927" y="5291348"/>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913" name="Google Shape;8913;p500"/>
            <p:cNvSpPr txBox="1"/>
            <p:nvPr/>
          </p:nvSpPr>
          <p:spPr>
            <a:xfrm>
              <a:off x="3986442"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a:t>
              </a:r>
              <a:endParaRPr/>
            </a:p>
          </p:txBody>
        </p:sp>
        <p:sp>
          <p:nvSpPr>
            <p:cNvPr id="8914" name="Google Shape;8914;p500"/>
            <p:cNvSpPr txBox="1"/>
            <p:nvPr/>
          </p:nvSpPr>
          <p:spPr>
            <a:xfrm>
              <a:off x="4485770"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a:t>
              </a:r>
              <a:endParaRPr/>
            </a:p>
          </p:txBody>
        </p:sp>
        <p:sp>
          <p:nvSpPr>
            <p:cNvPr id="8915" name="Google Shape;8915;p500"/>
            <p:cNvSpPr txBox="1"/>
            <p:nvPr/>
          </p:nvSpPr>
          <p:spPr>
            <a:xfrm>
              <a:off x="5502179"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a:t>
              </a:r>
              <a:endParaRPr/>
            </a:p>
          </p:txBody>
        </p:sp>
        <p:sp>
          <p:nvSpPr>
            <p:cNvPr id="8916" name="Google Shape;8916;p500"/>
            <p:cNvSpPr txBox="1"/>
            <p:nvPr/>
          </p:nvSpPr>
          <p:spPr>
            <a:xfrm>
              <a:off x="4987481"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a:t>
              </a:r>
              <a:endParaRPr/>
            </a:p>
          </p:txBody>
        </p:sp>
        <p:sp>
          <p:nvSpPr>
            <p:cNvPr id="8917" name="Google Shape;8917;p500"/>
            <p:cNvSpPr/>
            <p:nvPr/>
          </p:nvSpPr>
          <p:spPr>
            <a:xfrm>
              <a:off x="4108450" y="4166762"/>
              <a:ext cx="133425" cy="1007913"/>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18" name="Google Shape;8918;p500"/>
            <p:cNvSpPr/>
            <p:nvPr/>
          </p:nvSpPr>
          <p:spPr>
            <a:xfrm>
              <a:off x="4479850" y="4166762"/>
              <a:ext cx="133425" cy="100791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19" name="Google Shape;8919;p500"/>
            <p:cNvSpPr/>
            <p:nvPr/>
          </p:nvSpPr>
          <p:spPr>
            <a:xfrm>
              <a:off x="4613275" y="4666825"/>
              <a:ext cx="133425" cy="5078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20" name="Google Shape;8920;p500"/>
            <p:cNvSpPr/>
            <p:nvPr/>
          </p:nvSpPr>
          <p:spPr>
            <a:xfrm>
              <a:off x="4984675" y="3166638"/>
              <a:ext cx="133425" cy="200803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21" name="Google Shape;8921;p500"/>
            <p:cNvSpPr/>
            <p:nvPr/>
          </p:nvSpPr>
          <p:spPr>
            <a:xfrm>
              <a:off x="5118100" y="4666825"/>
              <a:ext cx="133425" cy="5078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22" name="Google Shape;8922;p500"/>
            <p:cNvSpPr/>
            <p:nvPr/>
          </p:nvSpPr>
          <p:spPr>
            <a:xfrm>
              <a:off x="5481563" y="4166763"/>
              <a:ext cx="133425" cy="10079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23" name="Google Shape;8923;p500"/>
            <p:cNvSpPr/>
            <p:nvPr/>
          </p:nvSpPr>
          <p:spPr>
            <a:xfrm>
              <a:off x="5614988" y="3661938"/>
              <a:ext cx="133425" cy="1512737"/>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924" name="Google Shape;8924;p500"/>
            <p:cNvCxnSpPr/>
            <p:nvPr/>
          </p:nvCxnSpPr>
          <p:spPr>
            <a:xfrm>
              <a:off x="3734004" y="341793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925" name="Google Shape;8925;p500"/>
            <p:cNvCxnSpPr/>
            <p:nvPr/>
          </p:nvCxnSpPr>
          <p:spPr>
            <a:xfrm>
              <a:off x="3734004" y="3166182"/>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926" name="Google Shape;8926;p500"/>
            <p:cNvSpPr/>
            <p:nvPr/>
          </p:nvSpPr>
          <p:spPr>
            <a:xfrm>
              <a:off x="6073150" y="3375986"/>
              <a:ext cx="245100" cy="24510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f</a:t>
              </a:r>
              <a:endParaRPr sz="1600">
                <a:solidFill>
                  <a:srgbClr val="262626"/>
                </a:solidFill>
                <a:latin typeface="Arial"/>
                <a:ea typeface="Arial"/>
                <a:cs typeface="Arial"/>
                <a:sym typeface="Arial"/>
              </a:endParaRPr>
            </a:p>
          </p:txBody>
        </p:sp>
        <p:sp>
          <p:nvSpPr>
            <p:cNvPr id="8927" name="Google Shape;8927;p500"/>
            <p:cNvSpPr/>
            <p:nvPr/>
          </p:nvSpPr>
          <p:spPr>
            <a:xfrm>
              <a:off x="6073150" y="3077536"/>
              <a:ext cx="245100" cy="2451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t>
              </a:r>
              <a:endParaRPr sz="1600">
                <a:solidFill>
                  <a:schemeClr val="lt1"/>
                </a:solidFill>
                <a:latin typeface="Arial"/>
                <a:ea typeface="Arial"/>
                <a:cs typeface="Arial"/>
                <a:sym typeface="Arial"/>
              </a:endParaRPr>
            </a:p>
          </p:txBody>
        </p:sp>
      </p:grpSp>
      <p:grpSp>
        <p:nvGrpSpPr>
          <p:cNvPr id="8928" name="Google Shape;8928;p500"/>
          <p:cNvGrpSpPr/>
          <p:nvPr/>
        </p:nvGrpSpPr>
        <p:grpSpPr>
          <a:xfrm>
            <a:off x="450000" y="450000"/>
            <a:ext cx="9018000" cy="276999"/>
            <a:chOff x="450000" y="450000"/>
            <a:chExt cx="9018000" cy="276999"/>
          </a:xfrm>
        </p:grpSpPr>
        <p:sp>
          <p:nvSpPr>
            <p:cNvPr id="8929" name="Google Shape;8929;p50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930" name="Google Shape;8930;p50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931" name="Google Shape;8931;p500"/>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Two categorical variables: Bar plot.</a:t>
            </a:r>
            <a:endParaRPr/>
          </a:p>
        </p:txBody>
      </p:sp>
      <p:grpSp>
        <p:nvGrpSpPr>
          <p:cNvPr id="8932" name="Google Shape;8932;p500"/>
          <p:cNvGrpSpPr/>
          <p:nvPr/>
        </p:nvGrpSpPr>
        <p:grpSpPr>
          <a:xfrm>
            <a:off x="558800" y="1404597"/>
            <a:ext cx="8785225" cy="215444"/>
            <a:chOff x="558800" y="1908653"/>
            <a:chExt cx="8785225" cy="215444"/>
          </a:xfrm>
        </p:grpSpPr>
        <p:sp>
          <p:nvSpPr>
            <p:cNvPr id="8933" name="Google Shape;8933;p50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Bivariate visualization:</a:t>
              </a:r>
              <a:endParaRPr/>
            </a:p>
          </p:txBody>
        </p:sp>
        <p:sp>
          <p:nvSpPr>
            <p:cNvPr id="8934" name="Google Shape;8934;p50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935" name="Google Shape;8935;p500"/>
          <p:cNvSpPr txBox="1"/>
          <p:nvPr/>
        </p:nvSpPr>
        <p:spPr>
          <a:xfrm>
            <a:off x="867200" y="5150300"/>
            <a:ext cx="76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"색상"과 "나란히 놓인 막대"는 이러한 범주를 시각적으로 구별하기 위한 도구입니다.</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0" name="Shape 8940"/>
        <p:cNvGrpSpPr/>
        <p:nvPr/>
      </p:nvGrpSpPr>
      <p:grpSpPr>
        <a:xfrm>
          <a:off x="0" y="0"/>
          <a:ext cx="0" cy="0"/>
          <a:chOff x="0" y="0"/>
          <a:chExt cx="0" cy="0"/>
        </a:xfrm>
      </p:grpSpPr>
      <p:grpSp>
        <p:nvGrpSpPr>
          <p:cNvPr id="8941" name="Google Shape;8941;p501"/>
          <p:cNvGrpSpPr/>
          <p:nvPr/>
        </p:nvGrpSpPr>
        <p:grpSpPr>
          <a:xfrm>
            <a:off x="2470973" y="3007726"/>
            <a:ext cx="4923673" cy="2725530"/>
            <a:chOff x="2323794" y="3310467"/>
            <a:chExt cx="4923673" cy="2725530"/>
          </a:xfrm>
        </p:grpSpPr>
        <p:sp>
          <p:nvSpPr>
            <p:cNvPr id="8942" name="Google Shape;8942;p501"/>
            <p:cNvSpPr txBox="1"/>
            <p:nvPr/>
          </p:nvSpPr>
          <p:spPr>
            <a:xfrm>
              <a:off x="3414201"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8943" name="Google Shape;8943;p501"/>
            <p:cNvSpPr txBox="1"/>
            <p:nvPr/>
          </p:nvSpPr>
          <p:spPr>
            <a:xfrm>
              <a:off x="4463585"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8944" name="Google Shape;8944;p501"/>
            <p:cNvSpPr txBox="1"/>
            <p:nvPr/>
          </p:nvSpPr>
          <p:spPr>
            <a:xfrm>
              <a:off x="5518096" y="5666665"/>
              <a:ext cx="3193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C</a:t>
              </a:r>
              <a:endParaRPr/>
            </a:p>
          </p:txBody>
        </p:sp>
        <p:sp>
          <p:nvSpPr>
            <p:cNvPr id="8945" name="Google Shape;8945;p501"/>
            <p:cNvSpPr txBox="1"/>
            <p:nvPr/>
          </p:nvSpPr>
          <p:spPr>
            <a:xfrm>
              <a:off x="6560913" y="5666665"/>
              <a:ext cx="3401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D</a:t>
              </a:r>
              <a:endParaRPr/>
            </a:p>
          </p:txBody>
        </p:sp>
        <p:sp>
          <p:nvSpPr>
            <p:cNvPr id="8946" name="Google Shape;8946;p501"/>
            <p:cNvSpPr/>
            <p:nvPr/>
          </p:nvSpPr>
          <p:spPr>
            <a:xfrm>
              <a:off x="3031067" y="3310467"/>
              <a:ext cx="4216400" cy="2319866"/>
            </a:xfrm>
            <a:custGeom>
              <a:rect b="b" l="l" r="r" t="t"/>
              <a:pathLst>
                <a:path extrusionOk="0" h="2319866" w="4216400">
                  <a:moveTo>
                    <a:pt x="0" y="0"/>
                  </a:moveTo>
                  <a:lnTo>
                    <a:pt x="0" y="2319866"/>
                  </a:lnTo>
                  <a:lnTo>
                    <a:pt x="4216400" y="2319866"/>
                  </a:lnTo>
                </a:path>
              </a:pathLst>
            </a:custGeom>
            <a:noFill/>
            <a:ln cap="flat" cmpd="sng" w="12700">
              <a:solidFill>
                <a:srgbClr val="A5A5A5"/>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47" name="Google Shape;8947;p501"/>
            <p:cNvSpPr/>
            <p:nvPr/>
          </p:nvSpPr>
          <p:spPr>
            <a:xfrm>
              <a:off x="6603984" y="3471334"/>
              <a:ext cx="254016" cy="2159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48" name="Google Shape;8948;p501"/>
            <p:cNvSpPr/>
            <p:nvPr/>
          </p:nvSpPr>
          <p:spPr>
            <a:xfrm>
              <a:off x="5554118" y="3784600"/>
              <a:ext cx="254016" cy="18457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49" name="Google Shape;8949;p501"/>
            <p:cNvSpPr/>
            <p:nvPr/>
          </p:nvSpPr>
          <p:spPr>
            <a:xfrm>
              <a:off x="4504251" y="4622800"/>
              <a:ext cx="254016" cy="10075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50" name="Google Shape;8950;p501"/>
            <p:cNvSpPr/>
            <p:nvPr/>
          </p:nvSpPr>
          <p:spPr>
            <a:xfrm>
              <a:off x="3454384" y="4792132"/>
              <a:ext cx="254016" cy="83820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51" name="Google Shape;8951;p501"/>
            <p:cNvSpPr txBox="1"/>
            <p:nvPr/>
          </p:nvSpPr>
          <p:spPr>
            <a:xfrm>
              <a:off x="2425121" y="3801416"/>
              <a:ext cx="6027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71.0</a:t>
              </a:r>
              <a:endParaRPr/>
            </a:p>
          </p:txBody>
        </p:sp>
        <p:cxnSp>
          <p:nvCxnSpPr>
            <p:cNvPr id="8952" name="Google Shape;8952;p501"/>
            <p:cNvCxnSpPr/>
            <p:nvPr/>
          </p:nvCxnSpPr>
          <p:spPr>
            <a:xfrm>
              <a:off x="2957669" y="5629394"/>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53" name="Google Shape;8953;p501"/>
            <p:cNvCxnSpPr/>
            <p:nvPr/>
          </p:nvCxnSpPr>
          <p:spPr>
            <a:xfrm>
              <a:off x="2957669" y="4793575"/>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54" name="Google Shape;8954;p501"/>
            <p:cNvCxnSpPr/>
            <p:nvPr/>
          </p:nvCxnSpPr>
          <p:spPr>
            <a:xfrm>
              <a:off x="2957669" y="3957756"/>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955" name="Google Shape;8955;p501"/>
            <p:cNvSpPr txBox="1"/>
            <p:nvPr/>
          </p:nvSpPr>
          <p:spPr>
            <a:xfrm>
              <a:off x="2323794" y="4638466"/>
              <a:ext cx="7047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70.5</a:t>
              </a:r>
              <a:endParaRPr/>
            </a:p>
          </p:txBody>
        </p:sp>
        <p:sp>
          <p:nvSpPr>
            <p:cNvPr id="8956" name="Google Shape;8956;p501"/>
            <p:cNvSpPr txBox="1"/>
            <p:nvPr/>
          </p:nvSpPr>
          <p:spPr>
            <a:xfrm>
              <a:off x="2409891" y="5475505"/>
              <a:ext cx="53251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70.0</a:t>
              </a:r>
              <a:endParaRPr/>
            </a:p>
          </p:txBody>
        </p:sp>
      </p:grpSp>
      <p:grpSp>
        <p:nvGrpSpPr>
          <p:cNvPr id="8957" name="Google Shape;8957;p501"/>
          <p:cNvGrpSpPr/>
          <p:nvPr/>
        </p:nvGrpSpPr>
        <p:grpSpPr>
          <a:xfrm>
            <a:off x="450000" y="450000"/>
            <a:ext cx="9018000" cy="276999"/>
            <a:chOff x="450000" y="450000"/>
            <a:chExt cx="9018000" cy="276999"/>
          </a:xfrm>
        </p:grpSpPr>
        <p:sp>
          <p:nvSpPr>
            <p:cNvPr id="8958" name="Google Shape;8958;p50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959" name="Google Shape;8959;p50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960" name="Google Shape;8960;p501"/>
          <p:cNvSpPr/>
          <p:nvPr/>
        </p:nvSpPr>
        <p:spPr>
          <a:xfrm>
            <a:off x="711201" y="21430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Apparently, yes?</a:t>
            </a:r>
            <a:endParaRPr/>
          </a:p>
        </p:txBody>
      </p:sp>
      <p:grpSp>
        <p:nvGrpSpPr>
          <p:cNvPr id="8961" name="Google Shape;8961;p501"/>
          <p:cNvGrpSpPr/>
          <p:nvPr/>
        </p:nvGrpSpPr>
        <p:grpSpPr>
          <a:xfrm>
            <a:off x="425068" y="1331476"/>
            <a:ext cx="8918957" cy="777232"/>
            <a:chOff x="425068" y="1331476"/>
            <a:chExt cx="8918957" cy="777232"/>
          </a:xfrm>
        </p:grpSpPr>
        <p:sp>
          <p:nvSpPr>
            <p:cNvPr id="8962" name="Google Shape;8962;p501"/>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Recommendations</a:t>
              </a:r>
              <a:endParaRPr/>
            </a:p>
          </p:txBody>
        </p:sp>
        <p:sp>
          <p:nvSpPr>
            <p:cNvPr id="8963" name="Google Shape;8963;p501"/>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In the following bar plot, can you see big difference among the categories?</a:t>
              </a:r>
              <a:endParaRPr/>
            </a:p>
          </p:txBody>
        </p:sp>
        <p:sp>
          <p:nvSpPr>
            <p:cNvPr id="8964" name="Google Shape;8964;p50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grpSp>
        <p:nvGrpSpPr>
          <p:cNvPr id="1334" name="Google Shape;1334;p88"/>
          <p:cNvGrpSpPr/>
          <p:nvPr/>
        </p:nvGrpSpPr>
        <p:grpSpPr>
          <a:xfrm>
            <a:off x="559817" y="1428745"/>
            <a:ext cx="8783192" cy="215444"/>
            <a:chOff x="559817" y="2136914"/>
            <a:chExt cx="8783192" cy="215444"/>
          </a:xfrm>
        </p:grpSpPr>
        <p:sp>
          <p:nvSpPr>
            <p:cNvPr id="1335" name="Google Shape;1335;p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36" name="Google Shape;1336;p8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만약 다른 타입으로 만들 경우 dtype이라는 매개변수명을 지정하여 만들 수 있다.</a:t>
              </a:r>
              <a:endParaRPr sz="1400">
                <a:solidFill>
                  <a:srgbClr val="262626"/>
                </a:solidFill>
                <a:latin typeface="Arial"/>
                <a:ea typeface="Arial"/>
                <a:cs typeface="Arial"/>
                <a:sym typeface="Arial"/>
              </a:endParaRPr>
            </a:p>
          </p:txBody>
        </p:sp>
      </p:grpSp>
      <p:grpSp>
        <p:nvGrpSpPr>
          <p:cNvPr id="1337" name="Google Shape;1337;p88"/>
          <p:cNvGrpSpPr/>
          <p:nvPr/>
        </p:nvGrpSpPr>
        <p:grpSpPr>
          <a:xfrm>
            <a:off x="450000" y="450000"/>
            <a:ext cx="9018000" cy="276999"/>
            <a:chOff x="450000" y="450000"/>
            <a:chExt cx="9018000" cy="276999"/>
          </a:xfrm>
        </p:grpSpPr>
        <p:sp>
          <p:nvSpPr>
            <p:cNvPr id="1338" name="Google Shape;1338;p8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339" name="Google Shape;1339;p8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40" name="Google Shape;1340;p88"/>
          <p:cNvSpPr/>
          <p:nvPr/>
        </p:nvSpPr>
        <p:spPr>
          <a:xfrm>
            <a:off x="558396" y="1844826"/>
            <a:ext cx="8782050" cy="20882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41" name="Google Shape;1341;p88"/>
          <p:cNvPicPr preferRelativeResize="0"/>
          <p:nvPr/>
        </p:nvPicPr>
        <p:blipFill rotWithShape="1">
          <a:blip r:embed="rId3">
            <a:alphaModFix/>
          </a:blip>
          <a:srcRect b="0" l="0" r="14290" t="0"/>
          <a:stretch/>
        </p:blipFill>
        <p:spPr>
          <a:xfrm>
            <a:off x="712183" y="1975192"/>
            <a:ext cx="8487702" cy="181798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9" name="Shape 8969"/>
        <p:cNvGrpSpPr/>
        <p:nvPr/>
      </p:nvGrpSpPr>
      <p:grpSpPr>
        <a:xfrm>
          <a:off x="0" y="0"/>
          <a:ext cx="0" cy="0"/>
          <a:chOff x="0" y="0"/>
          <a:chExt cx="0" cy="0"/>
        </a:xfrm>
      </p:grpSpPr>
      <p:grpSp>
        <p:nvGrpSpPr>
          <p:cNvPr id="8970" name="Google Shape;8970;p502"/>
          <p:cNvGrpSpPr/>
          <p:nvPr/>
        </p:nvGrpSpPr>
        <p:grpSpPr>
          <a:xfrm>
            <a:off x="2110440" y="2520738"/>
            <a:ext cx="5284319" cy="2770290"/>
            <a:chOff x="2647607" y="3265707"/>
            <a:chExt cx="4599860" cy="2770290"/>
          </a:xfrm>
        </p:grpSpPr>
        <p:sp>
          <p:nvSpPr>
            <p:cNvPr id="8971" name="Google Shape;8971;p502"/>
            <p:cNvSpPr txBox="1"/>
            <p:nvPr/>
          </p:nvSpPr>
          <p:spPr>
            <a:xfrm>
              <a:off x="3414201"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8972" name="Google Shape;8972;p502"/>
            <p:cNvSpPr txBox="1"/>
            <p:nvPr/>
          </p:nvSpPr>
          <p:spPr>
            <a:xfrm>
              <a:off x="4463585"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8973" name="Google Shape;8973;p502"/>
            <p:cNvSpPr txBox="1"/>
            <p:nvPr/>
          </p:nvSpPr>
          <p:spPr>
            <a:xfrm>
              <a:off x="5518096" y="5666665"/>
              <a:ext cx="3193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C</a:t>
              </a:r>
              <a:endParaRPr/>
            </a:p>
          </p:txBody>
        </p:sp>
        <p:sp>
          <p:nvSpPr>
            <p:cNvPr id="8974" name="Google Shape;8974;p502"/>
            <p:cNvSpPr txBox="1"/>
            <p:nvPr/>
          </p:nvSpPr>
          <p:spPr>
            <a:xfrm>
              <a:off x="6560913" y="5666665"/>
              <a:ext cx="3401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D</a:t>
              </a:r>
              <a:endParaRPr/>
            </a:p>
          </p:txBody>
        </p:sp>
        <p:sp>
          <p:nvSpPr>
            <p:cNvPr id="8975" name="Google Shape;8975;p502"/>
            <p:cNvSpPr/>
            <p:nvPr/>
          </p:nvSpPr>
          <p:spPr>
            <a:xfrm>
              <a:off x="3031067" y="3310467"/>
              <a:ext cx="4216400" cy="2319866"/>
            </a:xfrm>
            <a:custGeom>
              <a:rect b="b" l="l" r="r" t="t"/>
              <a:pathLst>
                <a:path extrusionOk="0" h="2319866" w="4216400">
                  <a:moveTo>
                    <a:pt x="0" y="0"/>
                  </a:moveTo>
                  <a:lnTo>
                    <a:pt x="0" y="2319866"/>
                  </a:lnTo>
                  <a:lnTo>
                    <a:pt x="4216400" y="2319866"/>
                  </a:lnTo>
                </a:path>
              </a:pathLst>
            </a:custGeom>
            <a:noFill/>
            <a:ln cap="flat" cmpd="sng" w="12700">
              <a:solidFill>
                <a:srgbClr val="A5A5A5"/>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6" name="Google Shape;8976;p502"/>
            <p:cNvSpPr/>
            <p:nvPr/>
          </p:nvSpPr>
          <p:spPr>
            <a:xfrm>
              <a:off x="6603984" y="3386791"/>
              <a:ext cx="254016" cy="224354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77" name="Google Shape;8977;p502"/>
            <p:cNvSpPr/>
            <p:nvPr/>
          </p:nvSpPr>
          <p:spPr>
            <a:xfrm>
              <a:off x="5554118" y="3386791"/>
              <a:ext cx="254016" cy="224354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78" name="Google Shape;8978;p502"/>
            <p:cNvSpPr/>
            <p:nvPr/>
          </p:nvSpPr>
          <p:spPr>
            <a:xfrm>
              <a:off x="4504251" y="3405841"/>
              <a:ext cx="254016" cy="22244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79" name="Google Shape;8979;p502"/>
            <p:cNvSpPr/>
            <p:nvPr/>
          </p:nvSpPr>
          <p:spPr>
            <a:xfrm>
              <a:off x="3454384" y="3405842"/>
              <a:ext cx="254016" cy="222449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980" name="Google Shape;8980;p502"/>
            <p:cNvSpPr txBox="1"/>
            <p:nvPr/>
          </p:nvSpPr>
          <p:spPr>
            <a:xfrm>
              <a:off x="2650813" y="4528449"/>
              <a:ext cx="206788"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30</a:t>
              </a:r>
              <a:endParaRPr/>
            </a:p>
          </p:txBody>
        </p:sp>
        <p:cxnSp>
          <p:nvCxnSpPr>
            <p:cNvPr id="8981" name="Google Shape;8981;p502"/>
            <p:cNvCxnSpPr/>
            <p:nvPr/>
          </p:nvCxnSpPr>
          <p:spPr>
            <a:xfrm>
              <a:off x="2957669" y="5629394"/>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82" name="Google Shape;8982;p502"/>
            <p:cNvCxnSpPr/>
            <p:nvPr/>
          </p:nvCxnSpPr>
          <p:spPr>
            <a:xfrm>
              <a:off x="2957669" y="4682337"/>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83" name="Google Shape;8983;p502"/>
            <p:cNvCxnSpPr/>
            <p:nvPr/>
          </p:nvCxnSpPr>
          <p:spPr>
            <a:xfrm>
              <a:off x="2957669" y="4050965"/>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984" name="Google Shape;8984;p502"/>
            <p:cNvSpPr txBox="1"/>
            <p:nvPr/>
          </p:nvSpPr>
          <p:spPr>
            <a:xfrm>
              <a:off x="2681271" y="5159820"/>
              <a:ext cx="187552"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10</a:t>
              </a:r>
              <a:endParaRPr/>
            </a:p>
          </p:txBody>
        </p:sp>
        <p:sp>
          <p:nvSpPr>
            <p:cNvPr id="8985" name="Google Shape;8985;p502"/>
            <p:cNvSpPr txBox="1"/>
            <p:nvPr/>
          </p:nvSpPr>
          <p:spPr>
            <a:xfrm>
              <a:off x="2767834" y="5475505"/>
              <a:ext cx="10900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cxnSp>
          <p:nvCxnSpPr>
            <p:cNvPr id="8986" name="Google Shape;8986;p502"/>
            <p:cNvCxnSpPr/>
            <p:nvPr/>
          </p:nvCxnSpPr>
          <p:spPr>
            <a:xfrm>
              <a:off x="2957669" y="3419593"/>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87" name="Google Shape;8987;p502"/>
            <p:cNvCxnSpPr/>
            <p:nvPr/>
          </p:nvCxnSpPr>
          <p:spPr>
            <a:xfrm>
              <a:off x="2957669" y="3735279"/>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88" name="Google Shape;8988;p502"/>
            <p:cNvCxnSpPr/>
            <p:nvPr/>
          </p:nvCxnSpPr>
          <p:spPr>
            <a:xfrm>
              <a:off x="2957669" y="4366651"/>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89" name="Google Shape;8989;p502"/>
            <p:cNvCxnSpPr/>
            <p:nvPr/>
          </p:nvCxnSpPr>
          <p:spPr>
            <a:xfrm>
              <a:off x="2957669" y="4998023"/>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990" name="Google Shape;8990;p502"/>
            <p:cNvCxnSpPr/>
            <p:nvPr/>
          </p:nvCxnSpPr>
          <p:spPr>
            <a:xfrm>
              <a:off x="2957669" y="5313709"/>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991" name="Google Shape;8991;p502"/>
            <p:cNvSpPr txBox="1"/>
            <p:nvPr/>
          </p:nvSpPr>
          <p:spPr>
            <a:xfrm>
              <a:off x="2666845" y="4844134"/>
              <a:ext cx="201978"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20</a:t>
              </a:r>
              <a:endParaRPr/>
            </a:p>
          </p:txBody>
        </p:sp>
        <p:sp>
          <p:nvSpPr>
            <p:cNvPr id="8992" name="Google Shape;8992;p502"/>
            <p:cNvSpPr txBox="1"/>
            <p:nvPr/>
          </p:nvSpPr>
          <p:spPr>
            <a:xfrm>
              <a:off x="2647607" y="4212763"/>
              <a:ext cx="20999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40</a:t>
              </a:r>
              <a:endParaRPr/>
            </a:p>
          </p:txBody>
        </p:sp>
        <p:sp>
          <p:nvSpPr>
            <p:cNvPr id="8993" name="Google Shape;8993;p502"/>
            <p:cNvSpPr txBox="1"/>
            <p:nvPr/>
          </p:nvSpPr>
          <p:spPr>
            <a:xfrm>
              <a:off x="2652417" y="3897078"/>
              <a:ext cx="20518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50</a:t>
              </a:r>
              <a:endParaRPr/>
            </a:p>
          </p:txBody>
        </p:sp>
        <p:sp>
          <p:nvSpPr>
            <p:cNvPr id="8994" name="Google Shape;8994;p502"/>
            <p:cNvSpPr txBox="1"/>
            <p:nvPr/>
          </p:nvSpPr>
          <p:spPr>
            <a:xfrm>
              <a:off x="2649211" y="3580921"/>
              <a:ext cx="208390"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60</a:t>
              </a:r>
              <a:endParaRPr/>
            </a:p>
          </p:txBody>
        </p:sp>
        <p:sp>
          <p:nvSpPr>
            <p:cNvPr id="8995" name="Google Shape;8995;p502"/>
            <p:cNvSpPr txBox="1"/>
            <p:nvPr/>
          </p:nvSpPr>
          <p:spPr>
            <a:xfrm>
              <a:off x="2662035" y="3265707"/>
              <a:ext cx="195566"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70</a:t>
              </a:r>
              <a:endParaRPr/>
            </a:p>
          </p:txBody>
        </p:sp>
      </p:grpSp>
      <p:grpSp>
        <p:nvGrpSpPr>
          <p:cNvPr id="8996" name="Google Shape;8996;p502"/>
          <p:cNvGrpSpPr/>
          <p:nvPr/>
        </p:nvGrpSpPr>
        <p:grpSpPr>
          <a:xfrm>
            <a:off x="450000" y="450000"/>
            <a:ext cx="9018000" cy="276999"/>
            <a:chOff x="450000" y="450000"/>
            <a:chExt cx="9018000" cy="276999"/>
          </a:xfrm>
        </p:grpSpPr>
        <p:sp>
          <p:nvSpPr>
            <p:cNvPr id="8997" name="Google Shape;8997;p50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8998" name="Google Shape;8998;p50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8999" name="Google Shape;8999;p502"/>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this case where the vertical zero is shown, you see little difference.</a:t>
            </a:r>
            <a:endParaRPr/>
          </a:p>
        </p:txBody>
      </p:sp>
      <p:grpSp>
        <p:nvGrpSpPr>
          <p:cNvPr id="9000" name="Google Shape;9000;p502"/>
          <p:cNvGrpSpPr/>
          <p:nvPr/>
        </p:nvGrpSpPr>
        <p:grpSpPr>
          <a:xfrm>
            <a:off x="558800" y="1404597"/>
            <a:ext cx="8785225" cy="215444"/>
            <a:chOff x="558800" y="1908653"/>
            <a:chExt cx="8785225" cy="215444"/>
          </a:xfrm>
        </p:grpSpPr>
        <p:sp>
          <p:nvSpPr>
            <p:cNvPr id="9001" name="Google Shape;9001;p50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the following bar plot, can you see big difference between the categories?</a:t>
              </a:r>
              <a:endParaRPr/>
            </a:p>
          </p:txBody>
        </p:sp>
        <p:sp>
          <p:nvSpPr>
            <p:cNvPr id="9002" name="Google Shape;9002;p50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7" name="Shape 9007"/>
        <p:cNvGrpSpPr/>
        <p:nvPr/>
      </p:nvGrpSpPr>
      <p:grpSpPr>
        <a:xfrm>
          <a:off x="0" y="0"/>
          <a:ext cx="0" cy="0"/>
          <a:chOff x="0" y="0"/>
          <a:chExt cx="0" cy="0"/>
        </a:xfrm>
      </p:grpSpPr>
      <p:pic>
        <p:nvPicPr>
          <p:cNvPr id="9008" name="Google Shape;9008;p503"/>
          <p:cNvPicPr preferRelativeResize="0"/>
          <p:nvPr/>
        </p:nvPicPr>
        <p:blipFill rotWithShape="1">
          <a:blip r:embed="rId3">
            <a:alphaModFix/>
          </a:blip>
          <a:srcRect b="0" l="0" r="0" t="0"/>
          <a:stretch/>
        </p:blipFill>
        <p:spPr>
          <a:xfrm>
            <a:off x="2647156" y="2482736"/>
            <a:ext cx="4165663" cy="2777109"/>
          </a:xfrm>
          <a:prstGeom prst="rect">
            <a:avLst/>
          </a:prstGeom>
          <a:noFill/>
          <a:ln>
            <a:noFill/>
          </a:ln>
        </p:spPr>
      </p:pic>
      <p:sp>
        <p:nvSpPr>
          <p:cNvPr id="9009" name="Google Shape;9009;p503"/>
          <p:cNvSpPr txBox="1"/>
          <p:nvPr/>
        </p:nvSpPr>
        <p:spPr>
          <a:xfrm>
            <a:off x="3557494" y="3373278"/>
            <a:ext cx="49372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43.1%</a:t>
            </a:r>
            <a:endParaRPr/>
          </a:p>
        </p:txBody>
      </p:sp>
      <p:sp>
        <p:nvSpPr>
          <p:cNvPr id="9010" name="Google Shape;9010;p503"/>
          <p:cNvSpPr txBox="1"/>
          <p:nvPr/>
        </p:nvSpPr>
        <p:spPr>
          <a:xfrm>
            <a:off x="5090027" y="3871291"/>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38.0%</a:t>
            </a:r>
            <a:endParaRPr/>
          </a:p>
        </p:txBody>
      </p:sp>
      <p:sp>
        <p:nvSpPr>
          <p:cNvPr id="9011" name="Google Shape;9011;p503"/>
          <p:cNvSpPr txBox="1"/>
          <p:nvPr/>
        </p:nvSpPr>
        <p:spPr>
          <a:xfrm>
            <a:off x="6278159" y="2905086"/>
            <a:ext cx="32220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5.4%</a:t>
            </a:r>
            <a:endParaRPr/>
          </a:p>
        </p:txBody>
      </p:sp>
      <p:sp>
        <p:nvSpPr>
          <p:cNvPr id="9012" name="Google Shape;9012;p503"/>
          <p:cNvSpPr txBox="1"/>
          <p:nvPr/>
        </p:nvSpPr>
        <p:spPr>
          <a:xfrm>
            <a:off x="5780997" y="2678852"/>
            <a:ext cx="566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4.7%</a:t>
            </a:r>
            <a:endParaRPr/>
          </a:p>
        </p:txBody>
      </p:sp>
      <p:sp>
        <p:nvSpPr>
          <p:cNvPr id="9013" name="Google Shape;9013;p503"/>
          <p:cNvSpPr txBox="1"/>
          <p:nvPr/>
        </p:nvSpPr>
        <p:spPr>
          <a:xfrm>
            <a:off x="4821319" y="2858919"/>
            <a:ext cx="41197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8.9%</a:t>
            </a:r>
            <a:endParaRPr/>
          </a:p>
        </p:txBody>
      </p:sp>
      <p:grpSp>
        <p:nvGrpSpPr>
          <p:cNvPr id="9014" name="Google Shape;9014;p503"/>
          <p:cNvGrpSpPr/>
          <p:nvPr/>
        </p:nvGrpSpPr>
        <p:grpSpPr>
          <a:xfrm>
            <a:off x="450000" y="450000"/>
            <a:ext cx="9018000" cy="276999"/>
            <a:chOff x="450000" y="450000"/>
            <a:chExt cx="9018000" cy="276999"/>
          </a:xfrm>
        </p:grpSpPr>
        <p:sp>
          <p:nvSpPr>
            <p:cNvPr id="9015" name="Google Shape;9015;p50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4.3 범주형 자료를 요약하기 위한 그래프</a:t>
              </a:r>
              <a:endParaRPr/>
            </a:p>
          </p:txBody>
        </p:sp>
        <p:sp>
          <p:nvSpPr>
            <p:cNvPr id="9016" name="Google Shape;9016;p50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017" name="Google Shape;9017;p503"/>
          <p:cNvGrpSpPr/>
          <p:nvPr/>
        </p:nvGrpSpPr>
        <p:grpSpPr>
          <a:xfrm>
            <a:off x="558800" y="1404597"/>
            <a:ext cx="8785225" cy="215444"/>
            <a:chOff x="558800" y="1908653"/>
            <a:chExt cx="8785225" cy="215444"/>
          </a:xfrm>
        </p:grpSpPr>
        <p:sp>
          <p:nvSpPr>
            <p:cNvPr id="9018" name="Google Shape;9018;p50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Sometimes 3D effects should be avoided.</a:t>
              </a:r>
              <a:endParaRPr/>
            </a:p>
          </p:txBody>
        </p:sp>
        <p:sp>
          <p:nvSpPr>
            <p:cNvPr id="9019" name="Google Shape;9019;p50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020" name="Google Shape;9020;p503"/>
          <p:cNvSpPr txBox="1"/>
          <p:nvPr/>
        </p:nvSpPr>
        <p:spPr>
          <a:xfrm>
            <a:off x="804700" y="1757200"/>
            <a:ext cx="7324500" cy="4002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US">
                <a:solidFill>
                  <a:srgbClr val="202124"/>
                </a:solidFill>
                <a:highlight>
                  <a:srgbClr val="F8F9FA"/>
                </a:highlight>
              </a:rPr>
              <a:t>3D 원형 차트에서는 관점으로 인해 상대적인 비율을 구분하기가 어렵습니다.</a:t>
            </a:r>
            <a:endParaRPr>
              <a:solidFill>
                <a:srgbClr val="202124"/>
              </a:solidFill>
              <a:highlight>
                <a:srgbClr val="F8F9FA"/>
              </a:highlight>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5" name="Shape 9025"/>
        <p:cNvGrpSpPr/>
        <p:nvPr/>
      </p:nvGrpSpPr>
      <p:grpSpPr>
        <a:xfrm>
          <a:off x="0" y="0"/>
          <a:ext cx="0" cy="0"/>
          <a:chOff x="0" y="0"/>
          <a:chExt cx="0" cy="0"/>
        </a:xfrm>
      </p:grpSpPr>
      <p:grpSp>
        <p:nvGrpSpPr>
          <p:cNvPr id="9026" name="Google Shape;9026;p504"/>
          <p:cNvGrpSpPr/>
          <p:nvPr/>
        </p:nvGrpSpPr>
        <p:grpSpPr>
          <a:xfrm>
            <a:off x="912070" y="2748696"/>
            <a:ext cx="8143799" cy="2943732"/>
            <a:chOff x="912070" y="2748696"/>
            <a:chExt cx="8143799" cy="2943732"/>
          </a:xfrm>
        </p:grpSpPr>
        <p:sp>
          <p:nvSpPr>
            <p:cNvPr id="9027" name="Google Shape;9027;p504"/>
            <p:cNvSpPr/>
            <p:nvPr/>
          </p:nvSpPr>
          <p:spPr>
            <a:xfrm>
              <a:off x="912070" y="3133792"/>
              <a:ext cx="8143798" cy="98488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데이터 척도에 따라 다르게 살펴보는 </a:t>
              </a:r>
              <a:br>
                <a:rPr lang="en-US" sz="3200">
                  <a:solidFill>
                    <a:srgbClr val="000000"/>
                  </a:solidFill>
                  <a:latin typeface="Arial"/>
                  <a:ea typeface="Arial"/>
                  <a:cs typeface="Arial"/>
                  <a:sym typeface="Arial"/>
                </a:rPr>
              </a:br>
              <a:r>
                <a:rPr lang="en-US" sz="3200">
                  <a:solidFill>
                    <a:srgbClr val="000000"/>
                  </a:solidFill>
                  <a:latin typeface="Arial"/>
                  <a:ea typeface="Arial"/>
                  <a:cs typeface="Arial"/>
                  <a:sym typeface="Arial"/>
                </a:rPr>
                <a:t>데이터 시각화</a:t>
              </a:r>
              <a:endParaRPr/>
            </a:p>
          </p:txBody>
        </p:sp>
        <p:sp>
          <p:nvSpPr>
            <p:cNvPr id="9028" name="Google Shape;9028;p504"/>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4. </a:t>
              </a:r>
              <a:endParaRPr sz="5398">
                <a:solidFill>
                  <a:srgbClr val="7F7F7F"/>
                </a:solidFill>
                <a:latin typeface="Arial"/>
                <a:ea typeface="Arial"/>
                <a:cs typeface="Arial"/>
                <a:sym typeface="Arial"/>
              </a:endParaRPr>
            </a:p>
          </p:txBody>
        </p:sp>
        <p:grpSp>
          <p:nvGrpSpPr>
            <p:cNvPr id="9029" name="Google Shape;9029;p504"/>
            <p:cNvGrpSpPr/>
            <p:nvPr/>
          </p:nvGrpSpPr>
          <p:grpSpPr>
            <a:xfrm>
              <a:off x="1062980" y="4581128"/>
              <a:ext cx="5700472" cy="1111300"/>
              <a:chOff x="1062980" y="4221088"/>
              <a:chExt cx="5700472" cy="1111300"/>
            </a:xfrm>
          </p:grpSpPr>
          <p:sp>
            <p:nvSpPr>
              <p:cNvPr id="9030" name="Google Shape;9030;p504"/>
              <p:cNvSpPr/>
              <p:nvPr/>
            </p:nvSpPr>
            <p:spPr>
              <a:xfrm>
                <a:off x="1245801" y="4222281"/>
                <a:ext cx="4065651" cy="28683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시각화 소개</a:t>
                </a:r>
                <a:endParaRPr/>
              </a:p>
            </p:txBody>
          </p:sp>
          <p:sp>
            <p:nvSpPr>
              <p:cNvPr id="9031" name="Google Shape;9031;p504"/>
              <p:cNvSpPr/>
              <p:nvPr/>
            </p:nvSpPr>
            <p:spPr>
              <a:xfrm>
                <a:off x="1062980" y="422108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9032" name="Google Shape;9032;p504"/>
              <p:cNvSpPr/>
              <p:nvPr/>
            </p:nvSpPr>
            <p:spPr>
              <a:xfrm>
                <a:off x="1245801" y="4651958"/>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연속형 자료를 요약하기 위한 그래프</a:t>
                </a:r>
                <a:endParaRPr/>
              </a:p>
            </p:txBody>
          </p:sp>
          <p:sp>
            <p:nvSpPr>
              <p:cNvPr id="9033" name="Google Shape;9033;p504"/>
              <p:cNvSpPr/>
              <p:nvPr/>
            </p:nvSpPr>
            <p:spPr>
              <a:xfrm>
                <a:off x="1062980" y="465078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9034" name="Google Shape;9034;p504"/>
              <p:cNvGrpSpPr/>
              <p:nvPr/>
            </p:nvGrpSpPr>
            <p:grpSpPr>
              <a:xfrm>
                <a:off x="1062980" y="5052984"/>
                <a:ext cx="4320481" cy="279404"/>
                <a:chOff x="571500" y="5138289"/>
                <a:chExt cx="4321866" cy="279494"/>
              </a:xfrm>
            </p:grpSpPr>
            <p:sp>
              <p:nvSpPr>
                <p:cNvPr id="9035" name="Google Shape;9035;p504"/>
                <p:cNvSpPr/>
                <p:nvPr/>
              </p:nvSpPr>
              <p:spPr>
                <a:xfrm>
                  <a:off x="754380" y="5138289"/>
                  <a:ext cx="4138986"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범주형 자료를 요약하기 위한 그래프</a:t>
                  </a:r>
                  <a:endParaRPr/>
                </a:p>
              </p:txBody>
            </p:sp>
            <p:sp>
              <p:nvSpPr>
                <p:cNvPr id="9036" name="Google Shape;9036;p50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nvGrpSpPr>
            <p:cNvPr id="9037" name="Google Shape;9037;p504"/>
            <p:cNvGrpSpPr/>
            <p:nvPr/>
          </p:nvGrpSpPr>
          <p:grpSpPr>
            <a:xfrm>
              <a:off x="5527476" y="4581128"/>
              <a:ext cx="3528393" cy="681591"/>
              <a:chOff x="5671492" y="4655496"/>
              <a:chExt cx="3528393" cy="681591"/>
            </a:xfrm>
          </p:grpSpPr>
          <p:grpSp>
            <p:nvGrpSpPr>
              <p:cNvPr id="9038" name="Google Shape;9038;p504"/>
              <p:cNvGrpSpPr/>
              <p:nvPr/>
            </p:nvGrpSpPr>
            <p:grpSpPr>
              <a:xfrm>
                <a:off x="5671492" y="4655496"/>
                <a:ext cx="3528393" cy="285679"/>
                <a:chOff x="571500" y="5165783"/>
                <a:chExt cx="3529524" cy="285770"/>
              </a:xfrm>
            </p:grpSpPr>
            <p:sp>
              <p:nvSpPr>
                <p:cNvPr id="9039" name="Google Shape;9039;p504"/>
                <p:cNvSpPr/>
                <p:nvPr/>
              </p:nvSpPr>
              <p:spPr>
                <a:xfrm>
                  <a:off x="754380" y="5166955"/>
                  <a:ext cx="3346644" cy="2845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4.4 Matplotlib와 pandas 시각화</a:t>
                  </a:r>
                  <a:endParaRPr/>
                </a:p>
              </p:txBody>
            </p:sp>
            <p:sp>
              <p:nvSpPr>
                <p:cNvPr id="9040" name="Google Shape;9040;p504"/>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9041" name="Google Shape;9041;p504"/>
              <p:cNvGrpSpPr/>
              <p:nvPr/>
            </p:nvGrpSpPr>
            <p:grpSpPr>
              <a:xfrm>
                <a:off x="5671492" y="5055331"/>
                <a:ext cx="3456385" cy="281756"/>
                <a:chOff x="571500" y="5135936"/>
                <a:chExt cx="3457493" cy="281847"/>
              </a:xfrm>
            </p:grpSpPr>
            <p:sp>
              <p:nvSpPr>
                <p:cNvPr id="9042" name="Google Shape;9042;p504"/>
                <p:cNvSpPr/>
                <p:nvPr/>
              </p:nvSpPr>
              <p:spPr>
                <a:xfrm>
                  <a:off x="754380" y="5135936"/>
                  <a:ext cx="3274613"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고급 그래프 도구인 Seaborn</a:t>
                  </a:r>
                  <a:endParaRPr sz="1799">
                    <a:solidFill>
                      <a:srgbClr val="A5A5A5"/>
                    </a:solidFill>
                    <a:latin typeface="Arial"/>
                    <a:ea typeface="Arial"/>
                    <a:cs typeface="Arial"/>
                    <a:sym typeface="Arial"/>
                  </a:endParaRPr>
                </a:p>
              </p:txBody>
            </p:sp>
            <p:sp>
              <p:nvSpPr>
                <p:cNvPr id="9043" name="Google Shape;9043;p50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8" name="Shape 9048"/>
        <p:cNvGrpSpPr/>
        <p:nvPr/>
      </p:nvGrpSpPr>
      <p:grpSpPr>
        <a:xfrm>
          <a:off x="0" y="0"/>
          <a:ext cx="0" cy="0"/>
          <a:chOff x="0" y="0"/>
          <a:chExt cx="0" cy="0"/>
        </a:xfrm>
      </p:grpSpPr>
      <p:sp>
        <p:nvSpPr>
          <p:cNvPr id="9049" name="Google Shape;9049;p505"/>
          <p:cNvSpPr/>
          <p:nvPr/>
        </p:nvSpPr>
        <p:spPr>
          <a:xfrm>
            <a:off x="558396" y="2245504"/>
            <a:ext cx="8782050" cy="41358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50" name="Google Shape;9050;p505"/>
          <p:cNvGrpSpPr/>
          <p:nvPr/>
        </p:nvGrpSpPr>
        <p:grpSpPr>
          <a:xfrm>
            <a:off x="450000" y="450000"/>
            <a:ext cx="9018000" cy="276999"/>
            <a:chOff x="450000" y="450000"/>
            <a:chExt cx="9018000" cy="276999"/>
          </a:xfrm>
        </p:grpSpPr>
        <p:sp>
          <p:nvSpPr>
            <p:cNvPr id="9051" name="Google Shape;9051;p50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052" name="Google Shape;9052;p50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053" name="Google Shape;9053;p505"/>
          <p:cNvGrpSpPr/>
          <p:nvPr/>
        </p:nvGrpSpPr>
        <p:grpSpPr>
          <a:xfrm>
            <a:off x="425068" y="1331476"/>
            <a:ext cx="8918957" cy="792621"/>
            <a:chOff x="425068" y="1331476"/>
            <a:chExt cx="8918957" cy="792621"/>
          </a:xfrm>
        </p:grpSpPr>
        <p:sp>
          <p:nvSpPr>
            <p:cNvPr id="9054" name="Google Shape;9054;p505"/>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Basic Matplotlib Visualization</a:t>
              </a:r>
              <a:endParaRPr/>
            </a:p>
          </p:txBody>
        </p:sp>
        <p:sp>
          <p:nvSpPr>
            <p:cNvPr id="9055" name="Google Shape;9055;p50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Bar plot</a:t>
              </a:r>
              <a:endParaRPr/>
            </a:p>
          </p:txBody>
        </p:sp>
        <p:sp>
          <p:nvSpPr>
            <p:cNvPr id="9056" name="Google Shape;9056;p50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057" name="Google Shape;9057;p505"/>
          <p:cNvPicPr preferRelativeResize="0"/>
          <p:nvPr/>
        </p:nvPicPr>
        <p:blipFill rotWithShape="1">
          <a:blip r:embed="rId3">
            <a:alphaModFix/>
          </a:blip>
          <a:srcRect b="0" l="0" r="10615" t="0"/>
          <a:stretch/>
        </p:blipFill>
        <p:spPr>
          <a:xfrm>
            <a:off x="711201" y="2355464"/>
            <a:ext cx="8488683" cy="393735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2" name="Shape 9062"/>
        <p:cNvGrpSpPr/>
        <p:nvPr/>
      </p:nvGrpSpPr>
      <p:grpSpPr>
        <a:xfrm>
          <a:off x="0" y="0"/>
          <a:ext cx="0" cy="0"/>
          <a:chOff x="0" y="0"/>
          <a:chExt cx="0" cy="0"/>
        </a:xfrm>
      </p:grpSpPr>
      <p:sp>
        <p:nvSpPr>
          <p:cNvPr id="9063" name="Google Shape;9063;p506"/>
          <p:cNvSpPr/>
          <p:nvPr/>
        </p:nvSpPr>
        <p:spPr>
          <a:xfrm>
            <a:off x="558396" y="1741448"/>
            <a:ext cx="8782050" cy="35597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64" name="Google Shape;9064;p506"/>
          <p:cNvGrpSpPr/>
          <p:nvPr/>
        </p:nvGrpSpPr>
        <p:grpSpPr>
          <a:xfrm>
            <a:off x="450000" y="450000"/>
            <a:ext cx="9018000" cy="276999"/>
            <a:chOff x="450000" y="450000"/>
            <a:chExt cx="9018000" cy="276999"/>
          </a:xfrm>
        </p:grpSpPr>
        <p:sp>
          <p:nvSpPr>
            <p:cNvPr id="9065" name="Google Shape;9065;p50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066" name="Google Shape;9066;p50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067" name="Google Shape;9067;p506"/>
          <p:cNvGrpSpPr/>
          <p:nvPr/>
        </p:nvGrpSpPr>
        <p:grpSpPr>
          <a:xfrm>
            <a:off x="558800" y="1404597"/>
            <a:ext cx="8785225" cy="215444"/>
            <a:chOff x="558800" y="1908653"/>
            <a:chExt cx="8785225" cy="215444"/>
          </a:xfrm>
        </p:grpSpPr>
        <p:sp>
          <p:nvSpPr>
            <p:cNvPr id="9068" name="Google Shape;9068;p50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069" name="Google Shape;9069;p50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070" name="Google Shape;9070;p506"/>
          <p:cNvPicPr preferRelativeResize="0"/>
          <p:nvPr/>
        </p:nvPicPr>
        <p:blipFill rotWithShape="1">
          <a:blip r:embed="rId3">
            <a:alphaModFix/>
          </a:blip>
          <a:srcRect b="0" l="0" r="14280" t="0"/>
          <a:stretch/>
        </p:blipFill>
        <p:spPr>
          <a:xfrm>
            <a:off x="711201" y="1833510"/>
            <a:ext cx="8488684" cy="337563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5" name="Shape 9075"/>
        <p:cNvGrpSpPr/>
        <p:nvPr/>
      </p:nvGrpSpPr>
      <p:grpSpPr>
        <a:xfrm>
          <a:off x="0" y="0"/>
          <a:ext cx="0" cy="0"/>
          <a:chOff x="0" y="0"/>
          <a:chExt cx="0" cy="0"/>
        </a:xfrm>
      </p:grpSpPr>
      <p:sp>
        <p:nvSpPr>
          <p:cNvPr id="9076" name="Google Shape;9076;p507"/>
          <p:cNvSpPr/>
          <p:nvPr/>
        </p:nvSpPr>
        <p:spPr>
          <a:xfrm>
            <a:off x="558396" y="1741448"/>
            <a:ext cx="8782050" cy="36317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77" name="Google Shape;9077;p507"/>
          <p:cNvGrpSpPr/>
          <p:nvPr/>
        </p:nvGrpSpPr>
        <p:grpSpPr>
          <a:xfrm>
            <a:off x="450000" y="450000"/>
            <a:ext cx="9018000" cy="276999"/>
            <a:chOff x="450000" y="450000"/>
            <a:chExt cx="9018000" cy="276999"/>
          </a:xfrm>
        </p:grpSpPr>
        <p:sp>
          <p:nvSpPr>
            <p:cNvPr id="9078" name="Google Shape;9078;p50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079" name="Google Shape;9079;p50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080" name="Google Shape;9080;p507"/>
          <p:cNvGrpSpPr/>
          <p:nvPr/>
        </p:nvGrpSpPr>
        <p:grpSpPr>
          <a:xfrm>
            <a:off x="558800" y="1404597"/>
            <a:ext cx="8785225" cy="215444"/>
            <a:chOff x="558800" y="1908653"/>
            <a:chExt cx="8785225" cy="215444"/>
          </a:xfrm>
        </p:grpSpPr>
        <p:sp>
          <p:nvSpPr>
            <p:cNvPr id="9081" name="Google Shape;9081;p50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082" name="Google Shape;9082;p50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083" name="Google Shape;9083;p507"/>
          <p:cNvPicPr preferRelativeResize="0"/>
          <p:nvPr/>
        </p:nvPicPr>
        <p:blipFill rotWithShape="1">
          <a:blip r:embed="rId3">
            <a:alphaModFix/>
          </a:blip>
          <a:srcRect b="0" l="0" r="14280" t="0"/>
          <a:stretch/>
        </p:blipFill>
        <p:spPr>
          <a:xfrm>
            <a:off x="711201" y="1876743"/>
            <a:ext cx="8488684" cy="336117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8" name="Shape 9088"/>
        <p:cNvGrpSpPr/>
        <p:nvPr/>
      </p:nvGrpSpPr>
      <p:grpSpPr>
        <a:xfrm>
          <a:off x="0" y="0"/>
          <a:ext cx="0" cy="0"/>
          <a:chOff x="0" y="0"/>
          <a:chExt cx="0" cy="0"/>
        </a:xfrm>
      </p:grpSpPr>
      <p:sp>
        <p:nvSpPr>
          <p:cNvPr id="9089" name="Google Shape;9089;p508"/>
          <p:cNvSpPr/>
          <p:nvPr/>
        </p:nvSpPr>
        <p:spPr>
          <a:xfrm>
            <a:off x="558396" y="1744977"/>
            <a:ext cx="8782050" cy="39162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90" name="Google Shape;9090;p508"/>
          <p:cNvGrpSpPr/>
          <p:nvPr/>
        </p:nvGrpSpPr>
        <p:grpSpPr>
          <a:xfrm>
            <a:off x="450000" y="450000"/>
            <a:ext cx="9018000" cy="276999"/>
            <a:chOff x="450000" y="450000"/>
            <a:chExt cx="9018000" cy="276999"/>
          </a:xfrm>
        </p:grpSpPr>
        <p:sp>
          <p:nvSpPr>
            <p:cNvPr id="9091" name="Google Shape;9091;p50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092" name="Google Shape;9092;p50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093" name="Google Shape;9093;p508"/>
          <p:cNvGrpSpPr/>
          <p:nvPr/>
        </p:nvGrpSpPr>
        <p:grpSpPr>
          <a:xfrm>
            <a:off x="558800" y="1404597"/>
            <a:ext cx="8785225" cy="215444"/>
            <a:chOff x="558800" y="1908653"/>
            <a:chExt cx="8785225" cy="215444"/>
          </a:xfrm>
        </p:grpSpPr>
        <p:sp>
          <p:nvSpPr>
            <p:cNvPr id="9094" name="Google Shape;9094;p50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boxplots</a:t>
              </a:r>
              <a:endParaRPr/>
            </a:p>
          </p:txBody>
        </p:sp>
        <p:sp>
          <p:nvSpPr>
            <p:cNvPr id="9095" name="Google Shape;9095;p50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096" name="Google Shape;9096;p508"/>
          <p:cNvPicPr preferRelativeResize="0"/>
          <p:nvPr/>
        </p:nvPicPr>
        <p:blipFill rotWithShape="1">
          <a:blip r:embed="rId3">
            <a:alphaModFix/>
          </a:blip>
          <a:srcRect b="0" l="0" r="14280" t="0"/>
          <a:stretch/>
        </p:blipFill>
        <p:spPr>
          <a:xfrm>
            <a:off x="711201" y="1872662"/>
            <a:ext cx="8488684" cy="365754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1" name="Shape 9101"/>
        <p:cNvGrpSpPr/>
        <p:nvPr/>
      </p:nvGrpSpPr>
      <p:grpSpPr>
        <a:xfrm>
          <a:off x="0" y="0"/>
          <a:ext cx="0" cy="0"/>
          <a:chOff x="0" y="0"/>
          <a:chExt cx="0" cy="0"/>
        </a:xfrm>
      </p:grpSpPr>
      <p:sp>
        <p:nvSpPr>
          <p:cNvPr id="9102" name="Google Shape;9102;p509"/>
          <p:cNvSpPr/>
          <p:nvPr/>
        </p:nvSpPr>
        <p:spPr>
          <a:xfrm>
            <a:off x="558396" y="1742167"/>
            <a:ext cx="8782050" cy="36180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03" name="Google Shape;9103;p509"/>
          <p:cNvGrpSpPr/>
          <p:nvPr/>
        </p:nvGrpSpPr>
        <p:grpSpPr>
          <a:xfrm>
            <a:off x="450000" y="450000"/>
            <a:ext cx="9018000" cy="276999"/>
            <a:chOff x="450000" y="450000"/>
            <a:chExt cx="9018000" cy="276999"/>
          </a:xfrm>
        </p:grpSpPr>
        <p:sp>
          <p:nvSpPr>
            <p:cNvPr id="9104" name="Google Shape;9104;p50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05" name="Google Shape;9105;p50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06" name="Google Shape;9106;p509"/>
          <p:cNvGrpSpPr/>
          <p:nvPr/>
        </p:nvGrpSpPr>
        <p:grpSpPr>
          <a:xfrm>
            <a:off x="558800" y="1401787"/>
            <a:ext cx="8785225" cy="215444"/>
            <a:chOff x="558800" y="1908653"/>
            <a:chExt cx="8785225" cy="215444"/>
          </a:xfrm>
        </p:grpSpPr>
        <p:sp>
          <p:nvSpPr>
            <p:cNvPr id="9107" name="Google Shape;9107;p50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boxplots</a:t>
              </a:r>
              <a:endParaRPr/>
            </a:p>
          </p:txBody>
        </p:sp>
        <p:sp>
          <p:nvSpPr>
            <p:cNvPr id="9108" name="Google Shape;9108;p50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09" name="Google Shape;9109;p509"/>
          <p:cNvPicPr preferRelativeResize="0"/>
          <p:nvPr/>
        </p:nvPicPr>
        <p:blipFill rotWithShape="1">
          <a:blip r:embed="rId3">
            <a:alphaModFix/>
          </a:blip>
          <a:srcRect b="0" l="0" r="14280" t="0"/>
          <a:stretch/>
        </p:blipFill>
        <p:spPr>
          <a:xfrm>
            <a:off x="711201" y="1870617"/>
            <a:ext cx="8488684" cy="336117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4" name="Shape 9114"/>
        <p:cNvGrpSpPr/>
        <p:nvPr/>
      </p:nvGrpSpPr>
      <p:grpSpPr>
        <a:xfrm>
          <a:off x="0" y="0"/>
          <a:ext cx="0" cy="0"/>
          <a:chOff x="0" y="0"/>
          <a:chExt cx="0" cy="0"/>
        </a:xfrm>
      </p:grpSpPr>
      <p:sp>
        <p:nvSpPr>
          <p:cNvPr id="9115" name="Google Shape;9115;p510"/>
          <p:cNvSpPr/>
          <p:nvPr/>
        </p:nvSpPr>
        <p:spPr>
          <a:xfrm>
            <a:off x="558396" y="1744977"/>
            <a:ext cx="8782050" cy="4132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16" name="Google Shape;9116;p510"/>
          <p:cNvGrpSpPr/>
          <p:nvPr/>
        </p:nvGrpSpPr>
        <p:grpSpPr>
          <a:xfrm>
            <a:off x="450000" y="450000"/>
            <a:ext cx="9018000" cy="276999"/>
            <a:chOff x="450000" y="450000"/>
            <a:chExt cx="9018000" cy="276999"/>
          </a:xfrm>
        </p:grpSpPr>
        <p:sp>
          <p:nvSpPr>
            <p:cNvPr id="9117" name="Google Shape;9117;p51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18" name="Google Shape;9118;p51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19" name="Google Shape;9119;p510"/>
          <p:cNvGrpSpPr/>
          <p:nvPr/>
        </p:nvGrpSpPr>
        <p:grpSpPr>
          <a:xfrm>
            <a:off x="558800" y="1404597"/>
            <a:ext cx="8785225" cy="215444"/>
            <a:chOff x="558800" y="1908653"/>
            <a:chExt cx="8785225" cy="215444"/>
          </a:xfrm>
        </p:grpSpPr>
        <p:sp>
          <p:nvSpPr>
            <p:cNvPr id="9120" name="Google Shape;9120;p51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Line plot</a:t>
              </a:r>
              <a:endParaRPr sz="1400">
                <a:solidFill>
                  <a:srgbClr val="262626"/>
                </a:solidFill>
                <a:latin typeface="Arial"/>
                <a:ea typeface="Arial"/>
                <a:cs typeface="Arial"/>
                <a:sym typeface="Arial"/>
              </a:endParaRPr>
            </a:p>
          </p:txBody>
        </p:sp>
        <p:sp>
          <p:nvSpPr>
            <p:cNvPr id="9121" name="Google Shape;9121;p51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22" name="Google Shape;9122;p510"/>
          <p:cNvPicPr preferRelativeResize="0"/>
          <p:nvPr/>
        </p:nvPicPr>
        <p:blipFill rotWithShape="1">
          <a:blip r:embed="rId3">
            <a:alphaModFix/>
          </a:blip>
          <a:srcRect b="0" l="0" r="14280" t="0"/>
          <a:stretch/>
        </p:blipFill>
        <p:spPr>
          <a:xfrm>
            <a:off x="711201" y="1853826"/>
            <a:ext cx="8488684" cy="392498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7" name="Shape 9127"/>
        <p:cNvGrpSpPr/>
        <p:nvPr/>
      </p:nvGrpSpPr>
      <p:grpSpPr>
        <a:xfrm>
          <a:off x="0" y="0"/>
          <a:ext cx="0" cy="0"/>
          <a:chOff x="0" y="0"/>
          <a:chExt cx="0" cy="0"/>
        </a:xfrm>
      </p:grpSpPr>
      <p:sp>
        <p:nvSpPr>
          <p:cNvPr id="9128" name="Google Shape;9128;p511"/>
          <p:cNvSpPr/>
          <p:nvPr/>
        </p:nvSpPr>
        <p:spPr>
          <a:xfrm>
            <a:off x="558396" y="1746876"/>
            <a:ext cx="8782050" cy="4132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29" name="Google Shape;9129;p511"/>
          <p:cNvGrpSpPr/>
          <p:nvPr/>
        </p:nvGrpSpPr>
        <p:grpSpPr>
          <a:xfrm>
            <a:off x="450000" y="450000"/>
            <a:ext cx="9018000" cy="276999"/>
            <a:chOff x="450000" y="450000"/>
            <a:chExt cx="9018000" cy="276999"/>
          </a:xfrm>
        </p:grpSpPr>
        <p:sp>
          <p:nvSpPr>
            <p:cNvPr id="9130" name="Google Shape;9130;p51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31" name="Google Shape;9131;p51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pic>
        <p:nvPicPr>
          <p:cNvPr id="9132" name="Google Shape;9132;p511"/>
          <p:cNvPicPr preferRelativeResize="0"/>
          <p:nvPr/>
        </p:nvPicPr>
        <p:blipFill rotWithShape="1">
          <a:blip r:embed="rId3">
            <a:alphaModFix/>
          </a:blip>
          <a:srcRect b="0" l="0" r="14309" t="0"/>
          <a:stretch/>
        </p:blipFill>
        <p:spPr>
          <a:xfrm>
            <a:off x="714009" y="1845428"/>
            <a:ext cx="8485875" cy="3961130"/>
          </a:xfrm>
          <a:prstGeom prst="rect">
            <a:avLst/>
          </a:prstGeom>
          <a:noFill/>
          <a:ln cap="flat" cmpd="sng" w="9525">
            <a:solidFill>
              <a:srgbClr val="F2F2F2"/>
            </a:solidFill>
            <a:prstDash val="solid"/>
            <a:round/>
            <a:headEnd len="sm" w="sm" type="none"/>
            <a:tailEnd len="sm" w="sm" type="none"/>
          </a:ln>
        </p:spPr>
      </p:pic>
      <p:grpSp>
        <p:nvGrpSpPr>
          <p:cNvPr id="9133" name="Google Shape;9133;p511"/>
          <p:cNvGrpSpPr/>
          <p:nvPr/>
        </p:nvGrpSpPr>
        <p:grpSpPr>
          <a:xfrm>
            <a:off x="558800" y="1404597"/>
            <a:ext cx="8785225" cy="215444"/>
            <a:chOff x="558800" y="1908653"/>
            <a:chExt cx="8785225" cy="215444"/>
          </a:xfrm>
        </p:grpSpPr>
        <p:sp>
          <p:nvSpPr>
            <p:cNvPr id="9134" name="Google Shape;9134;p51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Line plot</a:t>
              </a:r>
              <a:endParaRPr sz="1400">
                <a:solidFill>
                  <a:srgbClr val="262626"/>
                </a:solidFill>
                <a:latin typeface="Arial"/>
                <a:ea typeface="Arial"/>
                <a:cs typeface="Arial"/>
                <a:sym typeface="Arial"/>
              </a:endParaRPr>
            </a:p>
          </p:txBody>
        </p:sp>
        <p:sp>
          <p:nvSpPr>
            <p:cNvPr id="9135" name="Google Shape;9135;p51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grpSp>
        <p:nvGrpSpPr>
          <p:cNvPr id="1347" name="Google Shape;1347;p89"/>
          <p:cNvGrpSpPr/>
          <p:nvPr/>
        </p:nvGrpSpPr>
        <p:grpSpPr>
          <a:xfrm>
            <a:off x="559817" y="1428745"/>
            <a:ext cx="8783192" cy="215444"/>
            <a:chOff x="559817" y="2136914"/>
            <a:chExt cx="8783192" cy="215444"/>
          </a:xfrm>
        </p:grpSpPr>
        <p:sp>
          <p:nvSpPr>
            <p:cNvPr id="1348" name="Google Shape;1348;p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9" name="Google Shape;1349;p8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만일 타입을 실수로 바꾸고자 할 경우에는 astype() 메소드를 사용한다.</a:t>
              </a:r>
              <a:endParaRPr sz="1400">
                <a:solidFill>
                  <a:srgbClr val="262626"/>
                </a:solidFill>
                <a:latin typeface="Arial"/>
                <a:ea typeface="Arial"/>
                <a:cs typeface="Arial"/>
                <a:sym typeface="Arial"/>
              </a:endParaRPr>
            </a:p>
          </p:txBody>
        </p:sp>
      </p:grpSp>
      <p:grpSp>
        <p:nvGrpSpPr>
          <p:cNvPr id="1350" name="Google Shape;1350;p89"/>
          <p:cNvGrpSpPr/>
          <p:nvPr/>
        </p:nvGrpSpPr>
        <p:grpSpPr>
          <a:xfrm>
            <a:off x="450000" y="450000"/>
            <a:ext cx="9018000" cy="276999"/>
            <a:chOff x="450000" y="450000"/>
            <a:chExt cx="9018000" cy="276999"/>
          </a:xfrm>
        </p:grpSpPr>
        <p:sp>
          <p:nvSpPr>
            <p:cNvPr id="1351" name="Google Shape;1351;p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352" name="Google Shape;1352;p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53" name="Google Shape;1353;p89"/>
          <p:cNvSpPr/>
          <p:nvPr/>
        </p:nvSpPr>
        <p:spPr>
          <a:xfrm>
            <a:off x="558396" y="1844826"/>
            <a:ext cx="8782050" cy="2232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54" name="Google Shape;1354;p89"/>
          <p:cNvPicPr preferRelativeResize="0"/>
          <p:nvPr/>
        </p:nvPicPr>
        <p:blipFill rotWithShape="1">
          <a:blip r:embed="rId3">
            <a:alphaModFix/>
          </a:blip>
          <a:srcRect b="0" l="0" r="14290" t="0"/>
          <a:stretch/>
        </p:blipFill>
        <p:spPr>
          <a:xfrm>
            <a:off x="712183" y="1954262"/>
            <a:ext cx="8487702" cy="202490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0" name="Shape 9140"/>
        <p:cNvGrpSpPr/>
        <p:nvPr/>
      </p:nvGrpSpPr>
      <p:grpSpPr>
        <a:xfrm>
          <a:off x="0" y="0"/>
          <a:ext cx="0" cy="0"/>
          <a:chOff x="0" y="0"/>
          <a:chExt cx="0" cy="0"/>
        </a:xfrm>
      </p:grpSpPr>
      <p:sp>
        <p:nvSpPr>
          <p:cNvPr id="9141" name="Google Shape;9141;p512"/>
          <p:cNvSpPr/>
          <p:nvPr/>
        </p:nvSpPr>
        <p:spPr>
          <a:xfrm>
            <a:off x="558396" y="1746876"/>
            <a:ext cx="8782050" cy="4132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42" name="Google Shape;9142;p512"/>
          <p:cNvGrpSpPr/>
          <p:nvPr/>
        </p:nvGrpSpPr>
        <p:grpSpPr>
          <a:xfrm>
            <a:off x="450000" y="450000"/>
            <a:ext cx="9018000" cy="276999"/>
            <a:chOff x="450000" y="450000"/>
            <a:chExt cx="9018000" cy="276999"/>
          </a:xfrm>
        </p:grpSpPr>
        <p:sp>
          <p:nvSpPr>
            <p:cNvPr id="9143" name="Google Shape;9143;p51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44" name="Google Shape;9144;p51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45" name="Google Shape;9145;p512"/>
          <p:cNvGrpSpPr/>
          <p:nvPr/>
        </p:nvGrpSpPr>
        <p:grpSpPr>
          <a:xfrm>
            <a:off x="558800" y="1404597"/>
            <a:ext cx="8785225" cy="215444"/>
            <a:chOff x="558800" y="1908653"/>
            <a:chExt cx="8785225" cy="215444"/>
          </a:xfrm>
        </p:grpSpPr>
        <p:sp>
          <p:nvSpPr>
            <p:cNvPr id="9146" name="Google Shape;9146;p51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Line plot</a:t>
              </a:r>
              <a:endParaRPr sz="1400">
                <a:solidFill>
                  <a:srgbClr val="262626"/>
                </a:solidFill>
                <a:latin typeface="Arial"/>
                <a:ea typeface="Arial"/>
                <a:cs typeface="Arial"/>
                <a:sym typeface="Arial"/>
              </a:endParaRPr>
            </a:p>
          </p:txBody>
        </p:sp>
        <p:sp>
          <p:nvSpPr>
            <p:cNvPr id="9147" name="Google Shape;9147;p51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48" name="Google Shape;9148;p512"/>
          <p:cNvPicPr preferRelativeResize="0"/>
          <p:nvPr/>
        </p:nvPicPr>
        <p:blipFill rotWithShape="1">
          <a:blip r:embed="rId3">
            <a:alphaModFix/>
          </a:blip>
          <a:srcRect b="0" l="0" r="14280" t="0"/>
          <a:stretch/>
        </p:blipFill>
        <p:spPr>
          <a:xfrm>
            <a:off x="711201" y="1842557"/>
            <a:ext cx="8488684" cy="39539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3" name="Shape 9153"/>
        <p:cNvGrpSpPr/>
        <p:nvPr/>
      </p:nvGrpSpPr>
      <p:grpSpPr>
        <a:xfrm>
          <a:off x="0" y="0"/>
          <a:ext cx="0" cy="0"/>
          <a:chOff x="0" y="0"/>
          <a:chExt cx="0" cy="0"/>
        </a:xfrm>
      </p:grpSpPr>
      <p:sp>
        <p:nvSpPr>
          <p:cNvPr id="9154" name="Google Shape;9154;p513"/>
          <p:cNvSpPr/>
          <p:nvPr/>
        </p:nvSpPr>
        <p:spPr>
          <a:xfrm>
            <a:off x="558396" y="1746876"/>
            <a:ext cx="8782050" cy="4132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55" name="Google Shape;9155;p513"/>
          <p:cNvGrpSpPr/>
          <p:nvPr/>
        </p:nvGrpSpPr>
        <p:grpSpPr>
          <a:xfrm>
            <a:off x="450000" y="450000"/>
            <a:ext cx="9018000" cy="276999"/>
            <a:chOff x="450000" y="450000"/>
            <a:chExt cx="9018000" cy="276999"/>
          </a:xfrm>
        </p:grpSpPr>
        <p:sp>
          <p:nvSpPr>
            <p:cNvPr id="9156" name="Google Shape;9156;p51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57" name="Google Shape;9157;p51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58" name="Google Shape;9158;p513"/>
          <p:cNvGrpSpPr/>
          <p:nvPr/>
        </p:nvGrpSpPr>
        <p:grpSpPr>
          <a:xfrm>
            <a:off x="558800" y="1404597"/>
            <a:ext cx="8785225" cy="215444"/>
            <a:chOff x="558800" y="1908653"/>
            <a:chExt cx="8785225" cy="215444"/>
          </a:xfrm>
        </p:grpSpPr>
        <p:sp>
          <p:nvSpPr>
            <p:cNvPr id="9159" name="Google Shape;9159;p51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Line plot</a:t>
              </a:r>
              <a:endParaRPr sz="1400">
                <a:solidFill>
                  <a:srgbClr val="262626"/>
                </a:solidFill>
                <a:latin typeface="Arial"/>
                <a:ea typeface="Arial"/>
                <a:cs typeface="Arial"/>
                <a:sym typeface="Arial"/>
              </a:endParaRPr>
            </a:p>
          </p:txBody>
        </p:sp>
        <p:sp>
          <p:nvSpPr>
            <p:cNvPr id="9160" name="Google Shape;9160;p51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61" name="Google Shape;9161;p513"/>
          <p:cNvPicPr preferRelativeResize="0"/>
          <p:nvPr/>
        </p:nvPicPr>
        <p:blipFill rotWithShape="1">
          <a:blip r:embed="rId3">
            <a:alphaModFix/>
          </a:blip>
          <a:srcRect b="0" l="0" r="14280" t="0"/>
          <a:stretch/>
        </p:blipFill>
        <p:spPr>
          <a:xfrm>
            <a:off x="711201" y="1831714"/>
            <a:ext cx="8488684" cy="397558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6" name="Shape 9166"/>
        <p:cNvGrpSpPr/>
        <p:nvPr/>
      </p:nvGrpSpPr>
      <p:grpSpPr>
        <a:xfrm>
          <a:off x="0" y="0"/>
          <a:ext cx="0" cy="0"/>
          <a:chOff x="0" y="0"/>
          <a:chExt cx="0" cy="0"/>
        </a:xfrm>
      </p:grpSpPr>
      <p:sp>
        <p:nvSpPr>
          <p:cNvPr id="9167" name="Google Shape;9167;p514"/>
          <p:cNvSpPr/>
          <p:nvPr/>
        </p:nvSpPr>
        <p:spPr>
          <a:xfrm>
            <a:off x="558396" y="1746876"/>
            <a:ext cx="8782050" cy="44904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68" name="Google Shape;9168;p514"/>
          <p:cNvGrpSpPr/>
          <p:nvPr/>
        </p:nvGrpSpPr>
        <p:grpSpPr>
          <a:xfrm>
            <a:off x="450000" y="450000"/>
            <a:ext cx="9018000" cy="276999"/>
            <a:chOff x="450000" y="450000"/>
            <a:chExt cx="9018000" cy="276999"/>
          </a:xfrm>
        </p:grpSpPr>
        <p:sp>
          <p:nvSpPr>
            <p:cNvPr id="9169" name="Google Shape;9169;p51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70" name="Google Shape;9170;p51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71" name="Google Shape;9171;p514"/>
          <p:cNvGrpSpPr/>
          <p:nvPr/>
        </p:nvGrpSpPr>
        <p:grpSpPr>
          <a:xfrm>
            <a:off x="558800" y="1404597"/>
            <a:ext cx="8785225" cy="215444"/>
            <a:chOff x="558800" y="1908653"/>
            <a:chExt cx="8785225" cy="215444"/>
          </a:xfrm>
        </p:grpSpPr>
        <p:sp>
          <p:nvSpPr>
            <p:cNvPr id="9172" name="Google Shape;9172;p51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Line plot</a:t>
              </a:r>
              <a:endParaRPr sz="1400">
                <a:solidFill>
                  <a:srgbClr val="262626"/>
                </a:solidFill>
                <a:latin typeface="Arial"/>
                <a:ea typeface="Arial"/>
                <a:cs typeface="Arial"/>
                <a:sym typeface="Arial"/>
              </a:endParaRPr>
            </a:p>
          </p:txBody>
        </p:sp>
        <p:sp>
          <p:nvSpPr>
            <p:cNvPr id="9173" name="Google Shape;9173;p51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74" name="Google Shape;9174;p514"/>
          <p:cNvPicPr preferRelativeResize="0"/>
          <p:nvPr/>
        </p:nvPicPr>
        <p:blipFill rotWithShape="1">
          <a:blip r:embed="rId3">
            <a:alphaModFix/>
          </a:blip>
          <a:srcRect b="0" l="0" r="14280" t="0"/>
          <a:stretch/>
        </p:blipFill>
        <p:spPr>
          <a:xfrm>
            <a:off x="711201" y="1865311"/>
            <a:ext cx="8488684" cy="425749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9" name="Shape 9179"/>
        <p:cNvGrpSpPr/>
        <p:nvPr/>
      </p:nvGrpSpPr>
      <p:grpSpPr>
        <a:xfrm>
          <a:off x="0" y="0"/>
          <a:ext cx="0" cy="0"/>
          <a:chOff x="0" y="0"/>
          <a:chExt cx="0" cy="0"/>
        </a:xfrm>
      </p:grpSpPr>
      <p:sp>
        <p:nvSpPr>
          <p:cNvPr id="9180" name="Google Shape;9180;p515"/>
          <p:cNvSpPr/>
          <p:nvPr/>
        </p:nvSpPr>
        <p:spPr>
          <a:xfrm>
            <a:off x="558396" y="1746876"/>
            <a:ext cx="8782050" cy="42744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81" name="Google Shape;9181;p515"/>
          <p:cNvGrpSpPr/>
          <p:nvPr/>
        </p:nvGrpSpPr>
        <p:grpSpPr>
          <a:xfrm>
            <a:off x="450000" y="450000"/>
            <a:ext cx="9018000" cy="276999"/>
            <a:chOff x="450000" y="450000"/>
            <a:chExt cx="9018000" cy="276999"/>
          </a:xfrm>
        </p:grpSpPr>
        <p:sp>
          <p:nvSpPr>
            <p:cNvPr id="9182" name="Google Shape;9182;p51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83" name="Google Shape;9183;p51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84" name="Google Shape;9184;p515"/>
          <p:cNvGrpSpPr/>
          <p:nvPr/>
        </p:nvGrpSpPr>
        <p:grpSpPr>
          <a:xfrm>
            <a:off x="558800" y="1404597"/>
            <a:ext cx="8785225" cy="215444"/>
            <a:chOff x="558800" y="1908653"/>
            <a:chExt cx="8785225" cy="215444"/>
          </a:xfrm>
        </p:grpSpPr>
        <p:sp>
          <p:nvSpPr>
            <p:cNvPr id="9185" name="Google Shape;9185;p51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plot() function and linestyle ='none':</a:t>
              </a:r>
              <a:endParaRPr/>
            </a:p>
          </p:txBody>
        </p:sp>
        <p:sp>
          <p:nvSpPr>
            <p:cNvPr id="9186" name="Google Shape;9186;p51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87" name="Google Shape;9187;p515"/>
          <p:cNvPicPr preferRelativeResize="0"/>
          <p:nvPr/>
        </p:nvPicPr>
        <p:blipFill rotWithShape="1">
          <a:blip r:embed="rId3">
            <a:alphaModFix/>
          </a:blip>
          <a:srcRect b="0" l="0" r="14280" t="0"/>
          <a:stretch/>
        </p:blipFill>
        <p:spPr>
          <a:xfrm>
            <a:off x="711201" y="1877249"/>
            <a:ext cx="8488684" cy="401895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2" name="Shape 9192"/>
        <p:cNvGrpSpPr/>
        <p:nvPr/>
      </p:nvGrpSpPr>
      <p:grpSpPr>
        <a:xfrm>
          <a:off x="0" y="0"/>
          <a:ext cx="0" cy="0"/>
          <a:chOff x="0" y="0"/>
          <a:chExt cx="0" cy="0"/>
        </a:xfrm>
      </p:grpSpPr>
      <p:sp>
        <p:nvSpPr>
          <p:cNvPr id="9193" name="Google Shape;9193;p516"/>
          <p:cNvSpPr/>
          <p:nvPr/>
        </p:nvSpPr>
        <p:spPr>
          <a:xfrm>
            <a:off x="558396" y="1746876"/>
            <a:ext cx="8782050" cy="4202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94" name="Google Shape;9194;p516"/>
          <p:cNvGrpSpPr/>
          <p:nvPr/>
        </p:nvGrpSpPr>
        <p:grpSpPr>
          <a:xfrm>
            <a:off x="450000" y="450000"/>
            <a:ext cx="9018000" cy="276999"/>
            <a:chOff x="450000" y="450000"/>
            <a:chExt cx="9018000" cy="276999"/>
          </a:xfrm>
        </p:grpSpPr>
        <p:sp>
          <p:nvSpPr>
            <p:cNvPr id="9195" name="Google Shape;9195;p51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196" name="Google Shape;9196;p51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197" name="Google Shape;9197;p516"/>
          <p:cNvGrpSpPr/>
          <p:nvPr/>
        </p:nvGrpSpPr>
        <p:grpSpPr>
          <a:xfrm>
            <a:off x="558800" y="1404597"/>
            <a:ext cx="8785225" cy="215444"/>
            <a:chOff x="558800" y="1908653"/>
            <a:chExt cx="8785225" cy="215444"/>
          </a:xfrm>
        </p:grpSpPr>
        <p:sp>
          <p:nvSpPr>
            <p:cNvPr id="9198" name="Google Shape;9198;p51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plot() function and linestyle ='none':</a:t>
              </a:r>
              <a:endParaRPr/>
            </a:p>
          </p:txBody>
        </p:sp>
        <p:sp>
          <p:nvSpPr>
            <p:cNvPr id="9199" name="Google Shape;9199;p51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00" name="Google Shape;9200;p516"/>
          <p:cNvPicPr preferRelativeResize="0"/>
          <p:nvPr/>
        </p:nvPicPr>
        <p:blipFill rotWithShape="1">
          <a:blip r:embed="rId3">
            <a:alphaModFix/>
          </a:blip>
          <a:srcRect b="0" l="0" r="14280" t="0"/>
          <a:stretch/>
        </p:blipFill>
        <p:spPr>
          <a:xfrm>
            <a:off x="711201" y="1870764"/>
            <a:ext cx="8488683" cy="39539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5" name="Shape 9205"/>
        <p:cNvGrpSpPr/>
        <p:nvPr/>
      </p:nvGrpSpPr>
      <p:grpSpPr>
        <a:xfrm>
          <a:off x="0" y="0"/>
          <a:ext cx="0" cy="0"/>
          <a:chOff x="0" y="0"/>
          <a:chExt cx="0" cy="0"/>
        </a:xfrm>
      </p:grpSpPr>
      <p:sp>
        <p:nvSpPr>
          <p:cNvPr id="9206" name="Google Shape;9206;p517"/>
          <p:cNvSpPr/>
          <p:nvPr/>
        </p:nvSpPr>
        <p:spPr>
          <a:xfrm>
            <a:off x="558396" y="1746876"/>
            <a:ext cx="8782050" cy="39143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07" name="Google Shape;9207;p517"/>
          <p:cNvGrpSpPr/>
          <p:nvPr/>
        </p:nvGrpSpPr>
        <p:grpSpPr>
          <a:xfrm>
            <a:off x="450000" y="450000"/>
            <a:ext cx="9018000" cy="276999"/>
            <a:chOff x="450000" y="450000"/>
            <a:chExt cx="9018000" cy="276999"/>
          </a:xfrm>
        </p:grpSpPr>
        <p:sp>
          <p:nvSpPr>
            <p:cNvPr id="9208" name="Google Shape;9208;p51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09" name="Google Shape;9209;p51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10" name="Google Shape;9210;p517"/>
          <p:cNvGrpSpPr/>
          <p:nvPr/>
        </p:nvGrpSpPr>
        <p:grpSpPr>
          <a:xfrm>
            <a:off x="558800" y="1404597"/>
            <a:ext cx="8785225" cy="215444"/>
            <a:chOff x="558800" y="1908653"/>
            <a:chExt cx="8785225" cy="215444"/>
          </a:xfrm>
        </p:grpSpPr>
        <p:sp>
          <p:nvSpPr>
            <p:cNvPr id="9211" name="Google Shape;9211;p51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plot() function and linestyle ='none':</a:t>
              </a:r>
              <a:endParaRPr/>
            </a:p>
          </p:txBody>
        </p:sp>
        <p:sp>
          <p:nvSpPr>
            <p:cNvPr id="9212" name="Google Shape;9212;p51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13" name="Google Shape;9213;p517"/>
          <p:cNvPicPr preferRelativeResize="0"/>
          <p:nvPr/>
        </p:nvPicPr>
        <p:blipFill rotWithShape="1">
          <a:blip r:embed="rId3">
            <a:alphaModFix/>
          </a:blip>
          <a:srcRect b="0" l="0" r="1628" t="0"/>
          <a:stretch/>
        </p:blipFill>
        <p:spPr>
          <a:xfrm>
            <a:off x="715350" y="1882871"/>
            <a:ext cx="8488683" cy="36343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8" name="Shape 9218"/>
        <p:cNvGrpSpPr/>
        <p:nvPr/>
      </p:nvGrpSpPr>
      <p:grpSpPr>
        <a:xfrm>
          <a:off x="0" y="0"/>
          <a:ext cx="0" cy="0"/>
          <a:chOff x="0" y="0"/>
          <a:chExt cx="0" cy="0"/>
        </a:xfrm>
      </p:grpSpPr>
      <p:sp>
        <p:nvSpPr>
          <p:cNvPr id="9219" name="Google Shape;9219;p518"/>
          <p:cNvSpPr/>
          <p:nvPr/>
        </p:nvSpPr>
        <p:spPr>
          <a:xfrm>
            <a:off x="558396" y="1746876"/>
            <a:ext cx="8782050" cy="4202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20" name="Google Shape;9220;p518"/>
          <p:cNvGrpSpPr/>
          <p:nvPr/>
        </p:nvGrpSpPr>
        <p:grpSpPr>
          <a:xfrm>
            <a:off x="450000" y="450000"/>
            <a:ext cx="9018000" cy="276999"/>
            <a:chOff x="450000" y="450000"/>
            <a:chExt cx="9018000" cy="276999"/>
          </a:xfrm>
        </p:grpSpPr>
        <p:sp>
          <p:nvSpPr>
            <p:cNvPr id="9221" name="Google Shape;9221;p51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22" name="Google Shape;9222;p51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23" name="Google Shape;9223;p518"/>
          <p:cNvGrpSpPr/>
          <p:nvPr/>
        </p:nvGrpSpPr>
        <p:grpSpPr>
          <a:xfrm>
            <a:off x="558800" y="1404597"/>
            <a:ext cx="8785225" cy="215444"/>
            <a:chOff x="558800" y="1908653"/>
            <a:chExt cx="8785225" cy="215444"/>
          </a:xfrm>
        </p:grpSpPr>
        <p:sp>
          <p:nvSpPr>
            <p:cNvPr id="9224" name="Google Shape;9224;p51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scatter() function:</a:t>
              </a:r>
              <a:endParaRPr/>
            </a:p>
          </p:txBody>
        </p:sp>
        <p:sp>
          <p:nvSpPr>
            <p:cNvPr id="9225" name="Google Shape;9225;p51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26" name="Google Shape;9226;p518"/>
          <p:cNvPicPr preferRelativeResize="0"/>
          <p:nvPr/>
        </p:nvPicPr>
        <p:blipFill rotWithShape="1">
          <a:blip r:embed="rId3">
            <a:alphaModFix/>
          </a:blip>
          <a:srcRect b="0" l="0" r="14280" t="0"/>
          <a:stretch/>
        </p:blipFill>
        <p:spPr>
          <a:xfrm>
            <a:off x="711201" y="1855038"/>
            <a:ext cx="8488684" cy="3982815"/>
          </a:xfrm>
          <a:prstGeom prst="rect">
            <a:avLst/>
          </a:prstGeom>
          <a:solidFill>
            <a:srgbClr val="F7F7F7"/>
          </a:solidFill>
          <a:ln cap="flat" cmpd="sng" w="9525">
            <a:solidFill>
              <a:srgbClr val="F2F2F2"/>
            </a:solidFill>
            <a:prstDash val="solid"/>
            <a:round/>
            <a:headEnd len="sm" w="sm" type="none"/>
            <a:tailEnd len="sm" w="sm" type="none"/>
          </a:ln>
        </p:spPr>
      </p:pic>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1" name="Shape 9231"/>
        <p:cNvGrpSpPr/>
        <p:nvPr/>
      </p:nvGrpSpPr>
      <p:grpSpPr>
        <a:xfrm>
          <a:off x="0" y="0"/>
          <a:ext cx="0" cy="0"/>
          <a:chOff x="0" y="0"/>
          <a:chExt cx="0" cy="0"/>
        </a:xfrm>
      </p:grpSpPr>
      <p:sp>
        <p:nvSpPr>
          <p:cNvPr id="9232" name="Google Shape;9232;p519"/>
          <p:cNvSpPr/>
          <p:nvPr/>
        </p:nvSpPr>
        <p:spPr>
          <a:xfrm>
            <a:off x="558396" y="1746876"/>
            <a:ext cx="8782050" cy="4202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33" name="Google Shape;9233;p519"/>
          <p:cNvGrpSpPr/>
          <p:nvPr/>
        </p:nvGrpSpPr>
        <p:grpSpPr>
          <a:xfrm>
            <a:off x="450000" y="450000"/>
            <a:ext cx="9018000" cy="276999"/>
            <a:chOff x="450000" y="450000"/>
            <a:chExt cx="9018000" cy="276999"/>
          </a:xfrm>
        </p:grpSpPr>
        <p:sp>
          <p:nvSpPr>
            <p:cNvPr id="9234" name="Google Shape;9234;p51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35" name="Google Shape;9235;p51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36" name="Google Shape;9236;p519"/>
          <p:cNvGrpSpPr/>
          <p:nvPr/>
        </p:nvGrpSpPr>
        <p:grpSpPr>
          <a:xfrm>
            <a:off x="558800" y="1404597"/>
            <a:ext cx="8785225" cy="215444"/>
            <a:chOff x="558800" y="1908653"/>
            <a:chExt cx="8785225" cy="215444"/>
          </a:xfrm>
        </p:grpSpPr>
        <p:sp>
          <p:nvSpPr>
            <p:cNvPr id="9237" name="Google Shape;9237;p51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scatter() function:</a:t>
              </a:r>
              <a:endParaRPr/>
            </a:p>
          </p:txBody>
        </p:sp>
        <p:sp>
          <p:nvSpPr>
            <p:cNvPr id="9238" name="Google Shape;9238;p51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39" name="Google Shape;9239;p519"/>
          <p:cNvPicPr preferRelativeResize="0"/>
          <p:nvPr/>
        </p:nvPicPr>
        <p:blipFill rotWithShape="1">
          <a:blip r:embed="rId3">
            <a:alphaModFix/>
          </a:blip>
          <a:srcRect b="0" l="0" r="14310" t="0"/>
          <a:stretch/>
        </p:blipFill>
        <p:spPr>
          <a:xfrm>
            <a:off x="714243" y="1882713"/>
            <a:ext cx="8485641" cy="391776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4" name="Shape 9244"/>
        <p:cNvGrpSpPr/>
        <p:nvPr/>
      </p:nvGrpSpPr>
      <p:grpSpPr>
        <a:xfrm>
          <a:off x="0" y="0"/>
          <a:ext cx="0" cy="0"/>
          <a:chOff x="0" y="0"/>
          <a:chExt cx="0" cy="0"/>
        </a:xfrm>
      </p:grpSpPr>
      <p:sp>
        <p:nvSpPr>
          <p:cNvPr id="9245" name="Google Shape;9245;p520"/>
          <p:cNvSpPr/>
          <p:nvPr/>
        </p:nvSpPr>
        <p:spPr>
          <a:xfrm>
            <a:off x="558396" y="1746876"/>
            <a:ext cx="8782050" cy="4202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46" name="Google Shape;9246;p520"/>
          <p:cNvGrpSpPr/>
          <p:nvPr/>
        </p:nvGrpSpPr>
        <p:grpSpPr>
          <a:xfrm>
            <a:off x="450000" y="450000"/>
            <a:ext cx="9018000" cy="276999"/>
            <a:chOff x="450000" y="450000"/>
            <a:chExt cx="9018000" cy="276999"/>
          </a:xfrm>
        </p:grpSpPr>
        <p:sp>
          <p:nvSpPr>
            <p:cNvPr id="9247" name="Google Shape;9247;p52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48" name="Google Shape;9248;p52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49" name="Google Shape;9249;p520"/>
          <p:cNvGrpSpPr/>
          <p:nvPr/>
        </p:nvGrpSpPr>
        <p:grpSpPr>
          <a:xfrm>
            <a:off x="558800" y="1404597"/>
            <a:ext cx="8785225" cy="215444"/>
            <a:chOff x="558800" y="1908653"/>
            <a:chExt cx="8785225" cy="215444"/>
          </a:xfrm>
        </p:grpSpPr>
        <p:sp>
          <p:nvSpPr>
            <p:cNvPr id="9250" name="Google Shape;9250;p52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scatter() function:</a:t>
              </a:r>
              <a:endParaRPr/>
            </a:p>
          </p:txBody>
        </p:sp>
        <p:sp>
          <p:nvSpPr>
            <p:cNvPr id="9251" name="Google Shape;9251;p52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52" name="Google Shape;9252;p520"/>
          <p:cNvPicPr preferRelativeResize="0"/>
          <p:nvPr/>
        </p:nvPicPr>
        <p:blipFill rotWithShape="1">
          <a:blip r:embed="rId3">
            <a:alphaModFix/>
          </a:blip>
          <a:srcRect b="0" l="0" r="14280" t="0"/>
          <a:stretch/>
        </p:blipFill>
        <p:spPr>
          <a:xfrm>
            <a:off x="711201" y="1881969"/>
            <a:ext cx="8488684" cy="393221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7" name="Shape 9257"/>
        <p:cNvGrpSpPr/>
        <p:nvPr/>
      </p:nvGrpSpPr>
      <p:grpSpPr>
        <a:xfrm>
          <a:off x="0" y="0"/>
          <a:ext cx="0" cy="0"/>
          <a:chOff x="0" y="0"/>
          <a:chExt cx="0" cy="0"/>
        </a:xfrm>
      </p:grpSpPr>
      <p:sp>
        <p:nvSpPr>
          <p:cNvPr id="9258" name="Google Shape;9258;p521"/>
          <p:cNvSpPr/>
          <p:nvPr/>
        </p:nvSpPr>
        <p:spPr>
          <a:xfrm>
            <a:off x="558396" y="1746876"/>
            <a:ext cx="8782050" cy="4202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59" name="Google Shape;9259;p521"/>
          <p:cNvGrpSpPr/>
          <p:nvPr/>
        </p:nvGrpSpPr>
        <p:grpSpPr>
          <a:xfrm>
            <a:off x="450000" y="450000"/>
            <a:ext cx="9018000" cy="276999"/>
            <a:chOff x="450000" y="450000"/>
            <a:chExt cx="9018000" cy="276999"/>
          </a:xfrm>
        </p:grpSpPr>
        <p:sp>
          <p:nvSpPr>
            <p:cNvPr id="9260" name="Google Shape;9260;p52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61" name="Google Shape;9261;p52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62" name="Google Shape;9262;p521"/>
          <p:cNvGrpSpPr/>
          <p:nvPr/>
        </p:nvGrpSpPr>
        <p:grpSpPr>
          <a:xfrm>
            <a:off x="558800" y="1404597"/>
            <a:ext cx="8785225" cy="215444"/>
            <a:chOff x="558800" y="1908653"/>
            <a:chExt cx="8785225" cy="215444"/>
          </a:xfrm>
        </p:grpSpPr>
        <p:sp>
          <p:nvSpPr>
            <p:cNvPr id="9263" name="Google Shape;9263;p52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Scatter plots with scatter() function:</a:t>
              </a:r>
              <a:endParaRPr/>
            </a:p>
          </p:txBody>
        </p:sp>
        <p:sp>
          <p:nvSpPr>
            <p:cNvPr id="9264" name="Google Shape;9264;p52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265" name="Google Shape;9265;p521"/>
          <p:cNvPicPr preferRelativeResize="0"/>
          <p:nvPr/>
        </p:nvPicPr>
        <p:blipFill rotWithShape="1">
          <a:blip r:embed="rId3">
            <a:alphaModFix/>
          </a:blip>
          <a:srcRect b="0" l="0" r="14280" t="0"/>
          <a:stretch/>
        </p:blipFill>
        <p:spPr>
          <a:xfrm>
            <a:off x="711201" y="1885584"/>
            <a:ext cx="8488683" cy="392498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grpSp>
        <p:nvGrpSpPr>
          <p:cNvPr id="1360" name="Google Shape;1360;p90"/>
          <p:cNvGrpSpPr/>
          <p:nvPr/>
        </p:nvGrpSpPr>
        <p:grpSpPr>
          <a:xfrm>
            <a:off x="450000" y="450000"/>
            <a:ext cx="9018000" cy="276999"/>
            <a:chOff x="450000" y="450000"/>
            <a:chExt cx="9018000" cy="276999"/>
          </a:xfrm>
        </p:grpSpPr>
        <p:sp>
          <p:nvSpPr>
            <p:cNvPr id="1361" name="Google Shape;1361;p9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362" name="Google Shape;1362;p9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63" name="Google Shape;1363;p90"/>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 배열 속성</a:t>
            </a:r>
            <a:endParaRPr sz="2400">
              <a:solidFill>
                <a:srgbClr val="0C0C0C"/>
              </a:solidFill>
              <a:latin typeface="Arial"/>
              <a:ea typeface="Arial"/>
              <a:cs typeface="Arial"/>
              <a:sym typeface="Arial"/>
            </a:endParaRPr>
          </a:p>
        </p:txBody>
      </p:sp>
      <p:grpSp>
        <p:nvGrpSpPr>
          <p:cNvPr id="1364" name="Google Shape;1364;p90"/>
          <p:cNvGrpSpPr/>
          <p:nvPr/>
        </p:nvGrpSpPr>
        <p:grpSpPr>
          <a:xfrm>
            <a:off x="559817" y="1913751"/>
            <a:ext cx="8783192" cy="219686"/>
            <a:chOff x="559817" y="2148284"/>
            <a:chExt cx="8783192" cy="219686"/>
          </a:xfrm>
        </p:grpSpPr>
        <p:sp>
          <p:nvSpPr>
            <p:cNvPr id="1365" name="Google Shape;1365;p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66" name="Google Shape;1366;p90"/>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각 속성 설명</a:t>
              </a:r>
              <a:endParaRPr sz="1400">
                <a:solidFill>
                  <a:srgbClr val="262626"/>
                </a:solidFill>
                <a:latin typeface="Arial"/>
                <a:ea typeface="Arial"/>
                <a:cs typeface="Arial"/>
                <a:sym typeface="Arial"/>
              </a:endParaRPr>
            </a:p>
          </p:txBody>
        </p:sp>
      </p:grpSp>
      <p:sp>
        <p:nvSpPr>
          <p:cNvPr id="1367" name="Google Shape;1367;p90"/>
          <p:cNvSpPr/>
          <p:nvPr/>
        </p:nvSpPr>
        <p:spPr>
          <a:xfrm>
            <a:off x="558396" y="2564904"/>
            <a:ext cx="8782050" cy="25407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68" name="Google Shape;1368;p90"/>
          <p:cNvGrpSpPr/>
          <p:nvPr/>
        </p:nvGrpSpPr>
        <p:grpSpPr>
          <a:xfrm>
            <a:off x="557644" y="5157192"/>
            <a:ext cx="8782050" cy="1224136"/>
            <a:chOff x="557644" y="5085184"/>
            <a:chExt cx="8782050" cy="1224136"/>
          </a:xfrm>
        </p:grpSpPr>
        <p:sp>
          <p:nvSpPr>
            <p:cNvPr id="1369" name="Google Shape;1369;p90"/>
            <p:cNvSpPr/>
            <p:nvPr/>
          </p:nvSpPr>
          <p:spPr>
            <a:xfrm>
              <a:off x="557644" y="5085184"/>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370" name="Google Shape;1370;p9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371" name="Google Shape;1371;p9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63</a:t>
              </a:r>
              <a:endParaRPr b="1" sz="1300">
                <a:solidFill>
                  <a:srgbClr val="262626"/>
                </a:solidFill>
                <a:latin typeface="Arial"/>
                <a:ea typeface="Arial"/>
                <a:cs typeface="Arial"/>
                <a:sym typeface="Arial"/>
              </a:endParaRPr>
            </a:p>
          </p:txBody>
        </p:sp>
        <p:sp>
          <p:nvSpPr>
            <p:cNvPr id="1372" name="Google Shape;1372;p9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크기</a:t>
              </a:r>
              <a:endParaRPr sz="1300">
                <a:solidFill>
                  <a:srgbClr val="262626"/>
                </a:solidFill>
                <a:latin typeface="Arial"/>
                <a:ea typeface="Arial"/>
                <a:cs typeface="Arial"/>
                <a:sym typeface="Arial"/>
              </a:endParaRPr>
            </a:p>
          </p:txBody>
        </p:sp>
      </p:grpSp>
      <p:pic>
        <p:nvPicPr>
          <p:cNvPr descr="Byte - Free electronics icons" id="1373" name="Google Shape;1373;p90"/>
          <p:cNvPicPr preferRelativeResize="0"/>
          <p:nvPr/>
        </p:nvPicPr>
        <p:blipFill rotWithShape="1">
          <a:blip r:embed="rId3">
            <a:alphaModFix/>
          </a:blip>
          <a:srcRect b="-5938" l="13871" r="14480" t="-7084"/>
          <a:stretch/>
        </p:blipFill>
        <p:spPr>
          <a:xfrm>
            <a:off x="658228" y="5797103"/>
            <a:ext cx="295715" cy="236991"/>
          </a:xfrm>
          <a:prstGeom prst="rect">
            <a:avLst/>
          </a:prstGeom>
          <a:noFill/>
          <a:ln>
            <a:noFill/>
          </a:ln>
        </p:spPr>
      </p:pic>
      <p:sp>
        <p:nvSpPr>
          <p:cNvPr id="1374" name="Google Shape;1374;p90"/>
          <p:cNvSpPr txBox="1"/>
          <p:nvPr/>
        </p:nvSpPr>
        <p:spPr>
          <a:xfrm>
            <a:off x="917009" y="577437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64</a:t>
            </a:r>
            <a:endParaRPr b="1" sz="1300">
              <a:solidFill>
                <a:srgbClr val="262626"/>
              </a:solidFill>
              <a:latin typeface="Arial"/>
              <a:ea typeface="Arial"/>
              <a:cs typeface="Arial"/>
              <a:sym typeface="Arial"/>
            </a:endParaRPr>
          </a:p>
        </p:txBody>
      </p:sp>
      <p:sp>
        <p:nvSpPr>
          <p:cNvPr id="1375" name="Google Shape;1375;p90"/>
          <p:cNvSpPr txBox="1"/>
          <p:nvPr/>
        </p:nvSpPr>
        <p:spPr>
          <a:xfrm>
            <a:off x="1017649" y="610926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행과 열의 개수를 튜플로 반환</a:t>
            </a:r>
            <a:endParaRPr sz="1300">
              <a:solidFill>
                <a:srgbClr val="262626"/>
              </a:solidFill>
              <a:latin typeface="Arial"/>
              <a:ea typeface="Arial"/>
              <a:cs typeface="Arial"/>
              <a:sym typeface="Arial"/>
            </a:endParaRPr>
          </a:p>
        </p:txBody>
      </p:sp>
      <p:pic>
        <p:nvPicPr>
          <p:cNvPr id="1376" name="Google Shape;1376;p90"/>
          <p:cNvPicPr preferRelativeResize="0"/>
          <p:nvPr/>
        </p:nvPicPr>
        <p:blipFill rotWithShape="1">
          <a:blip r:embed="rId4">
            <a:alphaModFix/>
          </a:blip>
          <a:srcRect b="0" l="0" r="14290" t="0"/>
          <a:stretch/>
        </p:blipFill>
        <p:spPr>
          <a:xfrm>
            <a:off x="712183" y="2636912"/>
            <a:ext cx="8487702" cy="2379634"/>
          </a:xfrm>
          <a:prstGeom prst="rect">
            <a:avLst/>
          </a:prstGeom>
          <a:noFill/>
          <a:ln cap="flat" cmpd="sng" w="9525">
            <a:solidFill>
              <a:srgbClr val="F2F2F2"/>
            </a:solidFill>
            <a:prstDash val="solid"/>
            <a:round/>
            <a:headEnd len="sm" w="sm" type="none"/>
            <a:tailEnd len="sm" w="sm" type="none"/>
          </a:ln>
        </p:spPr>
      </p:pic>
      <p:sp>
        <p:nvSpPr>
          <p:cNvPr id="1377" name="Google Shape;1377;p90"/>
          <p:cNvSpPr/>
          <p:nvPr/>
        </p:nvSpPr>
        <p:spPr>
          <a:xfrm>
            <a:off x="711201" y="2204864"/>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메소드가 아니므로 ()를 붙이지 말아야 하는 것에 주의한다.</a:t>
            </a:r>
            <a:endParaRPr/>
          </a:p>
        </p:txBody>
      </p:sp>
      <p:sp>
        <p:nvSpPr>
          <p:cNvPr id="1378" name="Google Shape;1378;p90"/>
          <p:cNvSpPr/>
          <p:nvPr/>
        </p:nvSpPr>
        <p:spPr>
          <a:xfrm>
            <a:off x="1927076" y="3140968"/>
            <a:ext cx="57606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9" name="Google Shape;1379;p90"/>
          <p:cNvSpPr/>
          <p:nvPr/>
        </p:nvSpPr>
        <p:spPr>
          <a:xfrm>
            <a:off x="2064268" y="3829528"/>
            <a:ext cx="237626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0" name="Google Shape;1380;p90"/>
          <p:cNvSpPr/>
          <p:nvPr/>
        </p:nvSpPr>
        <p:spPr>
          <a:xfrm>
            <a:off x="1961634" y="4477019"/>
            <a:ext cx="457395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90"/>
          <p:cNvSpPr/>
          <p:nvPr/>
        </p:nvSpPr>
        <p:spPr>
          <a:xfrm>
            <a:off x="720374" y="3107563"/>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1382" name="Google Shape;1382;p90"/>
          <p:cNvSpPr/>
          <p:nvPr/>
        </p:nvSpPr>
        <p:spPr>
          <a:xfrm>
            <a:off x="716588" y="3769283"/>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0" name="Shape 9270"/>
        <p:cNvGrpSpPr/>
        <p:nvPr/>
      </p:nvGrpSpPr>
      <p:grpSpPr>
        <a:xfrm>
          <a:off x="0" y="0"/>
          <a:ext cx="0" cy="0"/>
          <a:chOff x="0" y="0"/>
          <a:chExt cx="0" cy="0"/>
        </a:xfrm>
      </p:grpSpPr>
      <p:graphicFrame>
        <p:nvGraphicFramePr>
          <p:cNvPr id="9271" name="Google Shape;9271;p522"/>
          <p:cNvGraphicFramePr/>
          <p:nvPr/>
        </p:nvGraphicFramePr>
        <p:xfrm>
          <a:off x="711200" y="1748851"/>
          <a:ext cx="3000000" cy="3000000"/>
        </p:xfrm>
        <a:graphic>
          <a:graphicData uri="http://schemas.openxmlformats.org/drawingml/2006/table">
            <a:tbl>
              <a:tblPr bandRow="1" firstRow="1">
                <a:noFill/>
                <a:tableStyleId>{B10AEBBE-A2A1-4DB3-8D53-79E97534AB81}</a:tableStyleId>
              </a:tblPr>
              <a:tblGrid>
                <a:gridCol w="3853725"/>
                <a:gridCol w="4779100"/>
              </a:tblGrid>
              <a:tr h="297675">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Argument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Explanation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color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Color.</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alpha</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Transparency.</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linewidth</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Line width.</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 linestyle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Line style.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 marker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 type.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markersize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 size.</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markerfacecolor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 color inside.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markeredgecolor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Color of the marker edge.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markeredgewidth</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Width of the marker edge.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9272" name="Google Shape;9272;p522"/>
          <p:cNvGrpSpPr/>
          <p:nvPr/>
        </p:nvGrpSpPr>
        <p:grpSpPr>
          <a:xfrm>
            <a:off x="450000" y="450000"/>
            <a:ext cx="9018000" cy="276999"/>
            <a:chOff x="450000" y="450000"/>
            <a:chExt cx="9018000" cy="276999"/>
          </a:xfrm>
        </p:grpSpPr>
        <p:sp>
          <p:nvSpPr>
            <p:cNvPr id="9273" name="Google Shape;9273;p52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74" name="Google Shape;9274;p52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75" name="Google Shape;9275;p522"/>
          <p:cNvGrpSpPr/>
          <p:nvPr/>
        </p:nvGrpSpPr>
        <p:grpSpPr>
          <a:xfrm>
            <a:off x="558800" y="1400952"/>
            <a:ext cx="8785225" cy="215444"/>
            <a:chOff x="558800" y="1908653"/>
            <a:chExt cx="8785225" cy="215444"/>
          </a:xfrm>
        </p:grpSpPr>
        <p:sp>
          <p:nvSpPr>
            <p:cNvPr id="9276" name="Google Shape;9276;p52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Arguments of the plot() function:</a:t>
              </a:r>
              <a:endParaRPr/>
            </a:p>
          </p:txBody>
        </p:sp>
        <p:sp>
          <p:nvSpPr>
            <p:cNvPr id="9277" name="Google Shape;9277;p52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78" name="Google Shape;9278;p522"/>
          <p:cNvSpPr/>
          <p:nvPr/>
        </p:nvSpPr>
        <p:spPr>
          <a:xfrm>
            <a:off x="669651" y="4792650"/>
            <a:ext cx="5119200" cy="21390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rPr>
              <a:t>https://matplotlib.org/stable/api/_as_gen/matplotlib.pyplot.plot.html</a:t>
            </a:r>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3" name="Shape 9283"/>
        <p:cNvGrpSpPr/>
        <p:nvPr/>
      </p:nvGrpSpPr>
      <p:grpSpPr>
        <a:xfrm>
          <a:off x="0" y="0"/>
          <a:ext cx="0" cy="0"/>
          <a:chOff x="0" y="0"/>
          <a:chExt cx="0" cy="0"/>
        </a:xfrm>
      </p:grpSpPr>
      <p:graphicFrame>
        <p:nvGraphicFramePr>
          <p:cNvPr id="9284" name="Google Shape;9284;p523"/>
          <p:cNvGraphicFramePr/>
          <p:nvPr/>
        </p:nvGraphicFramePr>
        <p:xfrm>
          <a:off x="711200" y="1747705"/>
          <a:ext cx="3000000" cy="3000000"/>
        </p:xfrm>
        <a:graphic>
          <a:graphicData uri="http://schemas.openxmlformats.org/drawingml/2006/table">
            <a:tbl>
              <a:tblPr bandRow="1" firstRow="1">
                <a:noFill/>
                <a:tableStyleId>{B10AEBBE-A2A1-4DB3-8D53-79E97534AB81}</a:tableStyleId>
              </a:tblPr>
              <a:tblGrid>
                <a:gridCol w="3853725"/>
                <a:gridCol w="4779100"/>
              </a:tblGrid>
              <a:tr h="297675">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linestyle</a:t>
                      </a:r>
                      <a:endParaRPr/>
                    </a:p>
                  </a:txBody>
                  <a:tcPr marT="36000" marB="3600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Explanation</a:t>
                      </a:r>
                      <a:endParaRPr b="0" sz="1400">
                        <a:solidFill>
                          <a:srgbClr val="FF0000"/>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'none'</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No line.</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Dotted line.</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 '--'</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Dashed line.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 '-.'</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Dash dot.</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Continuous line.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53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'steps'</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In steps.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9285" name="Google Shape;9285;p523"/>
          <p:cNvGrpSpPr/>
          <p:nvPr/>
        </p:nvGrpSpPr>
        <p:grpSpPr>
          <a:xfrm>
            <a:off x="450000" y="450000"/>
            <a:ext cx="9018000" cy="276999"/>
            <a:chOff x="450000" y="450000"/>
            <a:chExt cx="9018000" cy="276999"/>
          </a:xfrm>
        </p:grpSpPr>
        <p:sp>
          <p:nvSpPr>
            <p:cNvPr id="9286" name="Google Shape;9286;p52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287" name="Google Shape;9287;p52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288" name="Google Shape;9288;p523"/>
          <p:cNvGrpSpPr/>
          <p:nvPr/>
        </p:nvGrpSpPr>
        <p:grpSpPr>
          <a:xfrm>
            <a:off x="558800" y="1399806"/>
            <a:ext cx="8785225" cy="215444"/>
            <a:chOff x="558800" y="1908653"/>
            <a:chExt cx="8785225" cy="215444"/>
          </a:xfrm>
        </p:grpSpPr>
        <p:sp>
          <p:nvSpPr>
            <p:cNvPr id="9289" name="Google Shape;9289;p52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Values of the </a:t>
              </a:r>
              <a:r>
                <a:rPr lang="en-US" sz="1400">
                  <a:solidFill>
                    <a:schemeClr val="dk1"/>
                  </a:solidFill>
                  <a:latin typeface="Arial"/>
                  <a:ea typeface="Arial"/>
                  <a:cs typeface="Arial"/>
                  <a:sym typeface="Arial"/>
                </a:rPr>
                <a:t>linestyle</a:t>
              </a:r>
              <a:r>
                <a:rPr lang="en-US" sz="1400">
                  <a:solidFill>
                    <a:srgbClr val="262626"/>
                  </a:solidFill>
                  <a:latin typeface="Arial"/>
                  <a:ea typeface="Arial"/>
                  <a:cs typeface="Arial"/>
                  <a:sym typeface="Arial"/>
                </a:rPr>
                <a:t> argument:</a:t>
              </a:r>
              <a:endParaRPr/>
            </a:p>
          </p:txBody>
        </p:sp>
        <p:sp>
          <p:nvSpPr>
            <p:cNvPr id="9290" name="Google Shape;9290;p52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291" name="Google Shape;9291;p523"/>
          <p:cNvSpPr/>
          <p:nvPr/>
        </p:nvSpPr>
        <p:spPr>
          <a:xfrm>
            <a:off x="669651" y="3900275"/>
            <a:ext cx="5850000" cy="21390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rPr>
              <a:t>https://matplotlib.org/stable/api/_as_gen/matplotlib.pyplot.plot.html</a:t>
            </a:r>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6" name="Shape 9296"/>
        <p:cNvGrpSpPr/>
        <p:nvPr/>
      </p:nvGrpSpPr>
      <p:grpSpPr>
        <a:xfrm>
          <a:off x="0" y="0"/>
          <a:ext cx="0" cy="0"/>
          <a:chOff x="0" y="0"/>
          <a:chExt cx="0" cy="0"/>
        </a:xfrm>
      </p:grpSpPr>
      <p:graphicFrame>
        <p:nvGraphicFramePr>
          <p:cNvPr id="9297" name="Google Shape;9297;p524"/>
          <p:cNvGraphicFramePr/>
          <p:nvPr/>
        </p:nvGraphicFramePr>
        <p:xfrm>
          <a:off x="711200" y="1749650"/>
          <a:ext cx="3000000" cy="3000000"/>
        </p:xfrm>
        <a:graphic>
          <a:graphicData uri="http://schemas.openxmlformats.org/drawingml/2006/table">
            <a:tbl>
              <a:tblPr bandRow="1" firstRow="1">
                <a:noFill/>
                <a:tableStyleId>{B10AEBBE-A2A1-4DB3-8D53-79E97534AB81}</a:tableStyleId>
              </a:tblPr>
              <a:tblGrid>
                <a:gridCol w="3853725"/>
                <a:gridCol w="4779100"/>
              </a:tblGrid>
              <a:tr h="262925">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marker</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Explanation</a:t>
                      </a:r>
                      <a:endParaRPr b="0" sz="1400">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Point.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Pixel.</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 'o'</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Circle.</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Triangle up.</a:t>
                      </a:r>
                      <a:endParaRPr b="0" sz="1300">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'v'</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Triangle down.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Square.</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Star.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Plus sign.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'x'</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X character.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'D'</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Diamond.</a:t>
                      </a:r>
                      <a:endParaRPr b="0" sz="1300">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Pentagon.</a:t>
                      </a:r>
                      <a:endParaRPr b="0" sz="1300">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9298" name="Google Shape;9298;p524"/>
          <p:cNvGrpSpPr/>
          <p:nvPr/>
        </p:nvGrpSpPr>
        <p:grpSpPr>
          <a:xfrm>
            <a:off x="450000" y="450000"/>
            <a:ext cx="9018000" cy="276999"/>
            <a:chOff x="450000" y="450000"/>
            <a:chExt cx="9018000" cy="276999"/>
          </a:xfrm>
        </p:grpSpPr>
        <p:sp>
          <p:nvSpPr>
            <p:cNvPr id="9299" name="Google Shape;9299;p52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00" name="Google Shape;9300;p52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01" name="Google Shape;9301;p524"/>
          <p:cNvGrpSpPr/>
          <p:nvPr/>
        </p:nvGrpSpPr>
        <p:grpSpPr>
          <a:xfrm>
            <a:off x="558800" y="1401751"/>
            <a:ext cx="8785225" cy="215444"/>
            <a:chOff x="558800" y="1908653"/>
            <a:chExt cx="8785225" cy="215444"/>
          </a:xfrm>
        </p:grpSpPr>
        <p:sp>
          <p:nvSpPr>
            <p:cNvPr id="9302" name="Google Shape;9302;p52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Values of the </a:t>
              </a:r>
              <a:r>
                <a:rPr lang="en-US" sz="1400">
                  <a:solidFill>
                    <a:schemeClr val="dk1"/>
                  </a:solidFill>
                  <a:latin typeface="Arial"/>
                  <a:ea typeface="Arial"/>
                  <a:cs typeface="Arial"/>
                  <a:sym typeface="Arial"/>
                </a:rPr>
                <a:t>marker</a:t>
              </a:r>
              <a:r>
                <a:rPr lang="en-US" sz="1400">
                  <a:solidFill>
                    <a:srgbClr val="262626"/>
                  </a:solidFill>
                  <a:latin typeface="Arial"/>
                  <a:ea typeface="Arial"/>
                  <a:cs typeface="Arial"/>
                  <a:sym typeface="Arial"/>
                </a:rPr>
                <a:t> argument:</a:t>
              </a:r>
              <a:endParaRPr/>
            </a:p>
          </p:txBody>
        </p:sp>
        <p:sp>
          <p:nvSpPr>
            <p:cNvPr id="9303" name="Google Shape;9303;p52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304" name="Google Shape;9304;p524"/>
          <p:cNvSpPr/>
          <p:nvPr/>
        </p:nvSpPr>
        <p:spPr>
          <a:xfrm>
            <a:off x="669650" y="4814525"/>
            <a:ext cx="7311600" cy="27690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050">
                <a:solidFill>
                  <a:schemeClr val="lt1"/>
                </a:solidFill>
              </a:rPr>
              <a:t>https://matplotlib.org/stable/api/_as_gen/matplotlib.pyplot.plot.html</a:t>
            </a:r>
            <a:endParaRPr b="1" sz="1050">
              <a:solidFill>
                <a:schemeClr val="lt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9" name="Shape 9309"/>
        <p:cNvGrpSpPr/>
        <p:nvPr/>
      </p:nvGrpSpPr>
      <p:grpSpPr>
        <a:xfrm>
          <a:off x="0" y="0"/>
          <a:ext cx="0" cy="0"/>
          <a:chOff x="0" y="0"/>
          <a:chExt cx="0" cy="0"/>
        </a:xfrm>
      </p:grpSpPr>
      <p:sp>
        <p:nvSpPr>
          <p:cNvPr id="9310" name="Google Shape;9310;p525"/>
          <p:cNvSpPr/>
          <p:nvPr/>
        </p:nvSpPr>
        <p:spPr>
          <a:xfrm>
            <a:off x="558396" y="2249032"/>
            <a:ext cx="8782050" cy="9639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11" name="Google Shape;9311;p525"/>
          <p:cNvGrpSpPr/>
          <p:nvPr/>
        </p:nvGrpSpPr>
        <p:grpSpPr>
          <a:xfrm>
            <a:off x="450000" y="450000"/>
            <a:ext cx="9018000" cy="276999"/>
            <a:chOff x="450000" y="450000"/>
            <a:chExt cx="9018000" cy="276999"/>
          </a:xfrm>
        </p:grpSpPr>
        <p:sp>
          <p:nvSpPr>
            <p:cNvPr id="9312" name="Google Shape;9312;p52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13" name="Google Shape;9313;p52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14" name="Google Shape;9314;p525"/>
          <p:cNvGrpSpPr/>
          <p:nvPr/>
        </p:nvGrpSpPr>
        <p:grpSpPr>
          <a:xfrm>
            <a:off x="425068" y="1331476"/>
            <a:ext cx="8918957" cy="777232"/>
            <a:chOff x="425068" y="1331476"/>
            <a:chExt cx="8918957" cy="777232"/>
          </a:xfrm>
        </p:grpSpPr>
        <p:sp>
          <p:nvSpPr>
            <p:cNvPr id="9315" name="Google Shape;9315;p525"/>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Matplotlib Visualization with Objects</a:t>
              </a:r>
              <a:endParaRPr/>
            </a:p>
          </p:txBody>
        </p:sp>
        <p:sp>
          <p:nvSpPr>
            <p:cNvPr id="9316" name="Google Shape;9316;p52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Import required modules.</a:t>
              </a:r>
              <a:endParaRPr/>
            </a:p>
          </p:txBody>
        </p:sp>
        <p:sp>
          <p:nvSpPr>
            <p:cNvPr id="9317" name="Google Shape;9317;p52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18" name="Google Shape;9318;p525"/>
          <p:cNvPicPr preferRelativeResize="0"/>
          <p:nvPr/>
        </p:nvPicPr>
        <p:blipFill rotWithShape="1">
          <a:blip r:embed="rId3">
            <a:alphaModFix/>
          </a:blip>
          <a:srcRect b="0" l="0" r="14280" t="0"/>
          <a:stretch/>
        </p:blipFill>
        <p:spPr>
          <a:xfrm>
            <a:off x="711201" y="2348880"/>
            <a:ext cx="8488684" cy="75897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3" name="Shape 9323"/>
        <p:cNvGrpSpPr/>
        <p:nvPr/>
      </p:nvGrpSpPr>
      <p:grpSpPr>
        <a:xfrm>
          <a:off x="0" y="0"/>
          <a:ext cx="0" cy="0"/>
          <a:chOff x="0" y="0"/>
          <a:chExt cx="0" cy="0"/>
        </a:xfrm>
      </p:grpSpPr>
      <p:sp>
        <p:nvSpPr>
          <p:cNvPr id="9324" name="Google Shape;9324;p526"/>
          <p:cNvSpPr/>
          <p:nvPr/>
        </p:nvSpPr>
        <p:spPr>
          <a:xfrm>
            <a:off x="558396" y="1742166"/>
            <a:ext cx="8782050" cy="4639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25" name="Google Shape;9325;p526"/>
          <p:cNvGrpSpPr/>
          <p:nvPr/>
        </p:nvGrpSpPr>
        <p:grpSpPr>
          <a:xfrm>
            <a:off x="450000" y="450000"/>
            <a:ext cx="9018000" cy="276999"/>
            <a:chOff x="450000" y="450000"/>
            <a:chExt cx="9018000" cy="276999"/>
          </a:xfrm>
        </p:grpSpPr>
        <p:sp>
          <p:nvSpPr>
            <p:cNvPr id="9326" name="Google Shape;9326;p52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27" name="Google Shape;9327;p52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28" name="Google Shape;9328;p526"/>
          <p:cNvGrpSpPr/>
          <p:nvPr/>
        </p:nvGrpSpPr>
        <p:grpSpPr>
          <a:xfrm>
            <a:off x="558800" y="1401751"/>
            <a:ext cx="8785225" cy="215444"/>
            <a:chOff x="558800" y="1908653"/>
            <a:chExt cx="8785225" cy="215444"/>
          </a:xfrm>
        </p:grpSpPr>
        <p:sp>
          <p:nvSpPr>
            <p:cNvPr id="9329" name="Google Shape;9329;p52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Visualization with a figure object:</a:t>
              </a:r>
              <a:endParaRPr/>
            </a:p>
          </p:txBody>
        </p:sp>
        <p:sp>
          <p:nvSpPr>
            <p:cNvPr id="9330" name="Google Shape;9330;p52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31" name="Google Shape;9331;p526"/>
          <p:cNvPicPr preferRelativeResize="0"/>
          <p:nvPr/>
        </p:nvPicPr>
        <p:blipFill rotWithShape="1">
          <a:blip r:embed="rId3">
            <a:alphaModFix/>
          </a:blip>
          <a:srcRect b="0" l="0" r="246" t="0"/>
          <a:stretch/>
        </p:blipFill>
        <p:spPr>
          <a:xfrm>
            <a:off x="711201" y="1844824"/>
            <a:ext cx="8272660" cy="444924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6" name="Shape 9336"/>
        <p:cNvGrpSpPr/>
        <p:nvPr/>
      </p:nvGrpSpPr>
      <p:grpSpPr>
        <a:xfrm>
          <a:off x="0" y="0"/>
          <a:ext cx="0" cy="0"/>
          <a:chOff x="0" y="0"/>
          <a:chExt cx="0" cy="0"/>
        </a:xfrm>
      </p:grpSpPr>
      <p:sp>
        <p:nvSpPr>
          <p:cNvPr id="9337" name="Google Shape;9337;p527"/>
          <p:cNvSpPr/>
          <p:nvPr/>
        </p:nvSpPr>
        <p:spPr>
          <a:xfrm>
            <a:off x="558396" y="1742166"/>
            <a:ext cx="8782050" cy="4639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38" name="Google Shape;9338;p527"/>
          <p:cNvGrpSpPr/>
          <p:nvPr/>
        </p:nvGrpSpPr>
        <p:grpSpPr>
          <a:xfrm>
            <a:off x="450000" y="450000"/>
            <a:ext cx="9018000" cy="276999"/>
            <a:chOff x="450000" y="450000"/>
            <a:chExt cx="9018000" cy="276999"/>
          </a:xfrm>
        </p:grpSpPr>
        <p:sp>
          <p:nvSpPr>
            <p:cNvPr id="9339" name="Google Shape;9339;p52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40" name="Google Shape;9340;p52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41" name="Google Shape;9341;p527"/>
          <p:cNvGrpSpPr/>
          <p:nvPr/>
        </p:nvGrpSpPr>
        <p:grpSpPr>
          <a:xfrm>
            <a:off x="558800" y="1401751"/>
            <a:ext cx="8785225" cy="215444"/>
            <a:chOff x="558800" y="1908653"/>
            <a:chExt cx="8785225" cy="215444"/>
          </a:xfrm>
        </p:grpSpPr>
        <p:sp>
          <p:nvSpPr>
            <p:cNvPr id="9342" name="Google Shape;9342;p52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Visualization with a figure object:</a:t>
              </a:r>
              <a:endParaRPr/>
            </a:p>
          </p:txBody>
        </p:sp>
        <p:sp>
          <p:nvSpPr>
            <p:cNvPr id="9343" name="Google Shape;9343;p52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44" name="Google Shape;9344;p527"/>
          <p:cNvPicPr preferRelativeResize="0"/>
          <p:nvPr/>
        </p:nvPicPr>
        <p:blipFill rotWithShape="1">
          <a:blip r:embed="rId3">
            <a:alphaModFix/>
          </a:blip>
          <a:srcRect b="0" l="0" r="4068" t="0"/>
          <a:stretch/>
        </p:blipFill>
        <p:spPr>
          <a:xfrm>
            <a:off x="711201" y="1857794"/>
            <a:ext cx="8488683" cy="438560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9" name="Shape 9349"/>
        <p:cNvGrpSpPr/>
        <p:nvPr/>
      </p:nvGrpSpPr>
      <p:grpSpPr>
        <a:xfrm>
          <a:off x="0" y="0"/>
          <a:ext cx="0" cy="0"/>
          <a:chOff x="0" y="0"/>
          <a:chExt cx="0" cy="0"/>
        </a:xfrm>
      </p:grpSpPr>
      <p:sp>
        <p:nvSpPr>
          <p:cNvPr id="9350" name="Google Shape;9350;p528"/>
          <p:cNvSpPr/>
          <p:nvPr/>
        </p:nvSpPr>
        <p:spPr>
          <a:xfrm>
            <a:off x="558396" y="1742166"/>
            <a:ext cx="8782050" cy="28389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51" name="Google Shape;9351;p528"/>
          <p:cNvGrpSpPr/>
          <p:nvPr/>
        </p:nvGrpSpPr>
        <p:grpSpPr>
          <a:xfrm>
            <a:off x="450000" y="450000"/>
            <a:ext cx="9018000" cy="276999"/>
            <a:chOff x="450000" y="450000"/>
            <a:chExt cx="9018000" cy="276999"/>
          </a:xfrm>
        </p:grpSpPr>
        <p:sp>
          <p:nvSpPr>
            <p:cNvPr id="9352" name="Google Shape;9352;p52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53" name="Google Shape;9353;p52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54" name="Google Shape;9354;p528"/>
          <p:cNvGrpSpPr/>
          <p:nvPr/>
        </p:nvGrpSpPr>
        <p:grpSpPr>
          <a:xfrm>
            <a:off x="558800" y="1401751"/>
            <a:ext cx="8785225" cy="215444"/>
            <a:chOff x="558800" y="1908653"/>
            <a:chExt cx="8785225" cy="215444"/>
          </a:xfrm>
        </p:grpSpPr>
        <p:sp>
          <p:nvSpPr>
            <p:cNvPr id="9355" name="Google Shape;9355;p52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Visualization with a figure object:</a:t>
              </a:r>
              <a:endParaRPr/>
            </a:p>
          </p:txBody>
        </p:sp>
        <p:sp>
          <p:nvSpPr>
            <p:cNvPr id="9356" name="Google Shape;9356;p52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57" name="Google Shape;9357;p528"/>
          <p:cNvPicPr preferRelativeResize="0"/>
          <p:nvPr/>
        </p:nvPicPr>
        <p:blipFill rotWithShape="1">
          <a:blip r:embed="rId3">
            <a:alphaModFix/>
          </a:blip>
          <a:srcRect b="0" l="0" r="14280" t="0"/>
          <a:stretch/>
        </p:blipFill>
        <p:spPr>
          <a:xfrm>
            <a:off x="711201" y="1844824"/>
            <a:ext cx="8488683" cy="263834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2" name="Shape 9362"/>
        <p:cNvGrpSpPr/>
        <p:nvPr/>
      </p:nvGrpSpPr>
      <p:grpSpPr>
        <a:xfrm>
          <a:off x="0" y="0"/>
          <a:ext cx="0" cy="0"/>
          <a:chOff x="0" y="0"/>
          <a:chExt cx="0" cy="0"/>
        </a:xfrm>
      </p:grpSpPr>
      <p:sp>
        <p:nvSpPr>
          <p:cNvPr id="9363" name="Google Shape;9363;p529"/>
          <p:cNvSpPr/>
          <p:nvPr/>
        </p:nvSpPr>
        <p:spPr>
          <a:xfrm>
            <a:off x="558396" y="1742165"/>
            <a:ext cx="8782050" cy="42889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64" name="Google Shape;9364;p529"/>
          <p:cNvGrpSpPr/>
          <p:nvPr/>
        </p:nvGrpSpPr>
        <p:grpSpPr>
          <a:xfrm>
            <a:off x="450000" y="450000"/>
            <a:ext cx="9018000" cy="276999"/>
            <a:chOff x="450000" y="450000"/>
            <a:chExt cx="9018000" cy="276999"/>
          </a:xfrm>
        </p:grpSpPr>
        <p:sp>
          <p:nvSpPr>
            <p:cNvPr id="9365" name="Google Shape;9365;p52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66" name="Google Shape;9366;p52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67" name="Google Shape;9367;p529"/>
          <p:cNvGrpSpPr/>
          <p:nvPr/>
        </p:nvGrpSpPr>
        <p:grpSpPr>
          <a:xfrm>
            <a:off x="558800" y="1401751"/>
            <a:ext cx="8785225" cy="215444"/>
            <a:chOff x="558800" y="1908653"/>
            <a:chExt cx="8785225" cy="215444"/>
          </a:xfrm>
        </p:grpSpPr>
        <p:sp>
          <p:nvSpPr>
            <p:cNvPr id="9368" name="Google Shape;9368;p52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plots within the same axes:</a:t>
              </a:r>
              <a:endParaRPr/>
            </a:p>
          </p:txBody>
        </p:sp>
        <p:sp>
          <p:nvSpPr>
            <p:cNvPr id="9369" name="Google Shape;9369;p52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70" name="Google Shape;9370;p529"/>
          <p:cNvPicPr preferRelativeResize="0"/>
          <p:nvPr/>
        </p:nvPicPr>
        <p:blipFill rotWithShape="1">
          <a:blip r:embed="rId3">
            <a:alphaModFix/>
          </a:blip>
          <a:srcRect b="0" l="0" r="9933" t="0"/>
          <a:stretch/>
        </p:blipFill>
        <p:spPr>
          <a:xfrm>
            <a:off x="711201" y="1844824"/>
            <a:ext cx="8488683" cy="410012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5" name="Shape 9375"/>
        <p:cNvGrpSpPr/>
        <p:nvPr/>
      </p:nvGrpSpPr>
      <p:grpSpPr>
        <a:xfrm>
          <a:off x="0" y="0"/>
          <a:ext cx="0" cy="0"/>
          <a:chOff x="0" y="0"/>
          <a:chExt cx="0" cy="0"/>
        </a:xfrm>
      </p:grpSpPr>
      <p:sp>
        <p:nvSpPr>
          <p:cNvPr id="9376" name="Google Shape;9376;p530"/>
          <p:cNvSpPr/>
          <p:nvPr/>
        </p:nvSpPr>
        <p:spPr>
          <a:xfrm>
            <a:off x="558396" y="1742165"/>
            <a:ext cx="8782050" cy="46391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77" name="Google Shape;9377;p530"/>
          <p:cNvGrpSpPr/>
          <p:nvPr/>
        </p:nvGrpSpPr>
        <p:grpSpPr>
          <a:xfrm>
            <a:off x="450000" y="450000"/>
            <a:ext cx="9018000" cy="276999"/>
            <a:chOff x="450000" y="450000"/>
            <a:chExt cx="9018000" cy="276999"/>
          </a:xfrm>
        </p:grpSpPr>
        <p:sp>
          <p:nvSpPr>
            <p:cNvPr id="9378" name="Google Shape;9378;p53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79" name="Google Shape;9379;p53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80" name="Google Shape;9380;p530"/>
          <p:cNvGrpSpPr/>
          <p:nvPr/>
        </p:nvGrpSpPr>
        <p:grpSpPr>
          <a:xfrm>
            <a:off x="558800" y="1401751"/>
            <a:ext cx="8785225" cy="215444"/>
            <a:chOff x="558800" y="1908653"/>
            <a:chExt cx="8785225" cy="215444"/>
          </a:xfrm>
        </p:grpSpPr>
        <p:sp>
          <p:nvSpPr>
            <p:cNvPr id="9381" name="Google Shape;9381;p53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plots in separate axes:</a:t>
              </a:r>
              <a:endParaRPr/>
            </a:p>
          </p:txBody>
        </p:sp>
        <p:sp>
          <p:nvSpPr>
            <p:cNvPr id="9382" name="Google Shape;9382;p53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83" name="Google Shape;9383;p530"/>
          <p:cNvPicPr preferRelativeResize="0"/>
          <p:nvPr/>
        </p:nvPicPr>
        <p:blipFill rotWithShape="1">
          <a:blip r:embed="rId3">
            <a:alphaModFix/>
          </a:blip>
          <a:srcRect b="0" l="0" r="2480" t="0"/>
          <a:stretch/>
        </p:blipFill>
        <p:spPr>
          <a:xfrm>
            <a:off x="711201" y="1868960"/>
            <a:ext cx="8488683" cy="439683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8" name="Shape 9388"/>
        <p:cNvGrpSpPr/>
        <p:nvPr/>
      </p:nvGrpSpPr>
      <p:grpSpPr>
        <a:xfrm>
          <a:off x="0" y="0"/>
          <a:ext cx="0" cy="0"/>
          <a:chOff x="0" y="0"/>
          <a:chExt cx="0" cy="0"/>
        </a:xfrm>
      </p:grpSpPr>
      <p:sp>
        <p:nvSpPr>
          <p:cNvPr id="9389" name="Google Shape;9389;p531"/>
          <p:cNvSpPr/>
          <p:nvPr/>
        </p:nvSpPr>
        <p:spPr>
          <a:xfrm>
            <a:off x="558396" y="1742165"/>
            <a:ext cx="8782050" cy="41351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90" name="Google Shape;9390;p531"/>
          <p:cNvGrpSpPr/>
          <p:nvPr/>
        </p:nvGrpSpPr>
        <p:grpSpPr>
          <a:xfrm>
            <a:off x="450000" y="450000"/>
            <a:ext cx="9018000" cy="276999"/>
            <a:chOff x="450000" y="450000"/>
            <a:chExt cx="9018000" cy="276999"/>
          </a:xfrm>
        </p:grpSpPr>
        <p:sp>
          <p:nvSpPr>
            <p:cNvPr id="9391" name="Google Shape;9391;p53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392" name="Google Shape;9392;p53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393" name="Google Shape;9393;p531"/>
          <p:cNvGrpSpPr/>
          <p:nvPr/>
        </p:nvGrpSpPr>
        <p:grpSpPr>
          <a:xfrm>
            <a:off x="558800" y="1401751"/>
            <a:ext cx="8785225" cy="215444"/>
            <a:chOff x="558800" y="1908653"/>
            <a:chExt cx="8785225" cy="215444"/>
          </a:xfrm>
        </p:grpSpPr>
        <p:sp>
          <p:nvSpPr>
            <p:cNvPr id="9394" name="Google Shape;9394;p53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plots in separate axes:</a:t>
              </a:r>
              <a:endParaRPr/>
            </a:p>
          </p:txBody>
        </p:sp>
        <p:sp>
          <p:nvSpPr>
            <p:cNvPr id="9395" name="Google Shape;9395;p53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396" name="Google Shape;9396;p531"/>
          <p:cNvPicPr preferRelativeResize="0"/>
          <p:nvPr/>
        </p:nvPicPr>
        <p:blipFill rotWithShape="1">
          <a:blip r:embed="rId3">
            <a:alphaModFix/>
          </a:blip>
          <a:srcRect b="25544" l="0" r="7647" t="0"/>
          <a:stretch/>
        </p:blipFill>
        <p:spPr>
          <a:xfrm>
            <a:off x="711201" y="1844825"/>
            <a:ext cx="8488684" cy="3906396"/>
          </a:xfrm>
          <a:prstGeom prst="rect">
            <a:avLst/>
          </a:prstGeom>
          <a:noFill/>
          <a:ln cap="flat" cmpd="sng" w="9525">
            <a:solidFill>
              <a:srgbClr val="F2F2F2"/>
            </a:solidFill>
            <a:prstDash val="solid"/>
            <a:round/>
            <a:headEnd len="sm" w="sm" type="none"/>
            <a:tailEnd len="sm" w="sm" type="none"/>
          </a:ln>
        </p:spPr>
      </p:pic>
      <p:pic>
        <p:nvPicPr>
          <p:cNvPr id="9397" name="Google Shape;9397;p531"/>
          <p:cNvPicPr preferRelativeResize="0"/>
          <p:nvPr/>
        </p:nvPicPr>
        <p:blipFill rotWithShape="1">
          <a:blip r:embed="rId3">
            <a:alphaModFix/>
          </a:blip>
          <a:srcRect b="0" l="36045" r="42140" t="64810"/>
          <a:stretch/>
        </p:blipFill>
        <p:spPr>
          <a:xfrm>
            <a:off x="3946873" y="3904973"/>
            <a:ext cx="2005096" cy="18462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91"/>
          <p:cNvGrpSpPr/>
          <p:nvPr/>
        </p:nvGrpSpPr>
        <p:grpSpPr>
          <a:xfrm>
            <a:off x="559817" y="1428745"/>
            <a:ext cx="8783192" cy="215444"/>
            <a:chOff x="559817" y="2136914"/>
            <a:chExt cx="8783192" cy="215444"/>
          </a:xfrm>
        </p:grpSpPr>
        <p:sp>
          <p:nvSpPr>
            <p:cNvPr id="1389" name="Google Shape;1389;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0" name="Google Shape;1390;p9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주의할 점은 1차원일 경우 튜플로 나오는데, 원소의 개수가 나온다.</a:t>
              </a:r>
              <a:endParaRPr sz="1400">
                <a:solidFill>
                  <a:srgbClr val="262626"/>
                </a:solidFill>
                <a:latin typeface="Arial"/>
                <a:ea typeface="Arial"/>
                <a:cs typeface="Arial"/>
                <a:sym typeface="Arial"/>
              </a:endParaRPr>
            </a:p>
          </p:txBody>
        </p:sp>
      </p:grpSp>
      <p:grpSp>
        <p:nvGrpSpPr>
          <p:cNvPr id="1391" name="Google Shape;1391;p91"/>
          <p:cNvGrpSpPr/>
          <p:nvPr/>
        </p:nvGrpSpPr>
        <p:grpSpPr>
          <a:xfrm>
            <a:off x="450000" y="450000"/>
            <a:ext cx="9018000" cy="276999"/>
            <a:chOff x="450000" y="450000"/>
            <a:chExt cx="9018000" cy="276999"/>
          </a:xfrm>
        </p:grpSpPr>
        <p:sp>
          <p:nvSpPr>
            <p:cNvPr id="1392" name="Google Shape;1392;p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393" name="Google Shape;1393;p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94" name="Google Shape;1394;p91"/>
          <p:cNvSpPr/>
          <p:nvPr/>
        </p:nvSpPr>
        <p:spPr>
          <a:xfrm>
            <a:off x="558396" y="1844826"/>
            <a:ext cx="8782050" cy="14401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95" name="Google Shape;1395;p91"/>
          <p:cNvPicPr preferRelativeResize="0"/>
          <p:nvPr/>
        </p:nvPicPr>
        <p:blipFill rotWithShape="1">
          <a:blip r:embed="rId3">
            <a:alphaModFix/>
          </a:blip>
          <a:srcRect b="0" l="0" r="14290" t="0"/>
          <a:stretch/>
        </p:blipFill>
        <p:spPr>
          <a:xfrm>
            <a:off x="712183" y="1988102"/>
            <a:ext cx="8487702" cy="11528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2" name="Shape 9402"/>
        <p:cNvGrpSpPr/>
        <p:nvPr/>
      </p:nvGrpSpPr>
      <p:grpSpPr>
        <a:xfrm>
          <a:off x="0" y="0"/>
          <a:ext cx="0" cy="0"/>
          <a:chOff x="0" y="0"/>
          <a:chExt cx="0" cy="0"/>
        </a:xfrm>
      </p:grpSpPr>
      <p:sp>
        <p:nvSpPr>
          <p:cNvPr id="9403" name="Google Shape;9403;p532"/>
          <p:cNvSpPr/>
          <p:nvPr/>
        </p:nvSpPr>
        <p:spPr>
          <a:xfrm>
            <a:off x="558396" y="1742165"/>
            <a:ext cx="8782050" cy="37030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04" name="Google Shape;9404;p532"/>
          <p:cNvGrpSpPr/>
          <p:nvPr/>
        </p:nvGrpSpPr>
        <p:grpSpPr>
          <a:xfrm>
            <a:off x="450000" y="450000"/>
            <a:ext cx="9018000" cy="276999"/>
            <a:chOff x="450000" y="450000"/>
            <a:chExt cx="9018000" cy="276999"/>
          </a:xfrm>
        </p:grpSpPr>
        <p:sp>
          <p:nvSpPr>
            <p:cNvPr id="9405" name="Google Shape;9405;p53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06" name="Google Shape;9406;p53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07" name="Google Shape;9407;p532"/>
          <p:cNvGrpSpPr/>
          <p:nvPr/>
        </p:nvGrpSpPr>
        <p:grpSpPr>
          <a:xfrm>
            <a:off x="558800" y="1401751"/>
            <a:ext cx="8785225" cy="215444"/>
            <a:chOff x="558800" y="1908653"/>
            <a:chExt cx="8785225" cy="215444"/>
          </a:xfrm>
        </p:grpSpPr>
        <p:sp>
          <p:nvSpPr>
            <p:cNvPr id="9408" name="Google Shape;9408;p53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plots in an array of axes:</a:t>
              </a:r>
              <a:endParaRPr/>
            </a:p>
          </p:txBody>
        </p:sp>
        <p:sp>
          <p:nvSpPr>
            <p:cNvPr id="9409" name="Google Shape;9409;p53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410" name="Google Shape;9410;p532"/>
          <p:cNvPicPr preferRelativeResize="0"/>
          <p:nvPr/>
        </p:nvPicPr>
        <p:blipFill rotWithShape="1">
          <a:blip r:embed="rId3">
            <a:alphaModFix/>
          </a:blip>
          <a:srcRect b="0" l="0" r="2480" t="0"/>
          <a:stretch/>
        </p:blipFill>
        <p:spPr>
          <a:xfrm>
            <a:off x="711201" y="1863065"/>
            <a:ext cx="8488683" cy="345646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5" name="Shape 9415"/>
        <p:cNvGrpSpPr/>
        <p:nvPr/>
      </p:nvGrpSpPr>
      <p:grpSpPr>
        <a:xfrm>
          <a:off x="0" y="0"/>
          <a:ext cx="0" cy="0"/>
          <a:chOff x="0" y="0"/>
          <a:chExt cx="0" cy="0"/>
        </a:xfrm>
      </p:grpSpPr>
      <p:sp>
        <p:nvSpPr>
          <p:cNvPr id="9416" name="Google Shape;9416;p533"/>
          <p:cNvSpPr/>
          <p:nvPr/>
        </p:nvSpPr>
        <p:spPr>
          <a:xfrm>
            <a:off x="558396" y="1742165"/>
            <a:ext cx="8782050" cy="41351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17" name="Google Shape;9417;p533"/>
          <p:cNvGrpSpPr/>
          <p:nvPr/>
        </p:nvGrpSpPr>
        <p:grpSpPr>
          <a:xfrm>
            <a:off x="450000" y="450000"/>
            <a:ext cx="9018000" cy="276999"/>
            <a:chOff x="450000" y="450000"/>
            <a:chExt cx="9018000" cy="276999"/>
          </a:xfrm>
        </p:grpSpPr>
        <p:sp>
          <p:nvSpPr>
            <p:cNvPr id="9418" name="Google Shape;9418;p53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19" name="Google Shape;9419;p53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20" name="Google Shape;9420;p533"/>
          <p:cNvGrpSpPr/>
          <p:nvPr/>
        </p:nvGrpSpPr>
        <p:grpSpPr>
          <a:xfrm>
            <a:off x="558800" y="1401751"/>
            <a:ext cx="8785225" cy="215444"/>
            <a:chOff x="558800" y="1908653"/>
            <a:chExt cx="8785225" cy="215444"/>
          </a:xfrm>
        </p:grpSpPr>
        <p:sp>
          <p:nvSpPr>
            <p:cNvPr id="9421" name="Google Shape;9421;p53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plots in an array of axes:</a:t>
              </a:r>
              <a:endParaRPr/>
            </a:p>
          </p:txBody>
        </p:sp>
        <p:sp>
          <p:nvSpPr>
            <p:cNvPr id="9422" name="Google Shape;9422;p53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423" name="Google Shape;9423;p533"/>
          <p:cNvPicPr preferRelativeResize="0"/>
          <p:nvPr/>
        </p:nvPicPr>
        <p:blipFill rotWithShape="1">
          <a:blip r:embed="rId3">
            <a:alphaModFix/>
          </a:blip>
          <a:srcRect b="0" l="0" r="14280" t="0"/>
          <a:stretch/>
        </p:blipFill>
        <p:spPr>
          <a:xfrm>
            <a:off x="711201" y="1844824"/>
            <a:ext cx="8488684" cy="392498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8" name="Shape 9428"/>
        <p:cNvGrpSpPr/>
        <p:nvPr/>
      </p:nvGrpSpPr>
      <p:grpSpPr>
        <a:xfrm>
          <a:off x="0" y="0"/>
          <a:ext cx="0" cy="0"/>
          <a:chOff x="0" y="0"/>
          <a:chExt cx="0" cy="0"/>
        </a:xfrm>
      </p:grpSpPr>
      <p:grpSp>
        <p:nvGrpSpPr>
          <p:cNvPr id="9429" name="Google Shape;9429;p534"/>
          <p:cNvGrpSpPr/>
          <p:nvPr/>
        </p:nvGrpSpPr>
        <p:grpSpPr>
          <a:xfrm>
            <a:off x="450000" y="450000"/>
            <a:ext cx="9018000" cy="276999"/>
            <a:chOff x="450000" y="450000"/>
            <a:chExt cx="9018000" cy="276999"/>
          </a:xfrm>
        </p:grpSpPr>
        <p:sp>
          <p:nvSpPr>
            <p:cNvPr id="9430" name="Google Shape;9430;p53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31" name="Google Shape;9431;p53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32" name="Google Shape;9432;p534"/>
          <p:cNvGrpSpPr/>
          <p:nvPr/>
        </p:nvGrpSpPr>
        <p:grpSpPr>
          <a:xfrm>
            <a:off x="425068" y="1331476"/>
            <a:ext cx="8918957" cy="792621"/>
            <a:chOff x="425068" y="1331476"/>
            <a:chExt cx="8918957" cy="792621"/>
          </a:xfrm>
        </p:grpSpPr>
        <p:sp>
          <p:nvSpPr>
            <p:cNvPr id="9433" name="Google Shape;9433;p534"/>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pandas Visualization</a:t>
              </a:r>
              <a:endParaRPr/>
            </a:p>
          </p:txBody>
        </p:sp>
        <p:sp>
          <p:nvSpPr>
            <p:cNvPr id="9434" name="Google Shape;9434;p53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Import modules and data.</a:t>
              </a:r>
              <a:endParaRPr/>
            </a:p>
          </p:txBody>
        </p:sp>
        <p:sp>
          <p:nvSpPr>
            <p:cNvPr id="9435" name="Google Shape;9435;p53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36" name="Google Shape;9436;p534"/>
          <p:cNvSpPr/>
          <p:nvPr/>
        </p:nvSpPr>
        <p:spPr>
          <a:xfrm>
            <a:off x="558396" y="2252033"/>
            <a:ext cx="8782050" cy="41351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37" name="Google Shape;9437;p534"/>
          <p:cNvPicPr preferRelativeResize="0"/>
          <p:nvPr/>
        </p:nvPicPr>
        <p:blipFill rotWithShape="1">
          <a:blip r:embed="rId3">
            <a:alphaModFix/>
          </a:blip>
          <a:srcRect b="0" l="1" r="424" t="0"/>
          <a:stretch/>
        </p:blipFill>
        <p:spPr>
          <a:xfrm>
            <a:off x="711201" y="2326245"/>
            <a:ext cx="8380918" cy="397488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2" name="Shape 9442"/>
        <p:cNvGrpSpPr/>
        <p:nvPr/>
      </p:nvGrpSpPr>
      <p:grpSpPr>
        <a:xfrm>
          <a:off x="0" y="0"/>
          <a:ext cx="0" cy="0"/>
          <a:chOff x="0" y="0"/>
          <a:chExt cx="0" cy="0"/>
        </a:xfrm>
      </p:grpSpPr>
      <p:grpSp>
        <p:nvGrpSpPr>
          <p:cNvPr id="9443" name="Google Shape;9443;p535"/>
          <p:cNvGrpSpPr/>
          <p:nvPr/>
        </p:nvGrpSpPr>
        <p:grpSpPr>
          <a:xfrm>
            <a:off x="450000" y="450000"/>
            <a:ext cx="9018000" cy="276999"/>
            <a:chOff x="450000" y="450000"/>
            <a:chExt cx="9018000" cy="276999"/>
          </a:xfrm>
        </p:grpSpPr>
        <p:sp>
          <p:nvSpPr>
            <p:cNvPr id="9444" name="Google Shape;9444;p53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45" name="Google Shape;9445;p53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46" name="Google Shape;9446;p535"/>
          <p:cNvGrpSpPr/>
          <p:nvPr/>
        </p:nvGrpSpPr>
        <p:grpSpPr>
          <a:xfrm>
            <a:off x="558800" y="1401751"/>
            <a:ext cx="8785225" cy="215444"/>
            <a:chOff x="558800" y="1908653"/>
            <a:chExt cx="8785225" cy="215444"/>
          </a:xfrm>
        </p:grpSpPr>
        <p:sp>
          <p:nvSpPr>
            <p:cNvPr id="9447" name="Google Shape;9447;p53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448" name="Google Shape;9448;p53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49" name="Google Shape;9449;p535"/>
          <p:cNvSpPr/>
          <p:nvPr/>
        </p:nvSpPr>
        <p:spPr>
          <a:xfrm>
            <a:off x="558396" y="1772817"/>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50" name="Google Shape;9450;p535"/>
          <p:cNvPicPr preferRelativeResize="0"/>
          <p:nvPr/>
        </p:nvPicPr>
        <p:blipFill rotWithShape="1">
          <a:blip r:embed="rId3">
            <a:alphaModFix/>
          </a:blip>
          <a:srcRect b="0" l="0" r="14280" t="0"/>
          <a:stretch/>
        </p:blipFill>
        <p:spPr>
          <a:xfrm>
            <a:off x="711201" y="1889059"/>
            <a:ext cx="8488684" cy="293470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5" name="Shape 9455"/>
        <p:cNvGrpSpPr/>
        <p:nvPr/>
      </p:nvGrpSpPr>
      <p:grpSpPr>
        <a:xfrm>
          <a:off x="0" y="0"/>
          <a:ext cx="0" cy="0"/>
          <a:chOff x="0" y="0"/>
          <a:chExt cx="0" cy="0"/>
        </a:xfrm>
      </p:grpSpPr>
      <p:grpSp>
        <p:nvGrpSpPr>
          <p:cNvPr id="9456" name="Google Shape;9456;p536"/>
          <p:cNvGrpSpPr/>
          <p:nvPr/>
        </p:nvGrpSpPr>
        <p:grpSpPr>
          <a:xfrm>
            <a:off x="450000" y="450000"/>
            <a:ext cx="9018000" cy="276999"/>
            <a:chOff x="450000" y="450000"/>
            <a:chExt cx="9018000" cy="276999"/>
          </a:xfrm>
        </p:grpSpPr>
        <p:sp>
          <p:nvSpPr>
            <p:cNvPr id="9457" name="Google Shape;9457;p53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58" name="Google Shape;9458;p53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59" name="Google Shape;9459;p536"/>
          <p:cNvGrpSpPr/>
          <p:nvPr/>
        </p:nvGrpSpPr>
        <p:grpSpPr>
          <a:xfrm>
            <a:off x="558800" y="1401751"/>
            <a:ext cx="8785225" cy="215444"/>
            <a:chOff x="558800" y="1908653"/>
            <a:chExt cx="8785225" cy="215444"/>
          </a:xfrm>
        </p:grpSpPr>
        <p:sp>
          <p:nvSpPr>
            <p:cNvPr id="9460" name="Google Shape;9460;p53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461" name="Google Shape;9461;p53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62" name="Google Shape;9462;p536"/>
          <p:cNvSpPr/>
          <p:nvPr/>
        </p:nvSpPr>
        <p:spPr>
          <a:xfrm>
            <a:off x="558396" y="1772817"/>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63" name="Google Shape;9463;p536"/>
          <p:cNvPicPr preferRelativeResize="0"/>
          <p:nvPr/>
        </p:nvPicPr>
        <p:blipFill rotWithShape="1">
          <a:blip r:embed="rId3">
            <a:alphaModFix/>
          </a:blip>
          <a:srcRect b="0" l="0" r="14280" t="0"/>
          <a:stretch/>
        </p:blipFill>
        <p:spPr>
          <a:xfrm>
            <a:off x="711201" y="1893254"/>
            <a:ext cx="8488683" cy="292747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8" name="Shape 9468"/>
        <p:cNvGrpSpPr/>
        <p:nvPr/>
      </p:nvGrpSpPr>
      <p:grpSpPr>
        <a:xfrm>
          <a:off x="0" y="0"/>
          <a:ext cx="0" cy="0"/>
          <a:chOff x="0" y="0"/>
          <a:chExt cx="0" cy="0"/>
        </a:xfrm>
      </p:grpSpPr>
      <p:grpSp>
        <p:nvGrpSpPr>
          <p:cNvPr id="9469" name="Google Shape;9469;p537"/>
          <p:cNvGrpSpPr/>
          <p:nvPr/>
        </p:nvGrpSpPr>
        <p:grpSpPr>
          <a:xfrm>
            <a:off x="450000" y="450000"/>
            <a:ext cx="9018000" cy="276999"/>
            <a:chOff x="450000" y="450000"/>
            <a:chExt cx="9018000" cy="276999"/>
          </a:xfrm>
        </p:grpSpPr>
        <p:sp>
          <p:nvSpPr>
            <p:cNvPr id="9470" name="Google Shape;9470;p53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71" name="Google Shape;9471;p53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72" name="Google Shape;9472;p537"/>
          <p:cNvGrpSpPr/>
          <p:nvPr/>
        </p:nvGrpSpPr>
        <p:grpSpPr>
          <a:xfrm>
            <a:off x="558800" y="1401751"/>
            <a:ext cx="8785225" cy="215444"/>
            <a:chOff x="558800" y="1908653"/>
            <a:chExt cx="8785225" cy="215444"/>
          </a:xfrm>
        </p:grpSpPr>
        <p:sp>
          <p:nvSpPr>
            <p:cNvPr id="9473" name="Google Shape;9473;p53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474" name="Google Shape;9474;p53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75" name="Google Shape;9475;p537"/>
          <p:cNvSpPr/>
          <p:nvPr/>
        </p:nvSpPr>
        <p:spPr>
          <a:xfrm>
            <a:off x="558396" y="1772817"/>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76" name="Google Shape;9476;p537"/>
          <p:cNvPicPr preferRelativeResize="0"/>
          <p:nvPr/>
        </p:nvPicPr>
        <p:blipFill rotWithShape="1">
          <a:blip r:embed="rId3">
            <a:alphaModFix/>
          </a:blip>
          <a:srcRect b="0" l="0" r="14280" t="0"/>
          <a:stretch/>
        </p:blipFill>
        <p:spPr>
          <a:xfrm>
            <a:off x="711201" y="1896868"/>
            <a:ext cx="8488684" cy="292024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1" name="Shape 9481"/>
        <p:cNvGrpSpPr/>
        <p:nvPr/>
      </p:nvGrpSpPr>
      <p:grpSpPr>
        <a:xfrm>
          <a:off x="0" y="0"/>
          <a:ext cx="0" cy="0"/>
          <a:chOff x="0" y="0"/>
          <a:chExt cx="0" cy="0"/>
        </a:xfrm>
      </p:grpSpPr>
      <p:grpSp>
        <p:nvGrpSpPr>
          <p:cNvPr id="9482" name="Google Shape;9482;p538"/>
          <p:cNvGrpSpPr/>
          <p:nvPr/>
        </p:nvGrpSpPr>
        <p:grpSpPr>
          <a:xfrm>
            <a:off x="450000" y="450000"/>
            <a:ext cx="9018000" cy="276999"/>
            <a:chOff x="450000" y="450000"/>
            <a:chExt cx="9018000" cy="276999"/>
          </a:xfrm>
        </p:grpSpPr>
        <p:sp>
          <p:nvSpPr>
            <p:cNvPr id="9483" name="Google Shape;9483;p53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84" name="Google Shape;9484;p53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85" name="Google Shape;9485;p538"/>
          <p:cNvGrpSpPr/>
          <p:nvPr/>
        </p:nvGrpSpPr>
        <p:grpSpPr>
          <a:xfrm>
            <a:off x="558800" y="1401751"/>
            <a:ext cx="8785225" cy="215444"/>
            <a:chOff x="558800" y="1908653"/>
            <a:chExt cx="8785225" cy="215444"/>
          </a:xfrm>
        </p:grpSpPr>
        <p:sp>
          <p:nvSpPr>
            <p:cNvPr id="9486" name="Google Shape;9486;p53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Bar plot:</a:t>
              </a:r>
              <a:endParaRPr/>
            </a:p>
          </p:txBody>
        </p:sp>
        <p:sp>
          <p:nvSpPr>
            <p:cNvPr id="9487" name="Google Shape;9487;p53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88" name="Google Shape;9488;p538"/>
          <p:cNvSpPr/>
          <p:nvPr/>
        </p:nvSpPr>
        <p:spPr>
          <a:xfrm>
            <a:off x="558396" y="1772817"/>
            <a:ext cx="8782050" cy="28083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89" name="Google Shape;9489;p538"/>
          <p:cNvPicPr preferRelativeResize="0"/>
          <p:nvPr/>
        </p:nvPicPr>
        <p:blipFill rotWithShape="1">
          <a:blip r:embed="rId3">
            <a:alphaModFix/>
          </a:blip>
          <a:srcRect b="0" l="0" r="14280" t="0"/>
          <a:stretch/>
        </p:blipFill>
        <p:spPr>
          <a:xfrm>
            <a:off x="711201" y="1882535"/>
            <a:ext cx="8488684" cy="258051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4" name="Shape 9494"/>
        <p:cNvGrpSpPr/>
        <p:nvPr/>
      </p:nvGrpSpPr>
      <p:grpSpPr>
        <a:xfrm>
          <a:off x="0" y="0"/>
          <a:ext cx="0" cy="0"/>
          <a:chOff x="0" y="0"/>
          <a:chExt cx="0" cy="0"/>
        </a:xfrm>
      </p:grpSpPr>
      <p:grpSp>
        <p:nvGrpSpPr>
          <p:cNvPr id="9495" name="Google Shape;9495;p539"/>
          <p:cNvGrpSpPr/>
          <p:nvPr/>
        </p:nvGrpSpPr>
        <p:grpSpPr>
          <a:xfrm>
            <a:off x="450000" y="450000"/>
            <a:ext cx="9018000" cy="276999"/>
            <a:chOff x="450000" y="450000"/>
            <a:chExt cx="9018000" cy="276999"/>
          </a:xfrm>
        </p:grpSpPr>
        <p:sp>
          <p:nvSpPr>
            <p:cNvPr id="9496" name="Google Shape;9496;p53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497" name="Google Shape;9497;p53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498" name="Google Shape;9498;p539"/>
          <p:cNvGrpSpPr/>
          <p:nvPr/>
        </p:nvGrpSpPr>
        <p:grpSpPr>
          <a:xfrm>
            <a:off x="558800" y="1401751"/>
            <a:ext cx="8785225" cy="215444"/>
            <a:chOff x="558800" y="1908653"/>
            <a:chExt cx="8785225" cy="215444"/>
          </a:xfrm>
        </p:grpSpPr>
        <p:sp>
          <p:nvSpPr>
            <p:cNvPr id="9499" name="Google Shape;9499;p53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Bar plot:</a:t>
              </a:r>
              <a:endParaRPr/>
            </a:p>
          </p:txBody>
        </p:sp>
        <p:sp>
          <p:nvSpPr>
            <p:cNvPr id="9500" name="Google Shape;9500;p53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01" name="Google Shape;9501;p539"/>
          <p:cNvSpPr/>
          <p:nvPr/>
        </p:nvSpPr>
        <p:spPr>
          <a:xfrm>
            <a:off x="558396" y="1772817"/>
            <a:ext cx="8782050" cy="34563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502" name="Google Shape;9502;p539"/>
          <p:cNvPicPr preferRelativeResize="0"/>
          <p:nvPr/>
        </p:nvPicPr>
        <p:blipFill rotWithShape="1">
          <a:blip r:embed="rId3">
            <a:alphaModFix/>
          </a:blip>
          <a:srcRect b="0" l="0" r="14280" t="0"/>
          <a:stretch/>
        </p:blipFill>
        <p:spPr>
          <a:xfrm>
            <a:off x="711201" y="1879986"/>
            <a:ext cx="8488684" cy="323829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7" name="Shape 9507"/>
        <p:cNvGrpSpPr/>
        <p:nvPr/>
      </p:nvGrpSpPr>
      <p:grpSpPr>
        <a:xfrm>
          <a:off x="0" y="0"/>
          <a:ext cx="0" cy="0"/>
          <a:chOff x="0" y="0"/>
          <a:chExt cx="0" cy="0"/>
        </a:xfrm>
      </p:grpSpPr>
      <p:grpSp>
        <p:nvGrpSpPr>
          <p:cNvPr id="9508" name="Google Shape;9508;p540"/>
          <p:cNvGrpSpPr/>
          <p:nvPr/>
        </p:nvGrpSpPr>
        <p:grpSpPr>
          <a:xfrm>
            <a:off x="450000" y="450000"/>
            <a:ext cx="9018000" cy="276999"/>
            <a:chOff x="450000" y="450000"/>
            <a:chExt cx="9018000" cy="276999"/>
          </a:xfrm>
        </p:grpSpPr>
        <p:sp>
          <p:nvSpPr>
            <p:cNvPr id="9509" name="Google Shape;9509;p54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510" name="Google Shape;9510;p54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511" name="Google Shape;9511;p540"/>
          <p:cNvGrpSpPr/>
          <p:nvPr/>
        </p:nvGrpSpPr>
        <p:grpSpPr>
          <a:xfrm>
            <a:off x="558800" y="1401751"/>
            <a:ext cx="8785225" cy="215444"/>
            <a:chOff x="558800" y="1908653"/>
            <a:chExt cx="8785225" cy="215444"/>
          </a:xfrm>
        </p:grpSpPr>
        <p:sp>
          <p:nvSpPr>
            <p:cNvPr id="9512" name="Google Shape;9512;p54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Single scatter plot:</a:t>
              </a:r>
              <a:endParaRPr/>
            </a:p>
          </p:txBody>
        </p:sp>
        <p:sp>
          <p:nvSpPr>
            <p:cNvPr id="9513" name="Google Shape;9513;p54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14" name="Google Shape;9514;p540"/>
          <p:cNvSpPr/>
          <p:nvPr/>
        </p:nvSpPr>
        <p:spPr>
          <a:xfrm>
            <a:off x="558396" y="1772817"/>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515" name="Google Shape;9515;p540"/>
          <p:cNvPicPr preferRelativeResize="0"/>
          <p:nvPr/>
        </p:nvPicPr>
        <p:blipFill rotWithShape="1">
          <a:blip r:embed="rId3">
            <a:alphaModFix/>
          </a:blip>
          <a:srcRect b="0" l="0" r="14280" t="0"/>
          <a:stretch/>
        </p:blipFill>
        <p:spPr>
          <a:xfrm>
            <a:off x="711201" y="1864341"/>
            <a:ext cx="8488684" cy="29853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0" name="Shape 9520"/>
        <p:cNvGrpSpPr/>
        <p:nvPr/>
      </p:nvGrpSpPr>
      <p:grpSpPr>
        <a:xfrm>
          <a:off x="0" y="0"/>
          <a:ext cx="0" cy="0"/>
          <a:chOff x="0" y="0"/>
          <a:chExt cx="0" cy="0"/>
        </a:xfrm>
      </p:grpSpPr>
      <p:grpSp>
        <p:nvGrpSpPr>
          <p:cNvPr id="9521" name="Google Shape;9521;p541"/>
          <p:cNvGrpSpPr/>
          <p:nvPr/>
        </p:nvGrpSpPr>
        <p:grpSpPr>
          <a:xfrm>
            <a:off x="450000" y="450000"/>
            <a:ext cx="9018000" cy="276999"/>
            <a:chOff x="450000" y="450000"/>
            <a:chExt cx="9018000" cy="276999"/>
          </a:xfrm>
        </p:grpSpPr>
        <p:sp>
          <p:nvSpPr>
            <p:cNvPr id="9522" name="Google Shape;9522;p54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523" name="Google Shape;9523;p54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524" name="Google Shape;9524;p541"/>
          <p:cNvGrpSpPr/>
          <p:nvPr/>
        </p:nvGrpSpPr>
        <p:grpSpPr>
          <a:xfrm>
            <a:off x="558800" y="1401751"/>
            <a:ext cx="8785225" cy="215444"/>
            <a:chOff x="558800" y="1908653"/>
            <a:chExt cx="8785225" cy="215444"/>
          </a:xfrm>
        </p:grpSpPr>
        <p:sp>
          <p:nvSpPr>
            <p:cNvPr id="9525" name="Google Shape;9525;p54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 array of scatter plots:</a:t>
              </a:r>
              <a:endParaRPr/>
            </a:p>
          </p:txBody>
        </p:sp>
        <p:sp>
          <p:nvSpPr>
            <p:cNvPr id="9526" name="Google Shape;9526;p54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27" name="Google Shape;9527;p541"/>
          <p:cNvSpPr/>
          <p:nvPr/>
        </p:nvSpPr>
        <p:spPr>
          <a:xfrm>
            <a:off x="558396" y="1772816"/>
            <a:ext cx="8782050" cy="36003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528" name="Google Shape;9528;p541"/>
          <p:cNvPicPr preferRelativeResize="0"/>
          <p:nvPr/>
        </p:nvPicPr>
        <p:blipFill rotWithShape="1">
          <a:blip r:embed="rId3">
            <a:alphaModFix/>
          </a:blip>
          <a:srcRect b="0" l="0" r="14280" t="0"/>
          <a:stretch/>
        </p:blipFill>
        <p:spPr>
          <a:xfrm>
            <a:off x="711201" y="1890892"/>
            <a:ext cx="8488684" cy="3375635"/>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47"/>
          <p:cNvGrpSpPr/>
          <p:nvPr/>
        </p:nvGrpSpPr>
        <p:grpSpPr>
          <a:xfrm>
            <a:off x="450000" y="450000"/>
            <a:ext cx="9018000" cy="276999"/>
            <a:chOff x="450000" y="450000"/>
            <a:chExt cx="9018000" cy="276999"/>
          </a:xfrm>
        </p:grpSpPr>
        <p:sp>
          <p:nvSpPr>
            <p:cNvPr id="353" name="Google Shape;353;p4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354" name="Google Shape;354;p4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355" name="Google Shape;355;p47"/>
          <p:cNvGrpSpPr/>
          <p:nvPr/>
        </p:nvGrpSpPr>
        <p:grpSpPr>
          <a:xfrm>
            <a:off x="559817" y="1428745"/>
            <a:ext cx="8783192" cy="215444"/>
            <a:chOff x="559817" y="2136914"/>
            <a:chExt cx="8783192" cy="215444"/>
          </a:xfrm>
        </p:grpSpPr>
        <p:sp>
          <p:nvSpPr>
            <p:cNvPr id="356" name="Google Shape;356;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7" name="Google Shape;357;p4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저장 및 접근 (2/2)</a:t>
              </a:r>
              <a:endParaRPr sz="1400">
                <a:solidFill>
                  <a:srgbClr val="262626"/>
                </a:solidFill>
                <a:latin typeface="Arial"/>
                <a:ea typeface="Arial"/>
                <a:cs typeface="Arial"/>
                <a:sym typeface="Arial"/>
              </a:endParaRPr>
            </a:p>
          </p:txBody>
        </p:sp>
      </p:grpSp>
      <p:sp>
        <p:nvSpPr>
          <p:cNvPr id="358" name="Google Shape;358;p47"/>
          <p:cNvSpPr/>
          <p:nvPr/>
        </p:nvSpPr>
        <p:spPr>
          <a:xfrm>
            <a:off x="702940" y="1700808"/>
            <a:ext cx="8632825" cy="945625"/>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자료는 연속적인 위치에 저장되어 있기 때문에 메모리의 주소는 인덱스를 가지고 접근할 수 있고, 무작위로 자료를 선택해서 자료의 원하는 곳에 접근할 수 있다. 여기서는 세 번째 방(주로 하나의 값을 저장하는 변수 개념을 여기서는 방이라고 표현하겠다)에 있는 빨간색에 접근하기도 하고 파란색에도 접근해 보는 그림이다. 인덱스를 통하여 무작위의 접근이 가능하다.</a:t>
            </a:r>
            <a:endParaRPr/>
          </a:p>
        </p:txBody>
      </p:sp>
      <p:sp>
        <p:nvSpPr>
          <p:cNvPr id="359" name="Google Shape;359;p47"/>
          <p:cNvSpPr/>
          <p:nvPr/>
        </p:nvSpPr>
        <p:spPr>
          <a:xfrm>
            <a:off x="3650240" y="3030106"/>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360" name="Google Shape;360;p47"/>
          <p:cNvSpPr/>
          <p:nvPr/>
        </p:nvSpPr>
        <p:spPr>
          <a:xfrm>
            <a:off x="4588858" y="3030106"/>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361" name="Google Shape;361;p47"/>
          <p:cNvSpPr/>
          <p:nvPr/>
        </p:nvSpPr>
        <p:spPr>
          <a:xfrm>
            <a:off x="5527476" y="3030106"/>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362" name="Google Shape;362;p47"/>
          <p:cNvSpPr/>
          <p:nvPr/>
        </p:nvSpPr>
        <p:spPr>
          <a:xfrm>
            <a:off x="3917746" y="27353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363" name="Google Shape;363;p47"/>
          <p:cNvSpPr/>
          <p:nvPr/>
        </p:nvSpPr>
        <p:spPr>
          <a:xfrm>
            <a:off x="4863625" y="27353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364" name="Google Shape;364;p47"/>
          <p:cNvSpPr/>
          <p:nvPr/>
        </p:nvSpPr>
        <p:spPr>
          <a:xfrm>
            <a:off x="5768499" y="27353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365" name="Google Shape;365;p47"/>
          <p:cNvSpPr/>
          <p:nvPr/>
        </p:nvSpPr>
        <p:spPr>
          <a:xfrm>
            <a:off x="3650240" y="4365104"/>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366" name="Google Shape;366;p47"/>
          <p:cNvSpPr/>
          <p:nvPr/>
        </p:nvSpPr>
        <p:spPr>
          <a:xfrm>
            <a:off x="4588858" y="4365104"/>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367" name="Google Shape;367;p47"/>
          <p:cNvSpPr/>
          <p:nvPr/>
        </p:nvSpPr>
        <p:spPr>
          <a:xfrm>
            <a:off x="5527476" y="4365104"/>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368" name="Google Shape;368;p47"/>
          <p:cNvSpPr/>
          <p:nvPr/>
        </p:nvSpPr>
        <p:spPr>
          <a:xfrm>
            <a:off x="3917744" y="4070300"/>
            <a:ext cx="412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369" name="Google Shape;369;p47"/>
          <p:cNvSpPr/>
          <p:nvPr/>
        </p:nvSpPr>
        <p:spPr>
          <a:xfrm>
            <a:off x="4863625" y="4070300"/>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370" name="Google Shape;370;p47"/>
          <p:cNvSpPr/>
          <p:nvPr/>
        </p:nvSpPr>
        <p:spPr>
          <a:xfrm>
            <a:off x="5768499" y="4070300"/>
            <a:ext cx="412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C00000"/>
                </a:solidFill>
                <a:latin typeface="Arial"/>
                <a:ea typeface="Arial"/>
                <a:cs typeface="Arial"/>
                <a:sym typeface="Arial"/>
              </a:rPr>
              <a:t>a[2]</a:t>
            </a:r>
            <a:endParaRPr b="1" sz="1400">
              <a:solidFill>
                <a:srgbClr val="C00000"/>
              </a:solidFill>
              <a:latin typeface="Arial"/>
              <a:ea typeface="Arial"/>
              <a:cs typeface="Arial"/>
              <a:sym typeface="Arial"/>
            </a:endParaRPr>
          </a:p>
        </p:txBody>
      </p:sp>
      <p:sp>
        <p:nvSpPr>
          <p:cNvPr id="371" name="Google Shape;371;p47"/>
          <p:cNvSpPr/>
          <p:nvPr/>
        </p:nvSpPr>
        <p:spPr>
          <a:xfrm>
            <a:off x="3650240" y="512246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372" name="Google Shape;372;p47"/>
          <p:cNvSpPr/>
          <p:nvPr/>
        </p:nvSpPr>
        <p:spPr>
          <a:xfrm>
            <a:off x="4588858" y="512246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373" name="Google Shape;373;p47"/>
          <p:cNvSpPr/>
          <p:nvPr/>
        </p:nvSpPr>
        <p:spPr>
          <a:xfrm>
            <a:off x="5527476" y="512246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374" name="Google Shape;374;p47"/>
          <p:cNvSpPr/>
          <p:nvPr/>
        </p:nvSpPr>
        <p:spPr>
          <a:xfrm>
            <a:off x="3917746" y="482767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C00000"/>
                </a:solidFill>
                <a:latin typeface="Arial"/>
                <a:ea typeface="Arial"/>
                <a:cs typeface="Arial"/>
                <a:sym typeface="Arial"/>
              </a:rPr>
              <a:t>a[0]</a:t>
            </a:r>
            <a:endParaRPr b="1" sz="1400">
              <a:solidFill>
                <a:srgbClr val="C00000"/>
              </a:solidFill>
              <a:latin typeface="Arial"/>
              <a:ea typeface="Arial"/>
              <a:cs typeface="Arial"/>
              <a:sym typeface="Arial"/>
            </a:endParaRPr>
          </a:p>
        </p:txBody>
      </p:sp>
      <p:sp>
        <p:nvSpPr>
          <p:cNvPr id="375" name="Google Shape;375;p47"/>
          <p:cNvSpPr/>
          <p:nvPr/>
        </p:nvSpPr>
        <p:spPr>
          <a:xfrm>
            <a:off x="4863625" y="482767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376" name="Google Shape;376;p47"/>
          <p:cNvSpPr/>
          <p:nvPr/>
        </p:nvSpPr>
        <p:spPr>
          <a:xfrm>
            <a:off x="5768498" y="4827675"/>
            <a:ext cx="4866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377" name="Google Shape;377;p47"/>
          <p:cNvSpPr/>
          <p:nvPr/>
        </p:nvSpPr>
        <p:spPr>
          <a:xfrm>
            <a:off x="3650240" y="5879822"/>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378" name="Google Shape;378;p47"/>
          <p:cNvSpPr/>
          <p:nvPr/>
        </p:nvSpPr>
        <p:spPr>
          <a:xfrm>
            <a:off x="4588858" y="5879822"/>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379" name="Google Shape;379;p47"/>
          <p:cNvSpPr/>
          <p:nvPr/>
        </p:nvSpPr>
        <p:spPr>
          <a:xfrm>
            <a:off x="5527476" y="5879822"/>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380" name="Google Shape;380;p47"/>
          <p:cNvSpPr/>
          <p:nvPr/>
        </p:nvSpPr>
        <p:spPr>
          <a:xfrm>
            <a:off x="3917746" y="55850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381" name="Google Shape;381;p47"/>
          <p:cNvSpPr/>
          <p:nvPr/>
        </p:nvSpPr>
        <p:spPr>
          <a:xfrm>
            <a:off x="4863625" y="55850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C00000"/>
                </a:solidFill>
                <a:latin typeface="Arial"/>
                <a:ea typeface="Arial"/>
                <a:cs typeface="Arial"/>
                <a:sym typeface="Arial"/>
              </a:rPr>
              <a:t>a[1]</a:t>
            </a:r>
            <a:endParaRPr b="1" sz="1400">
              <a:solidFill>
                <a:srgbClr val="C00000"/>
              </a:solidFill>
              <a:latin typeface="Arial"/>
              <a:ea typeface="Arial"/>
              <a:cs typeface="Arial"/>
              <a:sym typeface="Arial"/>
            </a:endParaRPr>
          </a:p>
        </p:txBody>
      </p:sp>
      <p:sp>
        <p:nvSpPr>
          <p:cNvPr id="382" name="Google Shape;382;p47"/>
          <p:cNvSpPr/>
          <p:nvPr/>
        </p:nvSpPr>
        <p:spPr>
          <a:xfrm>
            <a:off x="5768499" y="5585025"/>
            <a:ext cx="367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383" name="Google Shape;383;p47"/>
          <p:cNvSpPr/>
          <p:nvPr/>
        </p:nvSpPr>
        <p:spPr>
          <a:xfrm>
            <a:off x="3128416" y="3586238"/>
            <a:ext cx="1578691" cy="367324"/>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Random Access</a:t>
            </a:r>
            <a:endParaRPr sz="1400">
              <a:solidFill>
                <a:schemeClr val="dk1"/>
              </a:solidFill>
              <a:latin typeface="Arial"/>
              <a:ea typeface="Arial"/>
              <a:cs typeface="Arial"/>
              <a:sym typeface="Arial"/>
            </a:endParaRPr>
          </a:p>
        </p:txBody>
      </p:sp>
      <p:sp>
        <p:nvSpPr>
          <p:cNvPr id="384" name="Google Shape;384;p47"/>
          <p:cNvSpPr/>
          <p:nvPr/>
        </p:nvSpPr>
        <p:spPr>
          <a:xfrm>
            <a:off x="5561554" y="4395360"/>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47"/>
          <p:cNvSpPr/>
          <p:nvPr/>
        </p:nvSpPr>
        <p:spPr>
          <a:xfrm>
            <a:off x="3684912" y="5153956"/>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47"/>
          <p:cNvSpPr/>
          <p:nvPr/>
        </p:nvSpPr>
        <p:spPr>
          <a:xfrm>
            <a:off x="4620684" y="5907505"/>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grpSp>
        <p:nvGrpSpPr>
          <p:cNvPr id="1401" name="Google Shape;1401;p92"/>
          <p:cNvGrpSpPr/>
          <p:nvPr/>
        </p:nvGrpSpPr>
        <p:grpSpPr>
          <a:xfrm>
            <a:off x="450000" y="450000"/>
            <a:ext cx="9018000" cy="276999"/>
            <a:chOff x="450000" y="450000"/>
            <a:chExt cx="9018000" cy="276999"/>
          </a:xfrm>
        </p:grpSpPr>
        <p:sp>
          <p:nvSpPr>
            <p:cNvPr id="1402" name="Google Shape;1402;p9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03" name="Google Shape;1403;p9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04" name="Google Shape;1404;p92"/>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shape 변경 (reshape)</a:t>
            </a:r>
            <a:endParaRPr/>
          </a:p>
        </p:txBody>
      </p:sp>
      <p:grpSp>
        <p:nvGrpSpPr>
          <p:cNvPr id="1405" name="Google Shape;1405;p92"/>
          <p:cNvGrpSpPr/>
          <p:nvPr/>
        </p:nvGrpSpPr>
        <p:grpSpPr>
          <a:xfrm>
            <a:off x="559817" y="1913751"/>
            <a:ext cx="8783192" cy="219686"/>
            <a:chOff x="559817" y="2148284"/>
            <a:chExt cx="8783192" cy="219686"/>
          </a:xfrm>
        </p:grpSpPr>
        <p:sp>
          <p:nvSpPr>
            <p:cNvPr id="1406" name="Google Shape;1406;p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07" name="Google Shape;1407;p92"/>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변경하는 방법</a:t>
              </a:r>
              <a:endParaRPr sz="1400">
                <a:solidFill>
                  <a:srgbClr val="262626"/>
                </a:solidFill>
                <a:latin typeface="Arial"/>
                <a:ea typeface="Arial"/>
                <a:cs typeface="Arial"/>
                <a:sym typeface="Arial"/>
              </a:endParaRPr>
            </a:p>
          </p:txBody>
        </p:sp>
      </p:grpSp>
      <p:sp>
        <p:nvSpPr>
          <p:cNvPr id="1408" name="Google Shape;1408;p92"/>
          <p:cNvSpPr/>
          <p:nvPr/>
        </p:nvSpPr>
        <p:spPr>
          <a:xfrm>
            <a:off x="558396" y="2276872"/>
            <a:ext cx="8782050" cy="2160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09" name="Google Shape;1409;p92"/>
          <p:cNvGrpSpPr/>
          <p:nvPr/>
        </p:nvGrpSpPr>
        <p:grpSpPr>
          <a:xfrm>
            <a:off x="557644" y="4509120"/>
            <a:ext cx="8782050" cy="720080"/>
            <a:chOff x="557644" y="5085184"/>
            <a:chExt cx="8782050" cy="720080"/>
          </a:xfrm>
        </p:grpSpPr>
        <p:sp>
          <p:nvSpPr>
            <p:cNvPr id="1410" name="Google Shape;1410;p92"/>
            <p:cNvSpPr/>
            <p:nvPr/>
          </p:nvSpPr>
          <p:spPr>
            <a:xfrm>
              <a:off x="557644" y="5085184"/>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11" name="Google Shape;1411;p9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12" name="Google Shape;1412;p9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70</a:t>
              </a:r>
              <a:endParaRPr b="1" sz="1300">
                <a:solidFill>
                  <a:srgbClr val="262626"/>
                </a:solidFill>
                <a:latin typeface="Arial"/>
                <a:ea typeface="Arial"/>
                <a:cs typeface="Arial"/>
                <a:sym typeface="Arial"/>
              </a:endParaRPr>
            </a:p>
          </p:txBody>
        </p:sp>
        <p:sp>
          <p:nvSpPr>
            <p:cNvPr id="1413" name="Google Shape;1413;p9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shape를 튜플 형태로 넣도록 주의한다.</a:t>
              </a:r>
              <a:endParaRPr/>
            </a:p>
          </p:txBody>
        </p:sp>
      </p:grpSp>
      <p:pic>
        <p:nvPicPr>
          <p:cNvPr id="1414" name="Google Shape;1414;p92"/>
          <p:cNvPicPr preferRelativeResize="0"/>
          <p:nvPr/>
        </p:nvPicPr>
        <p:blipFill rotWithShape="1">
          <a:blip r:embed="rId4">
            <a:alphaModFix/>
          </a:blip>
          <a:srcRect b="0" l="0" r="14290" t="0"/>
          <a:stretch/>
        </p:blipFill>
        <p:spPr>
          <a:xfrm>
            <a:off x="712183" y="2372181"/>
            <a:ext cx="8487702" cy="1973175"/>
          </a:xfrm>
          <a:prstGeom prst="rect">
            <a:avLst/>
          </a:prstGeom>
          <a:noFill/>
          <a:ln cap="flat" cmpd="sng" w="9525">
            <a:solidFill>
              <a:srgbClr val="F2F2F2"/>
            </a:solidFill>
            <a:prstDash val="solid"/>
            <a:round/>
            <a:headEnd len="sm" w="sm" type="none"/>
            <a:tailEnd len="sm" w="sm" type="none"/>
          </a:ln>
        </p:spPr>
      </p:pic>
      <p:sp>
        <p:nvSpPr>
          <p:cNvPr id="1415" name="Google Shape;1415;p92"/>
          <p:cNvSpPr/>
          <p:nvPr/>
        </p:nvSpPr>
        <p:spPr>
          <a:xfrm>
            <a:off x="720374" y="3539611"/>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3" name="Shape 9533"/>
        <p:cNvGrpSpPr/>
        <p:nvPr/>
      </p:nvGrpSpPr>
      <p:grpSpPr>
        <a:xfrm>
          <a:off x="0" y="0"/>
          <a:ext cx="0" cy="0"/>
          <a:chOff x="0" y="0"/>
          <a:chExt cx="0" cy="0"/>
        </a:xfrm>
      </p:grpSpPr>
      <p:sp>
        <p:nvSpPr>
          <p:cNvPr id="9534" name="Google Shape;9534;p542"/>
          <p:cNvSpPr/>
          <p:nvPr/>
        </p:nvSpPr>
        <p:spPr>
          <a:xfrm>
            <a:off x="546895" y="1523719"/>
            <a:ext cx="8797130" cy="73866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#데이터 척도에 따라 다르게 살펴보는 데이터 시각화</a:t>
            </a:r>
            <a:endParaRPr sz="2400">
              <a:solidFill>
                <a:srgbClr val="0C0C0C"/>
              </a:solidFill>
              <a:latin typeface="Arial"/>
              <a:ea typeface="Arial"/>
              <a:cs typeface="Arial"/>
              <a:sym typeface="Arial"/>
            </a:endParaRPr>
          </a:p>
        </p:txBody>
      </p:sp>
      <p:grpSp>
        <p:nvGrpSpPr>
          <p:cNvPr id="9535" name="Google Shape;9535;p542"/>
          <p:cNvGrpSpPr/>
          <p:nvPr/>
        </p:nvGrpSpPr>
        <p:grpSpPr>
          <a:xfrm>
            <a:off x="558798" y="2348881"/>
            <a:ext cx="8797129" cy="3960439"/>
            <a:chOff x="558798" y="2060849"/>
            <a:chExt cx="8797129" cy="3960439"/>
          </a:xfrm>
        </p:grpSpPr>
        <p:sp>
          <p:nvSpPr>
            <p:cNvPr id="9536" name="Google Shape;9536;p542"/>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37" name="Google Shape;9537;p542"/>
            <p:cNvGrpSpPr/>
            <p:nvPr/>
          </p:nvGrpSpPr>
          <p:grpSpPr>
            <a:xfrm>
              <a:off x="558798" y="3945812"/>
              <a:ext cx="8797129" cy="645183"/>
              <a:chOff x="4778069" y="4391025"/>
              <a:chExt cx="2349160" cy="483186"/>
            </a:xfrm>
          </p:grpSpPr>
          <p:sp>
            <p:nvSpPr>
              <p:cNvPr id="9538" name="Google Shape;9538;p542"/>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9539" name="Google Shape;9539;p542"/>
              <p:cNvSpPr/>
              <p:nvPr/>
            </p:nvSpPr>
            <p:spPr>
              <a:xfrm>
                <a:off x="4852511" y="4413216"/>
                <a:ext cx="2200275" cy="46099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'데이터 척도에 따라 다르게 살펴보는 데이터 시각화.ipynb'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9540" name="Google Shape;9540;p542"/>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9541" name="Google Shape;9541;p542"/>
          <p:cNvGrpSpPr/>
          <p:nvPr/>
        </p:nvGrpSpPr>
        <p:grpSpPr>
          <a:xfrm>
            <a:off x="450000" y="450000"/>
            <a:ext cx="9018000" cy="276999"/>
            <a:chOff x="450000" y="450000"/>
            <a:chExt cx="9018000" cy="276999"/>
          </a:xfrm>
        </p:grpSpPr>
        <p:sp>
          <p:nvSpPr>
            <p:cNvPr id="9542" name="Google Shape;9542;p54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543" name="Google Shape;9543;p54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8" name="Shape 9548"/>
        <p:cNvGrpSpPr/>
        <p:nvPr/>
      </p:nvGrpSpPr>
      <p:grpSpPr>
        <a:xfrm>
          <a:off x="0" y="0"/>
          <a:ext cx="0" cy="0"/>
          <a:chOff x="0" y="0"/>
          <a:chExt cx="0" cy="0"/>
        </a:xfrm>
      </p:grpSpPr>
      <p:sp>
        <p:nvSpPr>
          <p:cNvPr id="9549" name="Google Shape;9549;p543"/>
          <p:cNvSpPr/>
          <p:nvPr/>
        </p:nvSpPr>
        <p:spPr>
          <a:xfrm>
            <a:off x="546895" y="1523719"/>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#0212</a:t>
            </a:r>
            <a:endParaRPr/>
          </a:p>
        </p:txBody>
      </p:sp>
      <p:grpSp>
        <p:nvGrpSpPr>
          <p:cNvPr id="9550" name="Google Shape;9550;p543"/>
          <p:cNvGrpSpPr/>
          <p:nvPr/>
        </p:nvGrpSpPr>
        <p:grpSpPr>
          <a:xfrm>
            <a:off x="558798" y="2060849"/>
            <a:ext cx="8797129" cy="3960439"/>
            <a:chOff x="558798" y="2060849"/>
            <a:chExt cx="8797129" cy="3960439"/>
          </a:xfrm>
        </p:grpSpPr>
        <p:sp>
          <p:nvSpPr>
            <p:cNvPr id="9551" name="Google Shape;9551;p54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52" name="Google Shape;9552;p543"/>
            <p:cNvGrpSpPr/>
            <p:nvPr/>
          </p:nvGrpSpPr>
          <p:grpSpPr>
            <a:xfrm>
              <a:off x="558798" y="3945816"/>
              <a:ext cx="8797129" cy="576572"/>
              <a:chOff x="4778069" y="4391025"/>
              <a:chExt cx="2349160" cy="431802"/>
            </a:xfrm>
          </p:grpSpPr>
          <p:sp>
            <p:nvSpPr>
              <p:cNvPr id="9553" name="Google Shape;9553;p54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9554" name="Google Shape;9554;p543"/>
              <p:cNvSpPr/>
              <p:nvPr/>
            </p:nvSpPr>
            <p:spPr>
              <a:xfrm>
                <a:off x="4852511" y="4528465"/>
                <a:ext cx="2200275" cy="23049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'ex_0212.ipynb'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9555" name="Google Shape;9555;p54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9556" name="Google Shape;9556;p543"/>
          <p:cNvGrpSpPr/>
          <p:nvPr/>
        </p:nvGrpSpPr>
        <p:grpSpPr>
          <a:xfrm>
            <a:off x="450000" y="450000"/>
            <a:ext cx="9018000" cy="276999"/>
            <a:chOff x="450000" y="450000"/>
            <a:chExt cx="9018000" cy="276999"/>
          </a:xfrm>
        </p:grpSpPr>
        <p:sp>
          <p:nvSpPr>
            <p:cNvPr id="9557" name="Google Shape;9557;p54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9558" name="Google Shape;9558;p54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3" name="Shape 9563"/>
        <p:cNvGrpSpPr/>
        <p:nvPr/>
      </p:nvGrpSpPr>
      <p:grpSpPr>
        <a:xfrm>
          <a:off x="0" y="0"/>
          <a:ext cx="0" cy="0"/>
          <a:chOff x="0" y="0"/>
          <a:chExt cx="0" cy="0"/>
        </a:xfrm>
      </p:grpSpPr>
      <p:grpSp>
        <p:nvGrpSpPr>
          <p:cNvPr id="9564" name="Google Shape;9564;p544"/>
          <p:cNvGrpSpPr/>
          <p:nvPr/>
        </p:nvGrpSpPr>
        <p:grpSpPr>
          <a:xfrm>
            <a:off x="912070" y="2748696"/>
            <a:ext cx="8143799" cy="2943732"/>
            <a:chOff x="912070" y="2748696"/>
            <a:chExt cx="8143799" cy="2943732"/>
          </a:xfrm>
        </p:grpSpPr>
        <p:sp>
          <p:nvSpPr>
            <p:cNvPr id="9565" name="Google Shape;9565;p544"/>
            <p:cNvSpPr/>
            <p:nvPr/>
          </p:nvSpPr>
          <p:spPr>
            <a:xfrm>
              <a:off x="912070" y="3133792"/>
              <a:ext cx="8143798" cy="98488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데이터 척도에 따라 다르게 살펴보는 </a:t>
              </a:r>
              <a:br>
                <a:rPr lang="en-US" sz="3200">
                  <a:solidFill>
                    <a:srgbClr val="000000"/>
                  </a:solidFill>
                  <a:latin typeface="Arial"/>
                  <a:ea typeface="Arial"/>
                  <a:cs typeface="Arial"/>
                  <a:sym typeface="Arial"/>
                </a:rPr>
              </a:br>
              <a:r>
                <a:rPr lang="en-US" sz="3200">
                  <a:solidFill>
                    <a:srgbClr val="000000"/>
                  </a:solidFill>
                  <a:latin typeface="Arial"/>
                  <a:ea typeface="Arial"/>
                  <a:cs typeface="Arial"/>
                  <a:sym typeface="Arial"/>
                </a:rPr>
                <a:t>데이터 시각화</a:t>
              </a:r>
              <a:endParaRPr/>
            </a:p>
          </p:txBody>
        </p:sp>
        <p:sp>
          <p:nvSpPr>
            <p:cNvPr id="9566" name="Google Shape;9566;p544"/>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4. </a:t>
              </a:r>
              <a:endParaRPr sz="5398">
                <a:solidFill>
                  <a:srgbClr val="7F7F7F"/>
                </a:solidFill>
                <a:latin typeface="Arial"/>
                <a:ea typeface="Arial"/>
                <a:cs typeface="Arial"/>
                <a:sym typeface="Arial"/>
              </a:endParaRPr>
            </a:p>
          </p:txBody>
        </p:sp>
        <p:grpSp>
          <p:nvGrpSpPr>
            <p:cNvPr id="9567" name="Google Shape;9567;p544"/>
            <p:cNvGrpSpPr/>
            <p:nvPr/>
          </p:nvGrpSpPr>
          <p:grpSpPr>
            <a:xfrm>
              <a:off x="1062980" y="4581128"/>
              <a:ext cx="5700472" cy="1111300"/>
              <a:chOff x="1062980" y="4221088"/>
              <a:chExt cx="5700472" cy="1111300"/>
            </a:xfrm>
          </p:grpSpPr>
          <p:sp>
            <p:nvSpPr>
              <p:cNvPr id="9568" name="Google Shape;9568;p544"/>
              <p:cNvSpPr/>
              <p:nvPr/>
            </p:nvSpPr>
            <p:spPr>
              <a:xfrm>
                <a:off x="1245801" y="4222281"/>
                <a:ext cx="4065651" cy="28683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시각화 소개</a:t>
                </a:r>
                <a:endParaRPr/>
              </a:p>
            </p:txBody>
          </p:sp>
          <p:sp>
            <p:nvSpPr>
              <p:cNvPr id="9569" name="Google Shape;9569;p544"/>
              <p:cNvSpPr/>
              <p:nvPr/>
            </p:nvSpPr>
            <p:spPr>
              <a:xfrm>
                <a:off x="1062980" y="422108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9570" name="Google Shape;9570;p544"/>
              <p:cNvSpPr/>
              <p:nvPr/>
            </p:nvSpPr>
            <p:spPr>
              <a:xfrm>
                <a:off x="1245801" y="4651958"/>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연속형 자료를 요약하기 위한 그래프</a:t>
                </a:r>
                <a:endParaRPr/>
              </a:p>
            </p:txBody>
          </p:sp>
          <p:sp>
            <p:nvSpPr>
              <p:cNvPr id="9571" name="Google Shape;9571;p544"/>
              <p:cNvSpPr/>
              <p:nvPr/>
            </p:nvSpPr>
            <p:spPr>
              <a:xfrm>
                <a:off x="1062980" y="465078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9572" name="Google Shape;9572;p544"/>
              <p:cNvGrpSpPr/>
              <p:nvPr/>
            </p:nvGrpSpPr>
            <p:grpSpPr>
              <a:xfrm>
                <a:off x="1062980" y="5052984"/>
                <a:ext cx="4320481" cy="279404"/>
                <a:chOff x="571500" y="5138289"/>
                <a:chExt cx="4321866" cy="279494"/>
              </a:xfrm>
            </p:grpSpPr>
            <p:sp>
              <p:nvSpPr>
                <p:cNvPr id="9573" name="Google Shape;9573;p544"/>
                <p:cNvSpPr/>
                <p:nvPr/>
              </p:nvSpPr>
              <p:spPr>
                <a:xfrm>
                  <a:off x="754380" y="5138289"/>
                  <a:ext cx="4138986"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범주형 자료를 요약하기 위한 그래프</a:t>
                  </a:r>
                  <a:endParaRPr/>
                </a:p>
              </p:txBody>
            </p:sp>
            <p:sp>
              <p:nvSpPr>
                <p:cNvPr id="9574" name="Google Shape;9574;p5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grpSp>
          <p:nvGrpSpPr>
            <p:cNvPr id="9575" name="Google Shape;9575;p544"/>
            <p:cNvGrpSpPr/>
            <p:nvPr/>
          </p:nvGrpSpPr>
          <p:grpSpPr>
            <a:xfrm>
              <a:off x="5527476" y="4581128"/>
              <a:ext cx="3528393" cy="681591"/>
              <a:chOff x="5671492" y="4655496"/>
              <a:chExt cx="3528393" cy="681591"/>
            </a:xfrm>
          </p:grpSpPr>
          <p:grpSp>
            <p:nvGrpSpPr>
              <p:cNvPr id="9576" name="Google Shape;9576;p544"/>
              <p:cNvGrpSpPr/>
              <p:nvPr/>
            </p:nvGrpSpPr>
            <p:grpSpPr>
              <a:xfrm>
                <a:off x="5671492" y="4655496"/>
                <a:ext cx="3528393" cy="285679"/>
                <a:chOff x="571500" y="5165783"/>
                <a:chExt cx="3529524" cy="285770"/>
              </a:xfrm>
            </p:grpSpPr>
            <p:sp>
              <p:nvSpPr>
                <p:cNvPr id="9577" name="Google Shape;9577;p544"/>
                <p:cNvSpPr/>
                <p:nvPr/>
              </p:nvSpPr>
              <p:spPr>
                <a:xfrm>
                  <a:off x="754380" y="5166955"/>
                  <a:ext cx="3346644" cy="2845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Matplotlib와 pandas 시각화</a:t>
                  </a:r>
                  <a:endParaRPr/>
                </a:p>
              </p:txBody>
            </p:sp>
            <p:sp>
              <p:nvSpPr>
                <p:cNvPr id="9578" name="Google Shape;9578;p5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9579" name="Google Shape;9579;p544"/>
              <p:cNvGrpSpPr/>
              <p:nvPr/>
            </p:nvGrpSpPr>
            <p:grpSpPr>
              <a:xfrm>
                <a:off x="5671492" y="5055331"/>
                <a:ext cx="3456385" cy="281756"/>
                <a:chOff x="571500" y="5135936"/>
                <a:chExt cx="3457493" cy="281847"/>
              </a:xfrm>
            </p:grpSpPr>
            <p:sp>
              <p:nvSpPr>
                <p:cNvPr id="9580" name="Google Shape;9580;p544"/>
                <p:cNvSpPr/>
                <p:nvPr/>
              </p:nvSpPr>
              <p:spPr>
                <a:xfrm>
                  <a:off x="754380" y="5135936"/>
                  <a:ext cx="3274613" cy="2769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4.5 고급 그래프 도구인 Seaborn</a:t>
                  </a:r>
                  <a:endParaRPr sz="1799">
                    <a:solidFill>
                      <a:srgbClr val="3F3F3F"/>
                    </a:solidFill>
                    <a:latin typeface="Arial"/>
                    <a:ea typeface="Arial"/>
                    <a:cs typeface="Arial"/>
                    <a:sym typeface="Arial"/>
                  </a:endParaRPr>
                </a:p>
              </p:txBody>
            </p:sp>
            <p:sp>
              <p:nvSpPr>
                <p:cNvPr id="9581" name="Google Shape;9581;p544"/>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gr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6" name="Shape 9586"/>
        <p:cNvGrpSpPr/>
        <p:nvPr/>
      </p:nvGrpSpPr>
      <p:grpSpPr>
        <a:xfrm>
          <a:off x="0" y="0"/>
          <a:ext cx="0" cy="0"/>
          <a:chOff x="0" y="0"/>
          <a:chExt cx="0" cy="0"/>
        </a:xfrm>
      </p:grpSpPr>
      <p:sp>
        <p:nvSpPr>
          <p:cNvPr id="9587" name="Google Shape;9587;p545"/>
          <p:cNvSpPr/>
          <p:nvPr/>
        </p:nvSpPr>
        <p:spPr>
          <a:xfrm>
            <a:off x="711201" y="2153176"/>
            <a:ext cx="8632824" cy="185869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Internal dataset: load_dataset().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Basic graphic types: distplot(), jointplot(), kdeplot(), rugplot(), barplot(), countplot(), etc.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Arrays: pairplot(), PairGrid(), FacetGrid(), etc.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With regression (trend) line: lmplot(), jointplot(), etc.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Special graphic types: heatmap(), clustermap(), etc.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Applied graph types: violinplot(), swarmplot(), stripplot(), etc.</a:t>
            </a:r>
            <a:endParaRPr/>
          </a:p>
        </p:txBody>
      </p:sp>
      <p:grpSp>
        <p:nvGrpSpPr>
          <p:cNvPr id="9588" name="Google Shape;9588;p545"/>
          <p:cNvGrpSpPr/>
          <p:nvPr/>
        </p:nvGrpSpPr>
        <p:grpSpPr>
          <a:xfrm>
            <a:off x="450000" y="450000"/>
            <a:ext cx="9018000" cy="276999"/>
            <a:chOff x="450000" y="450000"/>
            <a:chExt cx="9018000" cy="276999"/>
          </a:xfrm>
        </p:grpSpPr>
        <p:sp>
          <p:nvSpPr>
            <p:cNvPr id="9589" name="Google Shape;9589;p54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590" name="Google Shape;9590;p54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591" name="Google Shape;9591;p545"/>
          <p:cNvGrpSpPr/>
          <p:nvPr/>
        </p:nvGrpSpPr>
        <p:grpSpPr>
          <a:xfrm>
            <a:off x="425068" y="1331476"/>
            <a:ext cx="8918957" cy="777232"/>
            <a:chOff x="425068" y="1331476"/>
            <a:chExt cx="8918957" cy="777232"/>
          </a:xfrm>
        </p:grpSpPr>
        <p:sp>
          <p:nvSpPr>
            <p:cNvPr id="9592" name="Google Shape;9592;p545"/>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Seaborn Visualization Library</a:t>
              </a:r>
              <a:endParaRPr/>
            </a:p>
          </p:txBody>
        </p:sp>
        <p:sp>
          <p:nvSpPr>
            <p:cNvPr id="9593" name="Google Shape;9593;p545"/>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What the Seaborn library provides:</a:t>
              </a:r>
              <a:endParaRPr/>
            </a:p>
          </p:txBody>
        </p:sp>
        <p:sp>
          <p:nvSpPr>
            <p:cNvPr id="9594" name="Google Shape;9594;p54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9" name="Shape 9599"/>
        <p:cNvGrpSpPr/>
        <p:nvPr/>
      </p:nvGrpSpPr>
      <p:grpSpPr>
        <a:xfrm>
          <a:off x="0" y="0"/>
          <a:ext cx="0" cy="0"/>
          <a:chOff x="0" y="0"/>
          <a:chExt cx="0" cy="0"/>
        </a:xfrm>
      </p:grpSpPr>
      <p:grpSp>
        <p:nvGrpSpPr>
          <p:cNvPr id="9600" name="Google Shape;9600;p546"/>
          <p:cNvGrpSpPr/>
          <p:nvPr/>
        </p:nvGrpSpPr>
        <p:grpSpPr>
          <a:xfrm>
            <a:off x="558800" y="1401751"/>
            <a:ext cx="8785225" cy="215444"/>
            <a:chOff x="558800" y="1908653"/>
            <a:chExt cx="8785225" cy="215444"/>
          </a:xfrm>
        </p:grpSpPr>
        <p:sp>
          <p:nvSpPr>
            <p:cNvPr id="9601" name="Google Shape;9601;p54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Install the Seaborn library.</a:t>
              </a:r>
              <a:endParaRPr/>
            </a:p>
          </p:txBody>
        </p:sp>
        <p:sp>
          <p:nvSpPr>
            <p:cNvPr id="9602" name="Google Shape;9602;p54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03" name="Google Shape;9603;p546"/>
          <p:cNvGrpSpPr/>
          <p:nvPr/>
        </p:nvGrpSpPr>
        <p:grpSpPr>
          <a:xfrm>
            <a:off x="450000" y="450000"/>
            <a:ext cx="9018000" cy="276999"/>
            <a:chOff x="450000" y="450000"/>
            <a:chExt cx="9018000" cy="276999"/>
          </a:xfrm>
        </p:grpSpPr>
        <p:sp>
          <p:nvSpPr>
            <p:cNvPr id="9604" name="Google Shape;9604;p54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05" name="Google Shape;9605;p54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06" name="Google Shape;9606;p546"/>
          <p:cNvSpPr/>
          <p:nvPr/>
        </p:nvSpPr>
        <p:spPr>
          <a:xfrm>
            <a:off x="711201" y="1700808"/>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Remember to execute “!pip install seaborn” command first for Seaborn library installation.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Import modules.</a:t>
            </a:r>
            <a:endParaRPr/>
          </a:p>
        </p:txBody>
      </p:sp>
      <p:sp>
        <p:nvSpPr>
          <p:cNvPr id="9607" name="Google Shape;9607;p546"/>
          <p:cNvSpPr/>
          <p:nvPr/>
        </p:nvSpPr>
        <p:spPr>
          <a:xfrm>
            <a:off x="558396" y="2492897"/>
            <a:ext cx="8782050" cy="1728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08" name="Google Shape;9608;p546"/>
          <p:cNvPicPr preferRelativeResize="0"/>
          <p:nvPr/>
        </p:nvPicPr>
        <p:blipFill rotWithShape="1">
          <a:blip r:embed="rId3">
            <a:alphaModFix/>
          </a:blip>
          <a:srcRect b="0" l="0" r="14280" t="0"/>
          <a:stretch/>
        </p:blipFill>
        <p:spPr>
          <a:xfrm>
            <a:off x="711201" y="2580850"/>
            <a:ext cx="8488684" cy="153963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3" name="Shape 9613"/>
        <p:cNvGrpSpPr/>
        <p:nvPr/>
      </p:nvGrpSpPr>
      <p:grpSpPr>
        <a:xfrm>
          <a:off x="0" y="0"/>
          <a:ext cx="0" cy="0"/>
          <a:chOff x="0" y="0"/>
          <a:chExt cx="0" cy="0"/>
        </a:xfrm>
      </p:grpSpPr>
      <p:grpSp>
        <p:nvGrpSpPr>
          <p:cNvPr id="9614" name="Google Shape;9614;p547"/>
          <p:cNvGrpSpPr/>
          <p:nvPr/>
        </p:nvGrpSpPr>
        <p:grpSpPr>
          <a:xfrm>
            <a:off x="558800" y="1401751"/>
            <a:ext cx="8785225" cy="215444"/>
            <a:chOff x="558800" y="1908653"/>
            <a:chExt cx="8785225" cy="215444"/>
          </a:xfrm>
        </p:grpSpPr>
        <p:sp>
          <p:nvSpPr>
            <p:cNvPr id="9615" name="Google Shape;9615;p54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Import data set.</a:t>
              </a:r>
              <a:endParaRPr/>
            </a:p>
          </p:txBody>
        </p:sp>
        <p:sp>
          <p:nvSpPr>
            <p:cNvPr id="9616" name="Google Shape;9616;p54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17" name="Google Shape;9617;p547"/>
          <p:cNvGrpSpPr/>
          <p:nvPr/>
        </p:nvGrpSpPr>
        <p:grpSpPr>
          <a:xfrm>
            <a:off x="450000" y="450000"/>
            <a:ext cx="9018000" cy="276999"/>
            <a:chOff x="450000" y="450000"/>
            <a:chExt cx="9018000" cy="276999"/>
          </a:xfrm>
        </p:grpSpPr>
        <p:sp>
          <p:nvSpPr>
            <p:cNvPr id="9618" name="Google Shape;9618;p54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19" name="Google Shape;9619;p54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20" name="Google Shape;9620;p547"/>
          <p:cNvSpPr/>
          <p:nvPr/>
        </p:nvSpPr>
        <p:spPr>
          <a:xfrm>
            <a:off x="711201" y="1700808"/>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 in the data set ‘mpg’ from the library.</a:t>
            </a:r>
            <a:endParaRPr/>
          </a:p>
        </p:txBody>
      </p:sp>
      <p:sp>
        <p:nvSpPr>
          <p:cNvPr id="9621" name="Google Shape;9621;p547"/>
          <p:cNvSpPr/>
          <p:nvPr/>
        </p:nvSpPr>
        <p:spPr>
          <a:xfrm>
            <a:off x="558396" y="2046269"/>
            <a:ext cx="8782050" cy="35429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22" name="Google Shape;9622;p547"/>
          <p:cNvPicPr preferRelativeResize="0"/>
          <p:nvPr/>
        </p:nvPicPr>
        <p:blipFill rotWithShape="1">
          <a:blip r:embed="rId3">
            <a:alphaModFix/>
          </a:blip>
          <a:srcRect b="0" l="0" r="7093" t="0"/>
          <a:stretch/>
        </p:blipFill>
        <p:spPr>
          <a:xfrm>
            <a:off x="711201" y="2152857"/>
            <a:ext cx="8488683" cy="333458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7" name="Shape 9627"/>
        <p:cNvGrpSpPr/>
        <p:nvPr/>
      </p:nvGrpSpPr>
      <p:grpSpPr>
        <a:xfrm>
          <a:off x="0" y="0"/>
          <a:ext cx="0" cy="0"/>
          <a:chOff x="0" y="0"/>
          <a:chExt cx="0" cy="0"/>
        </a:xfrm>
      </p:grpSpPr>
      <p:grpSp>
        <p:nvGrpSpPr>
          <p:cNvPr id="9628" name="Google Shape;9628;p548"/>
          <p:cNvGrpSpPr/>
          <p:nvPr/>
        </p:nvGrpSpPr>
        <p:grpSpPr>
          <a:xfrm>
            <a:off x="558800" y="1401751"/>
            <a:ext cx="8785225" cy="215444"/>
            <a:chOff x="558800" y="1908653"/>
            <a:chExt cx="8785225" cy="215444"/>
          </a:xfrm>
        </p:grpSpPr>
        <p:sp>
          <p:nvSpPr>
            <p:cNvPr id="9629" name="Google Shape;9629;p54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a:t>
              </a:r>
              <a:endParaRPr/>
            </a:p>
          </p:txBody>
        </p:sp>
        <p:sp>
          <p:nvSpPr>
            <p:cNvPr id="9630" name="Google Shape;9630;p54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31" name="Google Shape;9631;p548"/>
          <p:cNvGrpSpPr/>
          <p:nvPr/>
        </p:nvGrpSpPr>
        <p:grpSpPr>
          <a:xfrm>
            <a:off x="450000" y="450000"/>
            <a:ext cx="9018000" cy="276999"/>
            <a:chOff x="450000" y="450000"/>
            <a:chExt cx="9018000" cy="276999"/>
          </a:xfrm>
        </p:grpSpPr>
        <p:sp>
          <p:nvSpPr>
            <p:cNvPr id="9632" name="Google Shape;9632;p54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33" name="Google Shape;9633;p54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34" name="Google Shape;9634;p548"/>
          <p:cNvSpPr/>
          <p:nvPr/>
        </p:nvSpPr>
        <p:spPr>
          <a:xfrm>
            <a:off x="558396" y="1758237"/>
            <a:ext cx="8782050" cy="32549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35" name="Google Shape;9635;p548"/>
          <p:cNvPicPr preferRelativeResize="0"/>
          <p:nvPr/>
        </p:nvPicPr>
        <p:blipFill rotWithShape="1">
          <a:blip r:embed="rId3">
            <a:alphaModFix/>
          </a:blip>
          <a:srcRect b="0" l="0" r="14280" t="0"/>
          <a:stretch/>
        </p:blipFill>
        <p:spPr>
          <a:xfrm>
            <a:off x="711201" y="1869399"/>
            <a:ext cx="8488684" cy="29997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0" name="Shape 9640"/>
        <p:cNvGrpSpPr/>
        <p:nvPr/>
      </p:nvGrpSpPr>
      <p:grpSpPr>
        <a:xfrm>
          <a:off x="0" y="0"/>
          <a:ext cx="0" cy="0"/>
          <a:chOff x="0" y="0"/>
          <a:chExt cx="0" cy="0"/>
        </a:xfrm>
      </p:grpSpPr>
      <p:grpSp>
        <p:nvGrpSpPr>
          <p:cNvPr id="9641" name="Google Shape;9641;p549"/>
          <p:cNvGrpSpPr/>
          <p:nvPr/>
        </p:nvGrpSpPr>
        <p:grpSpPr>
          <a:xfrm>
            <a:off x="558800" y="1401751"/>
            <a:ext cx="8785225" cy="215444"/>
            <a:chOff x="558800" y="1908653"/>
            <a:chExt cx="8785225" cy="215444"/>
          </a:xfrm>
        </p:grpSpPr>
        <p:sp>
          <p:nvSpPr>
            <p:cNvPr id="9642" name="Google Shape;9642;p54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 + KDE</a:t>
              </a:r>
              <a:endParaRPr/>
            </a:p>
          </p:txBody>
        </p:sp>
        <p:sp>
          <p:nvSpPr>
            <p:cNvPr id="9643" name="Google Shape;9643;p54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44" name="Google Shape;9644;p549"/>
          <p:cNvGrpSpPr/>
          <p:nvPr/>
        </p:nvGrpSpPr>
        <p:grpSpPr>
          <a:xfrm>
            <a:off x="450000" y="450000"/>
            <a:ext cx="9018000" cy="276999"/>
            <a:chOff x="450000" y="450000"/>
            <a:chExt cx="9018000" cy="276999"/>
          </a:xfrm>
        </p:grpSpPr>
        <p:sp>
          <p:nvSpPr>
            <p:cNvPr id="9645" name="Google Shape;9645;p5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46" name="Google Shape;9646;p5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47" name="Google Shape;9647;p549"/>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48" name="Google Shape;9648;p549"/>
          <p:cNvPicPr preferRelativeResize="0"/>
          <p:nvPr/>
        </p:nvPicPr>
        <p:blipFill rotWithShape="1">
          <a:blip r:embed="rId3">
            <a:alphaModFix/>
          </a:blip>
          <a:srcRect b="0" l="0" r="14280" t="0"/>
          <a:stretch/>
        </p:blipFill>
        <p:spPr>
          <a:xfrm>
            <a:off x="711201" y="1870764"/>
            <a:ext cx="8488684" cy="294193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3" name="Shape 9653"/>
        <p:cNvGrpSpPr/>
        <p:nvPr/>
      </p:nvGrpSpPr>
      <p:grpSpPr>
        <a:xfrm>
          <a:off x="0" y="0"/>
          <a:ext cx="0" cy="0"/>
          <a:chOff x="0" y="0"/>
          <a:chExt cx="0" cy="0"/>
        </a:xfrm>
      </p:grpSpPr>
      <p:grpSp>
        <p:nvGrpSpPr>
          <p:cNvPr id="9654" name="Google Shape;9654;p550"/>
          <p:cNvGrpSpPr/>
          <p:nvPr/>
        </p:nvGrpSpPr>
        <p:grpSpPr>
          <a:xfrm>
            <a:off x="558800" y="1401751"/>
            <a:ext cx="8785225" cy="215444"/>
            <a:chOff x="558800" y="1908653"/>
            <a:chExt cx="8785225" cy="215444"/>
          </a:xfrm>
        </p:grpSpPr>
        <p:sp>
          <p:nvSpPr>
            <p:cNvPr id="9655" name="Google Shape;9655;p55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Histogram + Rug</a:t>
              </a:r>
              <a:endParaRPr/>
            </a:p>
          </p:txBody>
        </p:sp>
        <p:sp>
          <p:nvSpPr>
            <p:cNvPr id="9656" name="Google Shape;9656;p55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57" name="Google Shape;9657;p550"/>
          <p:cNvGrpSpPr/>
          <p:nvPr/>
        </p:nvGrpSpPr>
        <p:grpSpPr>
          <a:xfrm>
            <a:off x="450000" y="450000"/>
            <a:ext cx="9018000" cy="276999"/>
            <a:chOff x="450000" y="450000"/>
            <a:chExt cx="9018000" cy="276999"/>
          </a:xfrm>
        </p:grpSpPr>
        <p:sp>
          <p:nvSpPr>
            <p:cNvPr id="9658" name="Google Shape;9658;p5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59" name="Google Shape;9659;p5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60" name="Google Shape;9660;p550"/>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61" name="Google Shape;9661;p550"/>
          <p:cNvPicPr preferRelativeResize="0"/>
          <p:nvPr/>
        </p:nvPicPr>
        <p:blipFill rotWithShape="1">
          <a:blip r:embed="rId3">
            <a:alphaModFix/>
          </a:blip>
          <a:srcRect b="0" l="0" r="14280" t="0"/>
          <a:stretch/>
        </p:blipFill>
        <p:spPr>
          <a:xfrm>
            <a:off x="711201" y="1842593"/>
            <a:ext cx="8488684" cy="301421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6" name="Shape 9666"/>
        <p:cNvGrpSpPr/>
        <p:nvPr/>
      </p:nvGrpSpPr>
      <p:grpSpPr>
        <a:xfrm>
          <a:off x="0" y="0"/>
          <a:ext cx="0" cy="0"/>
          <a:chOff x="0" y="0"/>
          <a:chExt cx="0" cy="0"/>
        </a:xfrm>
      </p:grpSpPr>
      <p:grpSp>
        <p:nvGrpSpPr>
          <p:cNvPr id="9667" name="Google Shape;9667;p551"/>
          <p:cNvGrpSpPr/>
          <p:nvPr/>
        </p:nvGrpSpPr>
        <p:grpSpPr>
          <a:xfrm>
            <a:off x="558800" y="1401751"/>
            <a:ext cx="8785225" cy="215444"/>
            <a:chOff x="558800" y="1908653"/>
            <a:chExt cx="8785225" cy="215444"/>
          </a:xfrm>
        </p:grpSpPr>
        <p:sp>
          <p:nvSpPr>
            <p:cNvPr id="9668" name="Google Shape;9668;p55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KDE (Kernel Density Estimation)</a:t>
              </a:r>
              <a:endParaRPr/>
            </a:p>
          </p:txBody>
        </p:sp>
        <p:sp>
          <p:nvSpPr>
            <p:cNvPr id="9669" name="Google Shape;9669;p55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70" name="Google Shape;9670;p551"/>
          <p:cNvGrpSpPr/>
          <p:nvPr/>
        </p:nvGrpSpPr>
        <p:grpSpPr>
          <a:xfrm>
            <a:off x="450000" y="450000"/>
            <a:ext cx="9018000" cy="276999"/>
            <a:chOff x="450000" y="450000"/>
            <a:chExt cx="9018000" cy="276999"/>
          </a:xfrm>
        </p:grpSpPr>
        <p:sp>
          <p:nvSpPr>
            <p:cNvPr id="9671" name="Google Shape;9671;p5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72" name="Google Shape;9672;p5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73" name="Google Shape;9673;p551"/>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74" name="Google Shape;9674;p551"/>
          <p:cNvPicPr preferRelativeResize="0"/>
          <p:nvPr/>
        </p:nvPicPr>
        <p:blipFill rotWithShape="1">
          <a:blip r:embed="rId3">
            <a:alphaModFix/>
          </a:blip>
          <a:srcRect b="0" l="0" r="14280" t="0"/>
          <a:stretch/>
        </p:blipFill>
        <p:spPr>
          <a:xfrm>
            <a:off x="711201" y="1853435"/>
            <a:ext cx="8488684" cy="299253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93"/>
          <p:cNvGrpSpPr/>
          <p:nvPr/>
        </p:nvGrpSpPr>
        <p:grpSpPr>
          <a:xfrm>
            <a:off x="559817" y="1428745"/>
            <a:ext cx="8783192" cy="215444"/>
            <a:chOff x="559817" y="2136914"/>
            <a:chExt cx="8783192" cy="215444"/>
          </a:xfrm>
        </p:grpSpPr>
        <p:sp>
          <p:nvSpPr>
            <p:cNvPr id="1422" name="Google Shape;1422;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23" name="Google Shape;1423;p9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객체의 shape 확인</a:t>
              </a:r>
              <a:endParaRPr/>
            </a:p>
          </p:txBody>
        </p:sp>
      </p:grpSp>
      <p:grpSp>
        <p:nvGrpSpPr>
          <p:cNvPr id="1424" name="Google Shape;1424;p93"/>
          <p:cNvGrpSpPr/>
          <p:nvPr/>
        </p:nvGrpSpPr>
        <p:grpSpPr>
          <a:xfrm>
            <a:off x="450000" y="450000"/>
            <a:ext cx="9018000" cy="276999"/>
            <a:chOff x="450000" y="450000"/>
            <a:chExt cx="9018000" cy="276999"/>
          </a:xfrm>
        </p:grpSpPr>
        <p:sp>
          <p:nvSpPr>
            <p:cNvPr id="1425" name="Google Shape;1425;p9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26" name="Google Shape;1426;p9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27" name="Google Shape;1427;p93"/>
          <p:cNvSpPr/>
          <p:nvPr/>
        </p:nvSpPr>
        <p:spPr>
          <a:xfrm>
            <a:off x="558396" y="1844825"/>
            <a:ext cx="8782050" cy="21911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28" name="Google Shape;1428;p93"/>
          <p:cNvGrpSpPr/>
          <p:nvPr/>
        </p:nvGrpSpPr>
        <p:grpSpPr>
          <a:xfrm>
            <a:off x="557644" y="4094488"/>
            <a:ext cx="8782050" cy="720080"/>
            <a:chOff x="557644" y="5085184"/>
            <a:chExt cx="8782050" cy="720080"/>
          </a:xfrm>
        </p:grpSpPr>
        <p:sp>
          <p:nvSpPr>
            <p:cNvPr id="1429" name="Google Shape;1429;p93"/>
            <p:cNvSpPr/>
            <p:nvPr/>
          </p:nvSpPr>
          <p:spPr>
            <a:xfrm>
              <a:off x="557644" y="5085184"/>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30" name="Google Shape;1430;p9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31" name="Google Shape;1431;p9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71</a:t>
              </a:r>
              <a:endParaRPr b="1" sz="1300">
                <a:solidFill>
                  <a:srgbClr val="262626"/>
                </a:solidFill>
                <a:latin typeface="Arial"/>
                <a:ea typeface="Arial"/>
                <a:cs typeface="Arial"/>
                <a:sym typeface="Arial"/>
              </a:endParaRPr>
            </a:p>
          </p:txBody>
        </p:sp>
        <p:sp>
          <p:nvSpPr>
            <p:cNvPr id="1432" name="Google Shape;1432;p9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확인해보니 객체의 shape가 그대로다. 그러므로 다시 할당해서 새로운 객체를 만들어 줘야 한다.</a:t>
              </a:r>
              <a:endParaRPr/>
            </a:p>
          </p:txBody>
        </p:sp>
      </p:grpSp>
      <p:pic>
        <p:nvPicPr>
          <p:cNvPr id="1433" name="Google Shape;1433;p93"/>
          <p:cNvPicPr preferRelativeResize="0"/>
          <p:nvPr/>
        </p:nvPicPr>
        <p:blipFill rotWithShape="1">
          <a:blip r:embed="rId4">
            <a:alphaModFix/>
          </a:blip>
          <a:srcRect b="0" l="0" r="14290" t="0"/>
          <a:stretch/>
        </p:blipFill>
        <p:spPr>
          <a:xfrm>
            <a:off x="712183" y="1972743"/>
            <a:ext cx="8487702" cy="1936224"/>
          </a:xfrm>
          <a:prstGeom prst="rect">
            <a:avLst/>
          </a:prstGeom>
          <a:noFill/>
          <a:ln cap="flat" cmpd="sng" w="9525">
            <a:solidFill>
              <a:srgbClr val="F2F2F2"/>
            </a:solidFill>
            <a:prstDash val="solid"/>
            <a:round/>
            <a:headEnd len="sm" w="sm" type="none"/>
            <a:tailEnd len="sm" w="sm" type="none"/>
          </a:ln>
        </p:spPr>
      </p:pic>
      <p:sp>
        <p:nvSpPr>
          <p:cNvPr id="1434" name="Google Shape;1434;p93"/>
          <p:cNvSpPr/>
          <p:nvPr/>
        </p:nvSpPr>
        <p:spPr>
          <a:xfrm>
            <a:off x="720374" y="2060848"/>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9" name="Shape 9679"/>
        <p:cNvGrpSpPr/>
        <p:nvPr/>
      </p:nvGrpSpPr>
      <p:grpSpPr>
        <a:xfrm>
          <a:off x="0" y="0"/>
          <a:ext cx="0" cy="0"/>
          <a:chOff x="0" y="0"/>
          <a:chExt cx="0" cy="0"/>
        </a:xfrm>
      </p:grpSpPr>
      <p:grpSp>
        <p:nvGrpSpPr>
          <p:cNvPr id="9680" name="Google Shape;9680;p552"/>
          <p:cNvGrpSpPr/>
          <p:nvPr/>
        </p:nvGrpSpPr>
        <p:grpSpPr>
          <a:xfrm>
            <a:off x="558800" y="1401751"/>
            <a:ext cx="8785225" cy="215444"/>
            <a:chOff x="558800" y="1908653"/>
            <a:chExt cx="8785225" cy="215444"/>
          </a:xfrm>
        </p:grpSpPr>
        <p:sp>
          <p:nvSpPr>
            <p:cNvPr id="9681" name="Google Shape;9681;p55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a:t>
              </a:r>
              <a:endParaRPr/>
            </a:p>
          </p:txBody>
        </p:sp>
        <p:sp>
          <p:nvSpPr>
            <p:cNvPr id="9682" name="Google Shape;9682;p55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83" name="Google Shape;9683;p552"/>
          <p:cNvGrpSpPr/>
          <p:nvPr/>
        </p:nvGrpSpPr>
        <p:grpSpPr>
          <a:xfrm>
            <a:off x="450000" y="450000"/>
            <a:ext cx="9018000" cy="276999"/>
            <a:chOff x="450000" y="450000"/>
            <a:chExt cx="9018000" cy="276999"/>
          </a:xfrm>
        </p:grpSpPr>
        <p:sp>
          <p:nvSpPr>
            <p:cNvPr id="9684" name="Google Shape;9684;p55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85" name="Google Shape;9685;p55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86" name="Google Shape;9686;p552"/>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87" name="Google Shape;9687;p552"/>
          <p:cNvPicPr preferRelativeResize="0"/>
          <p:nvPr/>
        </p:nvPicPr>
        <p:blipFill rotWithShape="1">
          <a:blip r:embed="rId3">
            <a:alphaModFix/>
          </a:blip>
          <a:srcRect b="0" l="0" r="14280" t="0"/>
          <a:stretch/>
        </p:blipFill>
        <p:spPr>
          <a:xfrm>
            <a:off x="711201" y="1844824"/>
            <a:ext cx="8488683" cy="447434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2" name="Shape 9692"/>
        <p:cNvGrpSpPr/>
        <p:nvPr/>
      </p:nvGrpSpPr>
      <p:grpSpPr>
        <a:xfrm>
          <a:off x="0" y="0"/>
          <a:ext cx="0" cy="0"/>
          <a:chOff x="0" y="0"/>
          <a:chExt cx="0" cy="0"/>
        </a:xfrm>
      </p:grpSpPr>
      <p:grpSp>
        <p:nvGrpSpPr>
          <p:cNvPr id="9693" name="Google Shape;9693;p553"/>
          <p:cNvGrpSpPr/>
          <p:nvPr/>
        </p:nvGrpSpPr>
        <p:grpSpPr>
          <a:xfrm>
            <a:off x="558800" y="1401751"/>
            <a:ext cx="8785225" cy="215444"/>
            <a:chOff x="558800" y="1908653"/>
            <a:chExt cx="8785225" cy="215444"/>
          </a:xfrm>
        </p:grpSpPr>
        <p:sp>
          <p:nvSpPr>
            <p:cNvPr id="9694" name="Google Shape;9694;p55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a:t>
              </a:r>
              <a:endParaRPr/>
            </a:p>
          </p:txBody>
        </p:sp>
        <p:sp>
          <p:nvSpPr>
            <p:cNvPr id="9695" name="Google Shape;9695;p55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696" name="Google Shape;9696;p553"/>
          <p:cNvGrpSpPr/>
          <p:nvPr/>
        </p:nvGrpSpPr>
        <p:grpSpPr>
          <a:xfrm>
            <a:off x="450000" y="450000"/>
            <a:ext cx="9018000" cy="276999"/>
            <a:chOff x="450000" y="450000"/>
            <a:chExt cx="9018000" cy="276999"/>
          </a:xfrm>
        </p:grpSpPr>
        <p:sp>
          <p:nvSpPr>
            <p:cNvPr id="9697" name="Google Shape;9697;p55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698" name="Google Shape;9698;p55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699" name="Google Shape;9699;p553"/>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00" name="Google Shape;9700;p553"/>
          <p:cNvPicPr preferRelativeResize="0"/>
          <p:nvPr/>
        </p:nvPicPr>
        <p:blipFill rotWithShape="1">
          <a:blip r:embed="rId3">
            <a:alphaModFix/>
          </a:blip>
          <a:srcRect b="0" l="0" r="14280" t="0"/>
          <a:stretch/>
        </p:blipFill>
        <p:spPr>
          <a:xfrm>
            <a:off x="711201" y="1834108"/>
            <a:ext cx="8488684" cy="447434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5" name="Shape 9705"/>
        <p:cNvGrpSpPr/>
        <p:nvPr/>
      </p:nvGrpSpPr>
      <p:grpSpPr>
        <a:xfrm>
          <a:off x="0" y="0"/>
          <a:ext cx="0" cy="0"/>
          <a:chOff x="0" y="0"/>
          <a:chExt cx="0" cy="0"/>
        </a:xfrm>
      </p:grpSpPr>
      <p:grpSp>
        <p:nvGrpSpPr>
          <p:cNvPr id="9706" name="Google Shape;9706;p554"/>
          <p:cNvGrpSpPr/>
          <p:nvPr/>
        </p:nvGrpSpPr>
        <p:grpSpPr>
          <a:xfrm>
            <a:off x="558800" y="1401751"/>
            <a:ext cx="8785225" cy="215444"/>
            <a:chOff x="558800" y="1908653"/>
            <a:chExt cx="8785225" cy="215444"/>
          </a:xfrm>
        </p:grpSpPr>
        <p:sp>
          <p:nvSpPr>
            <p:cNvPr id="9707" name="Google Shape;9707;p55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a:t>
              </a:r>
              <a:endParaRPr/>
            </a:p>
          </p:txBody>
        </p:sp>
        <p:sp>
          <p:nvSpPr>
            <p:cNvPr id="9708" name="Google Shape;9708;p55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09" name="Google Shape;9709;p554"/>
          <p:cNvGrpSpPr/>
          <p:nvPr/>
        </p:nvGrpSpPr>
        <p:grpSpPr>
          <a:xfrm>
            <a:off x="450000" y="450000"/>
            <a:ext cx="9018000" cy="276999"/>
            <a:chOff x="450000" y="450000"/>
            <a:chExt cx="9018000" cy="276999"/>
          </a:xfrm>
        </p:grpSpPr>
        <p:sp>
          <p:nvSpPr>
            <p:cNvPr id="9710" name="Google Shape;9710;p55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11" name="Google Shape;9711;p55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12" name="Google Shape;9712;p554"/>
          <p:cNvSpPr/>
          <p:nvPr/>
        </p:nvSpPr>
        <p:spPr>
          <a:xfrm>
            <a:off x="558396" y="1758237"/>
            <a:ext cx="8782050" cy="42630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13" name="Google Shape;9713;p554"/>
          <p:cNvPicPr preferRelativeResize="0"/>
          <p:nvPr/>
        </p:nvPicPr>
        <p:blipFill rotWithShape="1">
          <a:blip r:embed="rId3">
            <a:alphaModFix/>
          </a:blip>
          <a:srcRect b="0" l="0" r="14280" t="0"/>
          <a:stretch/>
        </p:blipFill>
        <p:spPr>
          <a:xfrm>
            <a:off x="711200" y="1873055"/>
            <a:ext cx="8488684" cy="403341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8" name="Shape 9718"/>
        <p:cNvGrpSpPr/>
        <p:nvPr/>
      </p:nvGrpSpPr>
      <p:grpSpPr>
        <a:xfrm>
          <a:off x="0" y="0"/>
          <a:ext cx="0" cy="0"/>
          <a:chOff x="0" y="0"/>
          <a:chExt cx="0" cy="0"/>
        </a:xfrm>
      </p:grpSpPr>
      <p:grpSp>
        <p:nvGrpSpPr>
          <p:cNvPr id="9719" name="Google Shape;9719;p555"/>
          <p:cNvGrpSpPr/>
          <p:nvPr/>
        </p:nvGrpSpPr>
        <p:grpSpPr>
          <a:xfrm>
            <a:off x="558800" y="1401751"/>
            <a:ext cx="8785225" cy="215444"/>
            <a:chOff x="558800" y="1908653"/>
            <a:chExt cx="8785225" cy="215444"/>
          </a:xfrm>
        </p:grpSpPr>
        <p:sp>
          <p:nvSpPr>
            <p:cNvPr id="9720" name="Google Shape;9720;p55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 (using ‘hue’ argument)</a:t>
              </a:r>
              <a:endParaRPr/>
            </a:p>
          </p:txBody>
        </p:sp>
        <p:sp>
          <p:nvSpPr>
            <p:cNvPr id="9721" name="Google Shape;9721;p55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22" name="Google Shape;9722;p555"/>
          <p:cNvGrpSpPr/>
          <p:nvPr/>
        </p:nvGrpSpPr>
        <p:grpSpPr>
          <a:xfrm>
            <a:off x="450000" y="450000"/>
            <a:ext cx="9018000" cy="276999"/>
            <a:chOff x="450000" y="450000"/>
            <a:chExt cx="9018000" cy="276999"/>
          </a:xfrm>
        </p:grpSpPr>
        <p:sp>
          <p:nvSpPr>
            <p:cNvPr id="9723" name="Google Shape;9723;p55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24" name="Google Shape;9724;p55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25" name="Google Shape;9725;p555"/>
          <p:cNvSpPr/>
          <p:nvPr/>
        </p:nvSpPr>
        <p:spPr>
          <a:xfrm>
            <a:off x="558396" y="1758237"/>
            <a:ext cx="8782050" cy="41910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26" name="Google Shape;9726;p555"/>
          <p:cNvPicPr preferRelativeResize="0"/>
          <p:nvPr/>
        </p:nvPicPr>
        <p:blipFill rotWithShape="1">
          <a:blip r:embed="rId3">
            <a:alphaModFix/>
          </a:blip>
          <a:srcRect b="0" l="0" r="14280" t="0"/>
          <a:stretch/>
        </p:blipFill>
        <p:spPr>
          <a:xfrm>
            <a:off x="711201" y="1864279"/>
            <a:ext cx="8488683" cy="39900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1" name="Shape 9731"/>
        <p:cNvGrpSpPr/>
        <p:nvPr/>
      </p:nvGrpSpPr>
      <p:grpSpPr>
        <a:xfrm>
          <a:off x="0" y="0"/>
          <a:ext cx="0" cy="0"/>
          <a:chOff x="0" y="0"/>
          <a:chExt cx="0" cy="0"/>
        </a:xfrm>
      </p:grpSpPr>
      <p:grpSp>
        <p:nvGrpSpPr>
          <p:cNvPr id="9732" name="Google Shape;9732;p556"/>
          <p:cNvGrpSpPr/>
          <p:nvPr/>
        </p:nvGrpSpPr>
        <p:grpSpPr>
          <a:xfrm>
            <a:off x="558800" y="1401751"/>
            <a:ext cx="8785225" cy="215444"/>
            <a:chOff x="558800" y="1908653"/>
            <a:chExt cx="8785225" cy="215444"/>
          </a:xfrm>
        </p:grpSpPr>
        <p:sp>
          <p:nvSpPr>
            <p:cNvPr id="9733" name="Google Shape;9733;p55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 (multiple of plots)</a:t>
              </a:r>
              <a:endParaRPr/>
            </a:p>
          </p:txBody>
        </p:sp>
        <p:sp>
          <p:nvSpPr>
            <p:cNvPr id="9734" name="Google Shape;9734;p55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35" name="Google Shape;9735;p556"/>
          <p:cNvGrpSpPr/>
          <p:nvPr/>
        </p:nvGrpSpPr>
        <p:grpSpPr>
          <a:xfrm>
            <a:off x="450000" y="450000"/>
            <a:ext cx="9018000" cy="276999"/>
            <a:chOff x="450000" y="450000"/>
            <a:chExt cx="9018000" cy="276999"/>
          </a:xfrm>
        </p:grpSpPr>
        <p:sp>
          <p:nvSpPr>
            <p:cNvPr id="9736" name="Google Shape;9736;p55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37" name="Google Shape;9737;p55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38" name="Google Shape;9738;p556"/>
          <p:cNvSpPr/>
          <p:nvPr/>
        </p:nvSpPr>
        <p:spPr>
          <a:xfrm>
            <a:off x="558396" y="1758237"/>
            <a:ext cx="8782050" cy="34709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39" name="Google Shape;9739;p556"/>
          <p:cNvPicPr preferRelativeResize="0"/>
          <p:nvPr/>
        </p:nvPicPr>
        <p:blipFill rotWithShape="1">
          <a:blip r:embed="rId3">
            <a:alphaModFix/>
          </a:blip>
          <a:srcRect b="0" l="0" r="1628" t="0"/>
          <a:stretch/>
        </p:blipFill>
        <p:spPr>
          <a:xfrm>
            <a:off x="711201" y="1883734"/>
            <a:ext cx="8488683" cy="318715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4" name="Shape 9744"/>
        <p:cNvGrpSpPr/>
        <p:nvPr/>
      </p:nvGrpSpPr>
      <p:grpSpPr>
        <a:xfrm>
          <a:off x="0" y="0"/>
          <a:ext cx="0" cy="0"/>
          <a:chOff x="0" y="0"/>
          <a:chExt cx="0" cy="0"/>
        </a:xfrm>
      </p:grpSpPr>
      <p:grpSp>
        <p:nvGrpSpPr>
          <p:cNvPr id="9745" name="Google Shape;9745;p557"/>
          <p:cNvGrpSpPr/>
          <p:nvPr/>
        </p:nvGrpSpPr>
        <p:grpSpPr>
          <a:xfrm>
            <a:off x="558800" y="1401751"/>
            <a:ext cx="8785225" cy="215444"/>
            <a:chOff x="558800" y="1908653"/>
            <a:chExt cx="8785225" cy="215444"/>
          </a:xfrm>
        </p:grpSpPr>
        <p:sp>
          <p:nvSpPr>
            <p:cNvPr id="9746" name="Google Shape;9746;p55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 (multiple of plots)</a:t>
              </a:r>
              <a:endParaRPr/>
            </a:p>
          </p:txBody>
        </p:sp>
        <p:sp>
          <p:nvSpPr>
            <p:cNvPr id="9747" name="Google Shape;9747;p55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48" name="Google Shape;9748;p557"/>
          <p:cNvGrpSpPr/>
          <p:nvPr/>
        </p:nvGrpSpPr>
        <p:grpSpPr>
          <a:xfrm>
            <a:off x="450000" y="450000"/>
            <a:ext cx="9018000" cy="276999"/>
            <a:chOff x="450000" y="450000"/>
            <a:chExt cx="9018000" cy="276999"/>
          </a:xfrm>
        </p:grpSpPr>
        <p:sp>
          <p:nvSpPr>
            <p:cNvPr id="9749" name="Google Shape;9749;p55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50" name="Google Shape;9750;p55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51" name="Google Shape;9751;p557"/>
          <p:cNvSpPr/>
          <p:nvPr/>
        </p:nvSpPr>
        <p:spPr>
          <a:xfrm>
            <a:off x="558396" y="1758237"/>
            <a:ext cx="8782050" cy="33989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52" name="Google Shape;9752;p557"/>
          <p:cNvPicPr preferRelativeResize="0"/>
          <p:nvPr/>
        </p:nvPicPr>
        <p:blipFill rotWithShape="1">
          <a:blip r:embed="rId3">
            <a:alphaModFix/>
          </a:blip>
          <a:srcRect b="0" l="0" r="1628" t="0"/>
          <a:stretch/>
        </p:blipFill>
        <p:spPr>
          <a:xfrm>
            <a:off x="711201" y="1890836"/>
            <a:ext cx="8488683" cy="31430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7" name="Shape 9757"/>
        <p:cNvGrpSpPr/>
        <p:nvPr/>
      </p:nvGrpSpPr>
      <p:grpSpPr>
        <a:xfrm>
          <a:off x="0" y="0"/>
          <a:ext cx="0" cy="0"/>
          <a:chOff x="0" y="0"/>
          <a:chExt cx="0" cy="0"/>
        </a:xfrm>
      </p:grpSpPr>
      <p:grpSp>
        <p:nvGrpSpPr>
          <p:cNvPr id="9758" name="Google Shape;9758;p558"/>
          <p:cNvGrpSpPr/>
          <p:nvPr/>
        </p:nvGrpSpPr>
        <p:grpSpPr>
          <a:xfrm>
            <a:off x="558800" y="1401751"/>
            <a:ext cx="8785225" cy="215444"/>
            <a:chOff x="558800" y="1908653"/>
            <a:chExt cx="8785225" cy="215444"/>
          </a:xfrm>
        </p:grpSpPr>
        <p:sp>
          <p:nvSpPr>
            <p:cNvPr id="9759" name="Google Shape;9759;p55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 regression line (multiple of plots)</a:t>
              </a:r>
              <a:endParaRPr/>
            </a:p>
          </p:txBody>
        </p:sp>
        <p:sp>
          <p:nvSpPr>
            <p:cNvPr id="9760" name="Google Shape;9760;p55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61" name="Google Shape;9761;p558"/>
          <p:cNvGrpSpPr/>
          <p:nvPr/>
        </p:nvGrpSpPr>
        <p:grpSpPr>
          <a:xfrm>
            <a:off x="450000" y="450000"/>
            <a:ext cx="9018000" cy="276999"/>
            <a:chOff x="450000" y="450000"/>
            <a:chExt cx="9018000" cy="276999"/>
          </a:xfrm>
        </p:grpSpPr>
        <p:sp>
          <p:nvSpPr>
            <p:cNvPr id="9762" name="Google Shape;9762;p55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63" name="Google Shape;9763;p55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64" name="Google Shape;9764;p558"/>
          <p:cNvSpPr/>
          <p:nvPr/>
        </p:nvSpPr>
        <p:spPr>
          <a:xfrm>
            <a:off x="558396" y="1758237"/>
            <a:ext cx="8782050" cy="44070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65" name="Google Shape;9765;p558"/>
          <p:cNvPicPr preferRelativeResize="0"/>
          <p:nvPr/>
        </p:nvPicPr>
        <p:blipFill rotWithShape="1">
          <a:blip r:embed="rId3">
            <a:alphaModFix/>
          </a:blip>
          <a:srcRect b="0" l="0" r="14280" t="0"/>
          <a:stretch/>
        </p:blipFill>
        <p:spPr>
          <a:xfrm>
            <a:off x="711201" y="1879450"/>
            <a:ext cx="8488684" cy="414183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0" name="Shape 9770"/>
        <p:cNvGrpSpPr/>
        <p:nvPr/>
      </p:nvGrpSpPr>
      <p:grpSpPr>
        <a:xfrm>
          <a:off x="0" y="0"/>
          <a:ext cx="0" cy="0"/>
          <a:chOff x="0" y="0"/>
          <a:chExt cx="0" cy="0"/>
        </a:xfrm>
      </p:grpSpPr>
      <p:grpSp>
        <p:nvGrpSpPr>
          <p:cNvPr id="9771" name="Google Shape;9771;p559"/>
          <p:cNvGrpSpPr/>
          <p:nvPr/>
        </p:nvGrpSpPr>
        <p:grpSpPr>
          <a:xfrm>
            <a:off x="558800" y="1401751"/>
            <a:ext cx="8785225" cy="215444"/>
            <a:chOff x="558800" y="1908653"/>
            <a:chExt cx="8785225" cy="215444"/>
          </a:xfrm>
        </p:grpSpPr>
        <p:sp>
          <p:nvSpPr>
            <p:cNvPr id="9772" name="Google Shape;9772;p55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Hex</a:t>
              </a:r>
              <a:endParaRPr/>
            </a:p>
          </p:txBody>
        </p:sp>
        <p:sp>
          <p:nvSpPr>
            <p:cNvPr id="9773" name="Google Shape;9773;p55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74" name="Google Shape;9774;p559"/>
          <p:cNvGrpSpPr/>
          <p:nvPr/>
        </p:nvGrpSpPr>
        <p:grpSpPr>
          <a:xfrm>
            <a:off x="450000" y="450000"/>
            <a:ext cx="9018000" cy="276999"/>
            <a:chOff x="450000" y="450000"/>
            <a:chExt cx="9018000" cy="276999"/>
          </a:xfrm>
        </p:grpSpPr>
        <p:sp>
          <p:nvSpPr>
            <p:cNvPr id="9775" name="Google Shape;9775;p55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76" name="Google Shape;9776;p55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77" name="Google Shape;9777;p559"/>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78" name="Google Shape;9778;p559"/>
          <p:cNvPicPr preferRelativeResize="0"/>
          <p:nvPr/>
        </p:nvPicPr>
        <p:blipFill rotWithShape="1">
          <a:blip r:embed="rId3">
            <a:alphaModFix/>
          </a:blip>
          <a:srcRect b="0" l="0" r="14280" t="0"/>
          <a:stretch/>
        </p:blipFill>
        <p:spPr>
          <a:xfrm>
            <a:off x="711201" y="1825369"/>
            <a:ext cx="8488684" cy="448879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3" name="Shape 9783"/>
        <p:cNvGrpSpPr/>
        <p:nvPr/>
      </p:nvGrpSpPr>
      <p:grpSpPr>
        <a:xfrm>
          <a:off x="0" y="0"/>
          <a:ext cx="0" cy="0"/>
          <a:chOff x="0" y="0"/>
          <a:chExt cx="0" cy="0"/>
        </a:xfrm>
      </p:grpSpPr>
      <p:grpSp>
        <p:nvGrpSpPr>
          <p:cNvPr id="9784" name="Google Shape;9784;p560"/>
          <p:cNvGrpSpPr/>
          <p:nvPr/>
        </p:nvGrpSpPr>
        <p:grpSpPr>
          <a:xfrm>
            <a:off x="558800" y="1401751"/>
            <a:ext cx="8785225" cy="215444"/>
            <a:chOff x="558800" y="1908653"/>
            <a:chExt cx="8785225" cy="215444"/>
          </a:xfrm>
        </p:grpSpPr>
        <p:sp>
          <p:nvSpPr>
            <p:cNvPr id="9785" name="Google Shape;9785;p56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KDE (Kernel Density Estimation)</a:t>
              </a:r>
              <a:endParaRPr/>
            </a:p>
          </p:txBody>
        </p:sp>
        <p:sp>
          <p:nvSpPr>
            <p:cNvPr id="9786" name="Google Shape;9786;p56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787" name="Google Shape;9787;p560"/>
          <p:cNvGrpSpPr/>
          <p:nvPr/>
        </p:nvGrpSpPr>
        <p:grpSpPr>
          <a:xfrm>
            <a:off x="450000" y="450000"/>
            <a:ext cx="9018000" cy="276999"/>
            <a:chOff x="450000" y="450000"/>
            <a:chExt cx="9018000" cy="276999"/>
          </a:xfrm>
        </p:grpSpPr>
        <p:sp>
          <p:nvSpPr>
            <p:cNvPr id="9788" name="Google Shape;9788;p56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789" name="Google Shape;9789;p56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790" name="Google Shape;9790;p560"/>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791" name="Google Shape;9791;p560"/>
          <p:cNvPicPr preferRelativeResize="0"/>
          <p:nvPr/>
        </p:nvPicPr>
        <p:blipFill rotWithShape="1">
          <a:blip r:embed="rId3">
            <a:alphaModFix/>
          </a:blip>
          <a:srcRect b="0" l="0" r="14280" t="0"/>
          <a:stretch/>
        </p:blipFill>
        <p:spPr>
          <a:xfrm>
            <a:off x="711201" y="1844824"/>
            <a:ext cx="8488684" cy="447434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6" name="Shape 9796"/>
        <p:cNvGrpSpPr/>
        <p:nvPr/>
      </p:nvGrpSpPr>
      <p:grpSpPr>
        <a:xfrm>
          <a:off x="0" y="0"/>
          <a:ext cx="0" cy="0"/>
          <a:chOff x="0" y="0"/>
          <a:chExt cx="0" cy="0"/>
        </a:xfrm>
      </p:grpSpPr>
      <p:grpSp>
        <p:nvGrpSpPr>
          <p:cNvPr id="9797" name="Google Shape;9797;p561"/>
          <p:cNvGrpSpPr/>
          <p:nvPr/>
        </p:nvGrpSpPr>
        <p:grpSpPr>
          <a:xfrm>
            <a:off x="558800" y="1401751"/>
            <a:ext cx="8785225" cy="215444"/>
            <a:chOff x="558800" y="1908653"/>
            <a:chExt cx="8785225" cy="215444"/>
          </a:xfrm>
        </p:grpSpPr>
        <p:sp>
          <p:nvSpPr>
            <p:cNvPr id="9798" name="Google Shape;9798;p56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One categorical variable + one numeric variable. Aggregated by the mean.</a:t>
              </a:r>
              <a:endParaRPr/>
            </a:p>
          </p:txBody>
        </p:sp>
        <p:sp>
          <p:nvSpPr>
            <p:cNvPr id="9799" name="Google Shape;9799;p56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00" name="Google Shape;9800;p561"/>
          <p:cNvGrpSpPr/>
          <p:nvPr/>
        </p:nvGrpSpPr>
        <p:grpSpPr>
          <a:xfrm>
            <a:off x="450000" y="450000"/>
            <a:ext cx="9018000" cy="276999"/>
            <a:chOff x="450000" y="450000"/>
            <a:chExt cx="9018000" cy="276999"/>
          </a:xfrm>
        </p:grpSpPr>
        <p:sp>
          <p:nvSpPr>
            <p:cNvPr id="9801" name="Google Shape;9801;p56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02" name="Google Shape;9802;p56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03" name="Google Shape;9803;p561"/>
          <p:cNvSpPr/>
          <p:nvPr/>
        </p:nvSpPr>
        <p:spPr>
          <a:xfrm>
            <a:off x="558396" y="1758237"/>
            <a:ext cx="8782050" cy="32549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04" name="Google Shape;9804;p561"/>
          <p:cNvPicPr preferRelativeResize="0"/>
          <p:nvPr/>
        </p:nvPicPr>
        <p:blipFill rotWithShape="1">
          <a:blip r:embed="rId3">
            <a:alphaModFix/>
          </a:blip>
          <a:srcRect b="0" l="0" r="14280" t="0"/>
          <a:stretch/>
        </p:blipFill>
        <p:spPr>
          <a:xfrm>
            <a:off x="711201" y="1869399"/>
            <a:ext cx="8488684" cy="29997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grpSp>
        <p:nvGrpSpPr>
          <p:cNvPr id="1440" name="Google Shape;1440;p94"/>
          <p:cNvGrpSpPr/>
          <p:nvPr/>
        </p:nvGrpSpPr>
        <p:grpSpPr>
          <a:xfrm>
            <a:off x="559817" y="1428745"/>
            <a:ext cx="8783192" cy="215444"/>
            <a:chOff x="559817" y="2136914"/>
            <a:chExt cx="8783192" cy="215444"/>
          </a:xfrm>
        </p:grpSpPr>
        <p:sp>
          <p:nvSpPr>
            <p:cNvPr id="1441" name="Google Shape;1441;p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2" name="Google Shape;1442;p9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직접 shape를 변경할 수도 있다.</a:t>
              </a:r>
              <a:endParaRPr sz="1400">
                <a:solidFill>
                  <a:srgbClr val="262626"/>
                </a:solidFill>
                <a:latin typeface="Arial"/>
                <a:ea typeface="Arial"/>
                <a:cs typeface="Arial"/>
                <a:sym typeface="Arial"/>
              </a:endParaRPr>
            </a:p>
          </p:txBody>
        </p:sp>
      </p:grpSp>
      <p:grpSp>
        <p:nvGrpSpPr>
          <p:cNvPr id="1443" name="Google Shape;1443;p94"/>
          <p:cNvGrpSpPr/>
          <p:nvPr/>
        </p:nvGrpSpPr>
        <p:grpSpPr>
          <a:xfrm>
            <a:off x="450000" y="450000"/>
            <a:ext cx="9018000" cy="276999"/>
            <a:chOff x="450000" y="450000"/>
            <a:chExt cx="9018000" cy="276999"/>
          </a:xfrm>
        </p:grpSpPr>
        <p:sp>
          <p:nvSpPr>
            <p:cNvPr id="1444" name="Google Shape;1444;p9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45" name="Google Shape;1445;p9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46" name="Google Shape;1446;p94"/>
          <p:cNvSpPr/>
          <p:nvPr/>
        </p:nvSpPr>
        <p:spPr>
          <a:xfrm>
            <a:off x="558396" y="1844825"/>
            <a:ext cx="8782050" cy="28083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47" name="Google Shape;1447;p94"/>
          <p:cNvPicPr preferRelativeResize="0"/>
          <p:nvPr/>
        </p:nvPicPr>
        <p:blipFill rotWithShape="1">
          <a:blip r:embed="rId3">
            <a:alphaModFix/>
          </a:blip>
          <a:srcRect b="0" l="0" r="14290" t="0"/>
          <a:stretch/>
        </p:blipFill>
        <p:spPr>
          <a:xfrm>
            <a:off x="712183" y="1975192"/>
            <a:ext cx="8487702" cy="255699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9" name="Shape 9809"/>
        <p:cNvGrpSpPr/>
        <p:nvPr/>
      </p:nvGrpSpPr>
      <p:grpSpPr>
        <a:xfrm>
          <a:off x="0" y="0"/>
          <a:ext cx="0" cy="0"/>
          <a:chOff x="0" y="0"/>
          <a:chExt cx="0" cy="0"/>
        </a:xfrm>
      </p:grpSpPr>
      <p:grpSp>
        <p:nvGrpSpPr>
          <p:cNvPr id="9810" name="Google Shape;9810;p562"/>
          <p:cNvGrpSpPr/>
          <p:nvPr/>
        </p:nvGrpSpPr>
        <p:grpSpPr>
          <a:xfrm>
            <a:off x="558800" y="1401751"/>
            <a:ext cx="8785225" cy="215444"/>
            <a:chOff x="558800" y="1908653"/>
            <a:chExt cx="8785225" cy="215444"/>
          </a:xfrm>
        </p:grpSpPr>
        <p:sp>
          <p:nvSpPr>
            <p:cNvPr id="9811" name="Google Shape;9811;p56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One categorical variable + one numeric variable. Aggregated by the median.</a:t>
              </a:r>
              <a:endParaRPr/>
            </a:p>
          </p:txBody>
        </p:sp>
        <p:sp>
          <p:nvSpPr>
            <p:cNvPr id="9812" name="Google Shape;9812;p56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13" name="Google Shape;9813;p562"/>
          <p:cNvGrpSpPr/>
          <p:nvPr/>
        </p:nvGrpSpPr>
        <p:grpSpPr>
          <a:xfrm>
            <a:off x="450000" y="450000"/>
            <a:ext cx="9018000" cy="276999"/>
            <a:chOff x="450000" y="450000"/>
            <a:chExt cx="9018000" cy="276999"/>
          </a:xfrm>
        </p:grpSpPr>
        <p:sp>
          <p:nvSpPr>
            <p:cNvPr id="9814" name="Google Shape;9814;p56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15" name="Google Shape;9815;p56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16" name="Google Shape;9816;p562"/>
          <p:cNvSpPr/>
          <p:nvPr/>
        </p:nvSpPr>
        <p:spPr>
          <a:xfrm>
            <a:off x="558396" y="1758237"/>
            <a:ext cx="8782050" cy="33269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17" name="Google Shape;9817;p562"/>
          <p:cNvPicPr preferRelativeResize="0"/>
          <p:nvPr/>
        </p:nvPicPr>
        <p:blipFill rotWithShape="1">
          <a:blip r:embed="rId3">
            <a:alphaModFix/>
          </a:blip>
          <a:srcRect b="0" l="0" r="14280" t="0"/>
          <a:stretch/>
        </p:blipFill>
        <p:spPr>
          <a:xfrm>
            <a:off x="711201" y="1898037"/>
            <a:ext cx="8488684" cy="304313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2" name="Shape 9822"/>
        <p:cNvGrpSpPr/>
        <p:nvPr/>
      </p:nvGrpSpPr>
      <p:grpSpPr>
        <a:xfrm>
          <a:off x="0" y="0"/>
          <a:ext cx="0" cy="0"/>
          <a:chOff x="0" y="0"/>
          <a:chExt cx="0" cy="0"/>
        </a:xfrm>
      </p:grpSpPr>
      <p:grpSp>
        <p:nvGrpSpPr>
          <p:cNvPr id="9823" name="Google Shape;9823;p563"/>
          <p:cNvGrpSpPr/>
          <p:nvPr/>
        </p:nvGrpSpPr>
        <p:grpSpPr>
          <a:xfrm>
            <a:off x="558800" y="1401751"/>
            <a:ext cx="8785225" cy="215444"/>
            <a:chOff x="558800" y="1908653"/>
            <a:chExt cx="8785225" cy="215444"/>
          </a:xfrm>
        </p:grpSpPr>
        <p:sp>
          <p:nvSpPr>
            <p:cNvPr id="9824" name="Google Shape;9824;p56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One categorical variable only. Frequency table is implicitly calculated.</a:t>
              </a:r>
              <a:endParaRPr/>
            </a:p>
          </p:txBody>
        </p:sp>
        <p:sp>
          <p:nvSpPr>
            <p:cNvPr id="9825" name="Google Shape;9825;p56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26" name="Google Shape;9826;p563"/>
          <p:cNvGrpSpPr/>
          <p:nvPr/>
        </p:nvGrpSpPr>
        <p:grpSpPr>
          <a:xfrm>
            <a:off x="450000" y="450000"/>
            <a:ext cx="9018000" cy="276999"/>
            <a:chOff x="450000" y="450000"/>
            <a:chExt cx="9018000" cy="276999"/>
          </a:xfrm>
        </p:grpSpPr>
        <p:sp>
          <p:nvSpPr>
            <p:cNvPr id="9827" name="Google Shape;9827;p56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28" name="Google Shape;9828;p56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29" name="Google Shape;9829;p563"/>
          <p:cNvSpPr/>
          <p:nvPr/>
        </p:nvSpPr>
        <p:spPr>
          <a:xfrm>
            <a:off x="558396" y="1758237"/>
            <a:ext cx="8782050" cy="32549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30" name="Google Shape;9830;p563"/>
          <p:cNvPicPr preferRelativeResize="0"/>
          <p:nvPr/>
        </p:nvPicPr>
        <p:blipFill rotWithShape="1">
          <a:blip r:embed="rId3">
            <a:alphaModFix/>
          </a:blip>
          <a:srcRect b="0" l="0" r="14280" t="0"/>
          <a:stretch/>
        </p:blipFill>
        <p:spPr>
          <a:xfrm>
            <a:off x="711201" y="1907028"/>
            <a:ext cx="8488684" cy="294916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5" name="Shape 9835"/>
        <p:cNvGrpSpPr/>
        <p:nvPr/>
      </p:nvGrpSpPr>
      <p:grpSpPr>
        <a:xfrm>
          <a:off x="0" y="0"/>
          <a:ext cx="0" cy="0"/>
          <a:chOff x="0" y="0"/>
          <a:chExt cx="0" cy="0"/>
        </a:xfrm>
      </p:grpSpPr>
      <p:grpSp>
        <p:nvGrpSpPr>
          <p:cNvPr id="9836" name="Google Shape;9836;p564"/>
          <p:cNvGrpSpPr/>
          <p:nvPr/>
        </p:nvGrpSpPr>
        <p:grpSpPr>
          <a:xfrm>
            <a:off x="558800" y="1401751"/>
            <a:ext cx="8785225" cy="215444"/>
            <a:chOff x="558800" y="1908653"/>
            <a:chExt cx="8785225" cy="215444"/>
          </a:xfrm>
        </p:grpSpPr>
        <p:sp>
          <p:nvSpPr>
            <p:cNvPr id="9837" name="Google Shape;9837;p56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Two categorical variables. Use of 'hue' argument.</a:t>
              </a:r>
              <a:endParaRPr/>
            </a:p>
          </p:txBody>
        </p:sp>
        <p:sp>
          <p:nvSpPr>
            <p:cNvPr id="9838" name="Google Shape;9838;p56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39" name="Google Shape;9839;p564"/>
          <p:cNvGrpSpPr/>
          <p:nvPr/>
        </p:nvGrpSpPr>
        <p:grpSpPr>
          <a:xfrm>
            <a:off x="450000" y="450000"/>
            <a:ext cx="9018000" cy="276999"/>
            <a:chOff x="450000" y="450000"/>
            <a:chExt cx="9018000" cy="276999"/>
          </a:xfrm>
        </p:grpSpPr>
        <p:sp>
          <p:nvSpPr>
            <p:cNvPr id="9840" name="Google Shape;9840;p56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41" name="Google Shape;9841;p56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42" name="Google Shape;9842;p564"/>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43" name="Google Shape;9843;p564"/>
          <p:cNvPicPr preferRelativeResize="0"/>
          <p:nvPr/>
        </p:nvPicPr>
        <p:blipFill rotWithShape="1">
          <a:blip r:embed="rId3">
            <a:alphaModFix/>
          </a:blip>
          <a:srcRect b="0" l="0" r="14280" t="0"/>
          <a:stretch/>
        </p:blipFill>
        <p:spPr>
          <a:xfrm>
            <a:off x="711201" y="1877922"/>
            <a:ext cx="8488684" cy="294916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8" name="Shape 9848"/>
        <p:cNvGrpSpPr/>
        <p:nvPr/>
      </p:nvGrpSpPr>
      <p:grpSpPr>
        <a:xfrm>
          <a:off x="0" y="0"/>
          <a:ext cx="0" cy="0"/>
          <a:chOff x="0" y="0"/>
          <a:chExt cx="0" cy="0"/>
        </a:xfrm>
      </p:grpSpPr>
      <p:grpSp>
        <p:nvGrpSpPr>
          <p:cNvPr id="9849" name="Google Shape;9849;p565"/>
          <p:cNvGrpSpPr/>
          <p:nvPr/>
        </p:nvGrpSpPr>
        <p:grpSpPr>
          <a:xfrm>
            <a:off x="558800" y="1401751"/>
            <a:ext cx="8785225" cy="215444"/>
            <a:chOff x="558800" y="1908653"/>
            <a:chExt cx="8785225" cy="215444"/>
          </a:xfrm>
        </p:grpSpPr>
        <p:sp>
          <p:nvSpPr>
            <p:cNvPr id="9850" name="Google Shape;9850;p56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Horizontal boxplot</a:t>
              </a:r>
              <a:endParaRPr/>
            </a:p>
          </p:txBody>
        </p:sp>
        <p:sp>
          <p:nvSpPr>
            <p:cNvPr id="9851" name="Google Shape;9851;p56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52" name="Google Shape;9852;p565"/>
          <p:cNvGrpSpPr/>
          <p:nvPr/>
        </p:nvGrpSpPr>
        <p:grpSpPr>
          <a:xfrm>
            <a:off x="450000" y="450000"/>
            <a:ext cx="9018000" cy="276999"/>
            <a:chOff x="450000" y="450000"/>
            <a:chExt cx="9018000" cy="276999"/>
          </a:xfrm>
        </p:grpSpPr>
        <p:sp>
          <p:nvSpPr>
            <p:cNvPr id="9853" name="Google Shape;9853;p56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54" name="Google Shape;9854;p56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55" name="Google Shape;9855;p565"/>
          <p:cNvSpPr/>
          <p:nvPr/>
        </p:nvSpPr>
        <p:spPr>
          <a:xfrm>
            <a:off x="558396" y="1758237"/>
            <a:ext cx="8782050" cy="29669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56" name="Google Shape;9856;p565"/>
          <p:cNvPicPr preferRelativeResize="0"/>
          <p:nvPr/>
        </p:nvPicPr>
        <p:blipFill rotWithShape="1">
          <a:blip r:embed="rId3">
            <a:alphaModFix/>
          </a:blip>
          <a:srcRect b="0" l="0" r="14280" t="0"/>
          <a:stretch/>
        </p:blipFill>
        <p:spPr>
          <a:xfrm>
            <a:off x="711201" y="1877249"/>
            <a:ext cx="8488684" cy="273231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1" name="Shape 9861"/>
        <p:cNvGrpSpPr/>
        <p:nvPr/>
      </p:nvGrpSpPr>
      <p:grpSpPr>
        <a:xfrm>
          <a:off x="0" y="0"/>
          <a:ext cx="0" cy="0"/>
          <a:chOff x="0" y="0"/>
          <a:chExt cx="0" cy="0"/>
        </a:xfrm>
      </p:grpSpPr>
      <p:grpSp>
        <p:nvGrpSpPr>
          <p:cNvPr id="9862" name="Google Shape;9862;p566"/>
          <p:cNvGrpSpPr/>
          <p:nvPr/>
        </p:nvGrpSpPr>
        <p:grpSpPr>
          <a:xfrm>
            <a:off x="558800" y="1401751"/>
            <a:ext cx="8785225" cy="215444"/>
            <a:chOff x="558800" y="1908653"/>
            <a:chExt cx="8785225" cy="215444"/>
          </a:xfrm>
        </p:grpSpPr>
        <p:sp>
          <p:nvSpPr>
            <p:cNvPr id="9863" name="Google Shape;9863;p56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Vertical boxplot</a:t>
              </a:r>
              <a:endParaRPr/>
            </a:p>
          </p:txBody>
        </p:sp>
        <p:sp>
          <p:nvSpPr>
            <p:cNvPr id="9864" name="Google Shape;9864;p56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65" name="Google Shape;9865;p566"/>
          <p:cNvGrpSpPr/>
          <p:nvPr/>
        </p:nvGrpSpPr>
        <p:grpSpPr>
          <a:xfrm>
            <a:off x="450000" y="450000"/>
            <a:ext cx="9018000" cy="276999"/>
            <a:chOff x="450000" y="450000"/>
            <a:chExt cx="9018000" cy="276999"/>
          </a:xfrm>
        </p:grpSpPr>
        <p:sp>
          <p:nvSpPr>
            <p:cNvPr id="9866" name="Google Shape;9866;p56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67" name="Google Shape;9867;p56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68" name="Google Shape;9868;p566"/>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69" name="Google Shape;9869;p566"/>
          <p:cNvPicPr preferRelativeResize="0"/>
          <p:nvPr/>
        </p:nvPicPr>
        <p:blipFill rotWithShape="1">
          <a:blip r:embed="rId3">
            <a:alphaModFix/>
          </a:blip>
          <a:srcRect b="0" l="0" r="14322" t="0"/>
          <a:stretch/>
        </p:blipFill>
        <p:spPr>
          <a:xfrm>
            <a:off x="715353" y="1853435"/>
            <a:ext cx="8484531" cy="299253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4" name="Shape 9874"/>
        <p:cNvGrpSpPr/>
        <p:nvPr/>
      </p:nvGrpSpPr>
      <p:grpSpPr>
        <a:xfrm>
          <a:off x="0" y="0"/>
          <a:ext cx="0" cy="0"/>
          <a:chOff x="0" y="0"/>
          <a:chExt cx="0" cy="0"/>
        </a:xfrm>
      </p:grpSpPr>
      <p:grpSp>
        <p:nvGrpSpPr>
          <p:cNvPr id="9875" name="Google Shape;9875;p567"/>
          <p:cNvGrpSpPr/>
          <p:nvPr/>
        </p:nvGrpSpPr>
        <p:grpSpPr>
          <a:xfrm>
            <a:off x="558800" y="1401751"/>
            <a:ext cx="8785225" cy="215444"/>
            <a:chOff x="558800" y="1908653"/>
            <a:chExt cx="8785225" cy="215444"/>
          </a:xfrm>
        </p:grpSpPr>
        <p:sp>
          <p:nvSpPr>
            <p:cNvPr id="9876" name="Google Shape;9876;p56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of boxplots</a:t>
              </a:r>
              <a:endParaRPr/>
            </a:p>
          </p:txBody>
        </p:sp>
        <p:sp>
          <p:nvSpPr>
            <p:cNvPr id="9877" name="Google Shape;9877;p56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78" name="Google Shape;9878;p567"/>
          <p:cNvGrpSpPr/>
          <p:nvPr/>
        </p:nvGrpSpPr>
        <p:grpSpPr>
          <a:xfrm>
            <a:off x="450000" y="450000"/>
            <a:ext cx="9018000" cy="276999"/>
            <a:chOff x="450000" y="450000"/>
            <a:chExt cx="9018000" cy="276999"/>
          </a:xfrm>
        </p:grpSpPr>
        <p:sp>
          <p:nvSpPr>
            <p:cNvPr id="9879" name="Google Shape;9879;p56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80" name="Google Shape;9880;p56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81" name="Google Shape;9881;p567"/>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82" name="Google Shape;9882;p567"/>
          <p:cNvPicPr preferRelativeResize="0"/>
          <p:nvPr/>
        </p:nvPicPr>
        <p:blipFill rotWithShape="1">
          <a:blip r:embed="rId3">
            <a:alphaModFix/>
          </a:blip>
          <a:srcRect b="0" l="0" r="14280" t="0"/>
          <a:stretch/>
        </p:blipFill>
        <p:spPr>
          <a:xfrm>
            <a:off x="711201" y="1835365"/>
            <a:ext cx="8488684" cy="30286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7" name="Shape 9887"/>
        <p:cNvGrpSpPr/>
        <p:nvPr/>
      </p:nvGrpSpPr>
      <p:grpSpPr>
        <a:xfrm>
          <a:off x="0" y="0"/>
          <a:ext cx="0" cy="0"/>
          <a:chOff x="0" y="0"/>
          <a:chExt cx="0" cy="0"/>
        </a:xfrm>
      </p:grpSpPr>
      <p:grpSp>
        <p:nvGrpSpPr>
          <p:cNvPr id="9888" name="Google Shape;9888;p568"/>
          <p:cNvGrpSpPr/>
          <p:nvPr/>
        </p:nvGrpSpPr>
        <p:grpSpPr>
          <a:xfrm>
            <a:off x="558800" y="1401751"/>
            <a:ext cx="8785225" cy="215444"/>
            <a:chOff x="558800" y="1908653"/>
            <a:chExt cx="8785225" cy="215444"/>
          </a:xfrm>
        </p:grpSpPr>
        <p:sp>
          <p:nvSpPr>
            <p:cNvPr id="9889" name="Google Shape;9889;p56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of boxplots</a:t>
              </a:r>
              <a:endParaRPr/>
            </a:p>
          </p:txBody>
        </p:sp>
        <p:sp>
          <p:nvSpPr>
            <p:cNvPr id="9890" name="Google Shape;9890;p56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891" name="Google Shape;9891;p568"/>
          <p:cNvGrpSpPr/>
          <p:nvPr/>
        </p:nvGrpSpPr>
        <p:grpSpPr>
          <a:xfrm>
            <a:off x="450000" y="450000"/>
            <a:ext cx="9018000" cy="276999"/>
            <a:chOff x="450000" y="450000"/>
            <a:chExt cx="9018000" cy="276999"/>
          </a:xfrm>
        </p:grpSpPr>
        <p:sp>
          <p:nvSpPr>
            <p:cNvPr id="9892" name="Google Shape;9892;p56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893" name="Google Shape;9893;p56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894" name="Google Shape;9894;p568"/>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95" name="Google Shape;9895;p568"/>
          <p:cNvPicPr preferRelativeResize="0"/>
          <p:nvPr/>
        </p:nvPicPr>
        <p:blipFill rotWithShape="1">
          <a:blip r:embed="rId3">
            <a:alphaModFix/>
          </a:blip>
          <a:srcRect b="0" l="0" r="14280" t="0"/>
          <a:stretch/>
        </p:blipFill>
        <p:spPr>
          <a:xfrm>
            <a:off x="711201" y="1867892"/>
            <a:ext cx="8488684" cy="296361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0" name="Shape 9900"/>
        <p:cNvGrpSpPr/>
        <p:nvPr/>
      </p:nvGrpSpPr>
      <p:grpSpPr>
        <a:xfrm>
          <a:off x="0" y="0"/>
          <a:ext cx="0" cy="0"/>
          <a:chOff x="0" y="0"/>
          <a:chExt cx="0" cy="0"/>
        </a:xfrm>
      </p:grpSpPr>
      <p:grpSp>
        <p:nvGrpSpPr>
          <p:cNvPr id="9901" name="Google Shape;9901;p569"/>
          <p:cNvGrpSpPr/>
          <p:nvPr/>
        </p:nvGrpSpPr>
        <p:grpSpPr>
          <a:xfrm>
            <a:off x="558800" y="1401751"/>
            <a:ext cx="8785225" cy="215444"/>
            <a:chOff x="558800" y="1908653"/>
            <a:chExt cx="8785225" cy="215444"/>
          </a:xfrm>
        </p:grpSpPr>
        <p:sp>
          <p:nvSpPr>
            <p:cNvPr id="9902" name="Google Shape;9902;p56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of boxplots. Two categorical variables + one numeric variable. Use of 'hue' argument.</a:t>
              </a:r>
              <a:endParaRPr/>
            </a:p>
          </p:txBody>
        </p:sp>
        <p:sp>
          <p:nvSpPr>
            <p:cNvPr id="9903" name="Google Shape;9903;p56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04" name="Google Shape;9904;p569"/>
          <p:cNvGrpSpPr/>
          <p:nvPr/>
        </p:nvGrpSpPr>
        <p:grpSpPr>
          <a:xfrm>
            <a:off x="450000" y="450000"/>
            <a:ext cx="9018000" cy="276999"/>
            <a:chOff x="450000" y="450000"/>
            <a:chExt cx="9018000" cy="276999"/>
          </a:xfrm>
        </p:grpSpPr>
        <p:sp>
          <p:nvSpPr>
            <p:cNvPr id="9905" name="Google Shape;9905;p56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06" name="Google Shape;9906;p56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07" name="Google Shape;9907;p569"/>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08" name="Google Shape;9908;p569"/>
          <p:cNvPicPr preferRelativeResize="0"/>
          <p:nvPr/>
        </p:nvPicPr>
        <p:blipFill rotWithShape="1">
          <a:blip r:embed="rId3">
            <a:alphaModFix/>
          </a:blip>
          <a:srcRect b="0" l="0" r="14280" t="0"/>
          <a:stretch/>
        </p:blipFill>
        <p:spPr>
          <a:xfrm>
            <a:off x="711201" y="1871506"/>
            <a:ext cx="8488684" cy="295639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3" name="Shape 9913"/>
        <p:cNvGrpSpPr/>
        <p:nvPr/>
      </p:nvGrpSpPr>
      <p:grpSpPr>
        <a:xfrm>
          <a:off x="0" y="0"/>
          <a:ext cx="0" cy="0"/>
          <a:chOff x="0" y="0"/>
          <a:chExt cx="0" cy="0"/>
        </a:xfrm>
      </p:grpSpPr>
      <p:grpSp>
        <p:nvGrpSpPr>
          <p:cNvPr id="9914" name="Google Shape;9914;p570"/>
          <p:cNvGrpSpPr/>
          <p:nvPr/>
        </p:nvGrpSpPr>
        <p:grpSpPr>
          <a:xfrm>
            <a:off x="558800" y="1401751"/>
            <a:ext cx="8785225" cy="215444"/>
            <a:chOff x="558800" y="1908653"/>
            <a:chExt cx="8785225" cy="215444"/>
          </a:xfrm>
        </p:grpSpPr>
        <p:sp>
          <p:nvSpPr>
            <p:cNvPr id="9915" name="Google Shape;9915;p57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of violin plots</a:t>
              </a:r>
              <a:endParaRPr/>
            </a:p>
          </p:txBody>
        </p:sp>
        <p:sp>
          <p:nvSpPr>
            <p:cNvPr id="9916" name="Google Shape;9916;p57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17" name="Google Shape;9917;p570"/>
          <p:cNvGrpSpPr/>
          <p:nvPr/>
        </p:nvGrpSpPr>
        <p:grpSpPr>
          <a:xfrm>
            <a:off x="450000" y="450000"/>
            <a:ext cx="9018000" cy="276999"/>
            <a:chOff x="450000" y="450000"/>
            <a:chExt cx="9018000" cy="276999"/>
          </a:xfrm>
        </p:grpSpPr>
        <p:sp>
          <p:nvSpPr>
            <p:cNvPr id="9918" name="Google Shape;9918;p57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19" name="Google Shape;9919;p57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20" name="Google Shape;9920;p570"/>
          <p:cNvSpPr/>
          <p:nvPr/>
        </p:nvSpPr>
        <p:spPr>
          <a:xfrm>
            <a:off x="558396" y="1758237"/>
            <a:ext cx="8782050" cy="3182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21" name="Google Shape;9921;p570"/>
          <p:cNvPicPr preferRelativeResize="0"/>
          <p:nvPr/>
        </p:nvPicPr>
        <p:blipFill rotWithShape="1">
          <a:blip r:embed="rId3">
            <a:alphaModFix/>
          </a:blip>
          <a:srcRect b="0" l="0" r="14280" t="0"/>
          <a:stretch/>
        </p:blipFill>
        <p:spPr>
          <a:xfrm>
            <a:off x="711201" y="1838979"/>
            <a:ext cx="8488684" cy="302144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6" name="Shape 9926"/>
        <p:cNvGrpSpPr/>
        <p:nvPr/>
      </p:nvGrpSpPr>
      <p:grpSpPr>
        <a:xfrm>
          <a:off x="0" y="0"/>
          <a:ext cx="0" cy="0"/>
          <a:chOff x="0" y="0"/>
          <a:chExt cx="0" cy="0"/>
        </a:xfrm>
      </p:grpSpPr>
      <p:grpSp>
        <p:nvGrpSpPr>
          <p:cNvPr id="9927" name="Google Shape;9927;p571"/>
          <p:cNvGrpSpPr/>
          <p:nvPr/>
        </p:nvGrpSpPr>
        <p:grpSpPr>
          <a:xfrm>
            <a:off x="558800" y="1401751"/>
            <a:ext cx="8785225" cy="215444"/>
            <a:chOff x="558800" y="1908653"/>
            <a:chExt cx="8785225" cy="215444"/>
          </a:xfrm>
        </p:grpSpPr>
        <p:sp>
          <p:nvSpPr>
            <p:cNvPr id="9928" name="Google Shape;9928;p57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Multiple of violin plots</a:t>
              </a:r>
              <a:endParaRPr/>
            </a:p>
          </p:txBody>
        </p:sp>
        <p:sp>
          <p:nvSpPr>
            <p:cNvPr id="9929" name="Google Shape;9929;p57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30" name="Google Shape;9930;p571"/>
          <p:cNvGrpSpPr/>
          <p:nvPr/>
        </p:nvGrpSpPr>
        <p:grpSpPr>
          <a:xfrm>
            <a:off x="450000" y="450000"/>
            <a:ext cx="9018000" cy="276999"/>
            <a:chOff x="450000" y="450000"/>
            <a:chExt cx="9018000" cy="276999"/>
          </a:xfrm>
        </p:grpSpPr>
        <p:sp>
          <p:nvSpPr>
            <p:cNvPr id="9931" name="Google Shape;9931;p57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32" name="Google Shape;9932;p57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33" name="Google Shape;9933;p571"/>
          <p:cNvSpPr/>
          <p:nvPr/>
        </p:nvSpPr>
        <p:spPr>
          <a:xfrm>
            <a:off x="558396" y="1758237"/>
            <a:ext cx="8782050" cy="33989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34" name="Google Shape;9934;p571"/>
          <p:cNvPicPr preferRelativeResize="0"/>
          <p:nvPr/>
        </p:nvPicPr>
        <p:blipFill rotWithShape="1">
          <a:blip r:embed="rId3">
            <a:alphaModFix/>
          </a:blip>
          <a:srcRect b="0" l="0" r="14280" t="0"/>
          <a:stretch/>
        </p:blipFill>
        <p:spPr>
          <a:xfrm>
            <a:off x="711201" y="1896704"/>
            <a:ext cx="8488684" cy="307204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grpSp>
        <p:nvGrpSpPr>
          <p:cNvPr id="1453" name="Google Shape;1453;p95"/>
          <p:cNvGrpSpPr/>
          <p:nvPr/>
        </p:nvGrpSpPr>
        <p:grpSpPr>
          <a:xfrm>
            <a:off x="450000" y="450000"/>
            <a:ext cx="9018000" cy="276999"/>
            <a:chOff x="450000" y="450000"/>
            <a:chExt cx="9018000" cy="276999"/>
          </a:xfrm>
        </p:grpSpPr>
        <p:sp>
          <p:nvSpPr>
            <p:cNvPr id="1454" name="Google Shape;1454;p9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55" name="Google Shape;1455;p9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56" name="Google Shape;1456;p95"/>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난수</a:t>
            </a:r>
            <a:endParaRPr sz="2400">
              <a:solidFill>
                <a:srgbClr val="0C0C0C"/>
              </a:solidFill>
              <a:latin typeface="Arial"/>
              <a:ea typeface="Arial"/>
              <a:cs typeface="Arial"/>
              <a:sym typeface="Arial"/>
            </a:endParaRPr>
          </a:p>
        </p:txBody>
      </p:sp>
      <p:grpSp>
        <p:nvGrpSpPr>
          <p:cNvPr id="1457" name="Google Shape;1457;p95"/>
          <p:cNvGrpSpPr/>
          <p:nvPr/>
        </p:nvGrpSpPr>
        <p:grpSpPr>
          <a:xfrm>
            <a:off x="559817" y="1913751"/>
            <a:ext cx="8783192" cy="219686"/>
            <a:chOff x="559817" y="2148284"/>
            <a:chExt cx="8783192" cy="219686"/>
          </a:xfrm>
        </p:grpSpPr>
        <p:sp>
          <p:nvSpPr>
            <p:cNvPr id="1458" name="Google Shape;1458;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59" name="Google Shape;1459;p95"/>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표준정규분포(평균 0, 표준편차 1)를 따르는 데이터를 난수로 발생한다. help(np.random.randn) 참조</a:t>
              </a:r>
              <a:endParaRPr sz="1400">
                <a:solidFill>
                  <a:srgbClr val="262626"/>
                </a:solidFill>
                <a:latin typeface="Arial"/>
                <a:ea typeface="Arial"/>
                <a:cs typeface="Arial"/>
                <a:sym typeface="Arial"/>
              </a:endParaRPr>
            </a:p>
          </p:txBody>
        </p:sp>
      </p:grpSp>
      <p:sp>
        <p:nvSpPr>
          <p:cNvPr id="1460" name="Google Shape;1460;p95"/>
          <p:cNvSpPr/>
          <p:nvPr/>
        </p:nvSpPr>
        <p:spPr>
          <a:xfrm>
            <a:off x="558396" y="2276872"/>
            <a:ext cx="8782050" cy="20415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61" name="Google Shape;1461;p95"/>
          <p:cNvGrpSpPr/>
          <p:nvPr/>
        </p:nvGrpSpPr>
        <p:grpSpPr>
          <a:xfrm>
            <a:off x="557644" y="4378752"/>
            <a:ext cx="8782050" cy="778440"/>
            <a:chOff x="557644" y="5085184"/>
            <a:chExt cx="8782050" cy="778440"/>
          </a:xfrm>
        </p:grpSpPr>
        <p:sp>
          <p:nvSpPr>
            <p:cNvPr id="1462" name="Google Shape;1462;p95"/>
            <p:cNvSpPr/>
            <p:nvPr/>
          </p:nvSpPr>
          <p:spPr>
            <a:xfrm>
              <a:off x="557644" y="5085184"/>
              <a:ext cx="8782050" cy="7784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63" name="Google Shape;1463;p9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64" name="Google Shape;1464;p9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78</a:t>
              </a:r>
              <a:endParaRPr b="1" sz="1300">
                <a:solidFill>
                  <a:srgbClr val="262626"/>
                </a:solidFill>
                <a:latin typeface="Arial"/>
                <a:ea typeface="Arial"/>
                <a:cs typeface="Arial"/>
                <a:sym typeface="Arial"/>
              </a:endParaRPr>
            </a:p>
          </p:txBody>
        </p:sp>
        <p:sp>
          <p:nvSpPr>
            <p:cNvPr id="1465" name="Google Shape;1465;p9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2행 3열의 shape로 표준 정규분포를 따르는 데이터를 생성한다.</a:t>
              </a:r>
              <a:endParaRPr/>
            </a:p>
          </p:txBody>
        </p:sp>
      </p:grpSp>
      <p:pic>
        <p:nvPicPr>
          <p:cNvPr id="1466" name="Google Shape;1466;p95"/>
          <p:cNvPicPr preferRelativeResize="0"/>
          <p:nvPr/>
        </p:nvPicPr>
        <p:blipFill rotWithShape="1">
          <a:blip r:embed="rId4">
            <a:alphaModFix/>
          </a:blip>
          <a:srcRect b="0" l="0" r="14290" t="0"/>
          <a:stretch/>
        </p:blipFill>
        <p:spPr>
          <a:xfrm>
            <a:off x="712183" y="2406129"/>
            <a:ext cx="8487702" cy="1788421"/>
          </a:xfrm>
          <a:prstGeom prst="rect">
            <a:avLst/>
          </a:prstGeom>
          <a:noFill/>
          <a:ln cap="flat" cmpd="sng" w="9525">
            <a:solidFill>
              <a:srgbClr val="F2F2F2"/>
            </a:solidFill>
            <a:prstDash val="solid"/>
            <a:round/>
            <a:headEnd len="sm" w="sm" type="none"/>
            <a:tailEnd len="sm" w="sm" type="none"/>
          </a:ln>
        </p:spPr>
      </p:pic>
      <p:sp>
        <p:nvSpPr>
          <p:cNvPr id="1467" name="Google Shape;1467;p95"/>
          <p:cNvSpPr/>
          <p:nvPr/>
        </p:nvSpPr>
        <p:spPr>
          <a:xfrm>
            <a:off x="720374" y="2466315"/>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9" name="Shape 9939"/>
        <p:cNvGrpSpPr/>
        <p:nvPr/>
      </p:nvGrpSpPr>
      <p:grpSpPr>
        <a:xfrm>
          <a:off x="0" y="0"/>
          <a:ext cx="0" cy="0"/>
          <a:chOff x="0" y="0"/>
          <a:chExt cx="0" cy="0"/>
        </a:xfrm>
      </p:grpSpPr>
      <p:grpSp>
        <p:nvGrpSpPr>
          <p:cNvPr id="9940" name="Google Shape;9940;p572"/>
          <p:cNvGrpSpPr/>
          <p:nvPr/>
        </p:nvGrpSpPr>
        <p:grpSpPr>
          <a:xfrm>
            <a:off x="558800" y="1401751"/>
            <a:ext cx="8785225" cy="215444"/>
            <a:chOff x="558800" y="1908653"/>
            <a:chExt cx="8785225" cy="215444"/>
          </a:xfrm>
        </p:grpSpPr>
        <p:sp>
          <p:nvSpPr>
            <p:cNvPr id="9941" name="Google Shape;9941;p57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Strip plot</a:t>
              </a:r>
              <a:endParaRPr/>
            </a:p>
          </p:txBody>
        </p:sp>
        <p:sp>
          <p:nvSpPr>
            <p:cNvPr id="9942" name="Google Shape;9942;p57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43" name="Google Shape;9943;p572"/>
          <p:cNvGrpSpPr/>
          <p:nvPr/>
        </p:nvGrpSpPr>
        <p:grpSpPr>
          <a:xfrm>
            <a:off x="450000" y="450000"/>
            <a:ext cx="9018000" cy="276999"/>
            <a:chOff x="450000" y="450000"/>
            <a:chExt cx="9018000" cy="276999"/>
          </a:xfrm>
        </p:grpSpPr>
        <p:sp>
          <p:nvSpPr>
            <p:cNvPr id="9944" name="Google Shape;9944;p57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45" name="Google Shape;9945;p57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46" name="Google Shape;9946;p572"/>
          <p:cNvSpPr/>
          <p:nvPr/>
        </p:nvSpPr>
        <p:spPr>
          <a:xfrm>
            <a:off x="558396" y="1758237"/>
            <a:ext cx="8782050" cy="33269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47" name="Google Shape;9947;p572"/>
          <p:cNvPicPr preferRelativeResize="0"/>
          <p:nvPr/>
        </p:nvPicPr>
        <p:blipFill rotWithShape="1">
          <a:blip r:embed="rId3">
            <a:alphaModFix/>
          </a:blip>
          <a:srcRect b="0" l="0" r="14280" t="0"/>
          <a:stretch/>
        </p:blipFill>
        <p:spPr>
          <a:xfrm>
            <a:off x="711200" y="1879325"/>
            <a:ext cx="8488683" cy="303590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2" name="Shape 9952"/>
        <p:cNvGrpSpPr/>
        <p:nvPr/>
      </p:nvGrpSpPr>
      <p:grpSpPr>
        <a:xfrm>
          <a:off x="0" y="0"/>
          <a:ext cx="0" cy="0"/>
          <a:chOff x="0" y="0"/>
          <a:chExt cx="0" cy="0"/>
        </a:xfrm>
      </p:grpSpPr>
      <p:grpSp>
        <p:nvGrpSpPr>
          <p:cNvPr id="9953" name="Google Shape;9953;p573"/>
          <p:cNvGrpSpPr/>
          <p:nvPr/>
        </p:nvGrpSpPr>
        <p:grpSpPr>
          <a:xfrm>
            <a:off x="558800" y="1401751"/>
            <a:ext cx="8785225" cy="215444"/>
            <a:chOff x="558800" y="1908653"/>
            <a:chExt cx="8785225" cy="215444"/>
          </a:xfrm>
        </p:grpSpPr>
        <p:sp>
          <p:nvSpPr>
            <p:cNvPr id="9954" name="Google Shape;9954;p57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Swarm plot</a:t>
              </a:r>
              <a:endParaRPr/>
            </a:p>
          </p:txBody>
        </p:sp>
        <p:sp>
          <p:nvSpPr>
            <p:cNvPr id="9955" name="Google Shape;9955;p57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56" name="Google Shape;9956;p573"/>
          <p:cNvGrpSpPr/>
          <p:nvPr/>
        </p:nvGrpSpPr>
        <p:grpSpPr>
          <a:xfrm>
            <a:off x="450000" y="450000"/>
            <a:ext cx="9018000" cy="276999"/>
            <a:chOff x="450000" y="450000"/>
            <a:chExt cx="9018000" cy="276999"/>
          </a:xfrm>
        </p:grpSpPr>
        <p:sp>
          <p:nvSpPr>
            <p:cNvPr id="9957" name="Google Shape;9957;p57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58" name="Google Shape;9958;p57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59" name="Google Shape;9959;p573"/>
          <p:cNvSpPr/>
          <p:nvPr/>
        </p:nvSpPr>
        <p:spPr>
          <a:xfrm>
            <a:off x="558396" y="1758237"/>
            <a:ext cx="8782050" cy="33269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60" name="Google Shape;9960;p573"/>
          <p:cNvPicPr preferRelativeResize="0"/>
          <p:nvPr/>
        </p:nvPicPr>
        <p:blipFill rotWithShape="1">
          <a:blip r:embed="rId3">
            <a:alphaModFix/>
          </a:blip>
          <a:srcRect b="0" l="0" r="14280" t="0"/>
          <a:stretch/>
        </p:blipFill>
        <p:spPr>
          <a:xfrm>
            <a:off x="711201" y="1921829"/>
            <a:ext cx="8488684" cy="299976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5" name="Shape 9965"/>
        <p:cNvGrpSpPr/>
        <p:nvPr/>
      </p:nvGrpSpPr>
      <p:grpSpPr>
        <a:xfrm>
          <a:off x="0" y="0"/>
          <a:ext cx="0" cy="0"/>
          <a:chOff x="0" y="0"/>
          <a:chExt cx="0" cy="0"/>
        </a:xfrm>
      </p:grpSpPr>
      <p:grpSp>
        <p:nvGrpSpPr>
          <p:cNvPr id="9966" name="Google Shape;9966;p574"/>
          <p:cNvGrpSpPr/>
          <p:nvPr/>
        </p:nvGrpSpPr>
        <p:grpSpPr>
          <a:xfrm>
            <a:off x="558800" y="1401751"/>
            <a:ext cx="8785225" cy="215444"/>
            <a:chOff x="558800" y="1908653"/>
            <a:chExt cx="8785225" cy="215444"/>
          </a:xfrm>
        </p:grpSpPr>
        <p:sp>
          <p:nvSpPr>
            <p:cNvPr id="9967" name="Google Shape;9967;p57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Violin plot + Swarm plot</a:t>
              </a:r>
              <a:endParaRPr/>
            </a:p>
          </p:txBody>
        </p:sp>
        <p:sp>
          <p:nvSpPr>
            <p:cNvPr id="9968" name="Google Shape;9968;p57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69" name="Google Shape;9969;p574"/>
          <p:cNvGrpSpPr/>
          <p:nvPr/>
        </p:nvGrpSpPr>
        <p:grpSpPr>
          <a:xfrm>
            <a:off x="450000" y="450000"/>
            <a:ext cx="9018000" cy="276999"/>
            <a:chOff x="450000" y="450000"/>
            <a:chExt cx="9018000" cy="276999"/>
          </a:xfrm>
        </p:grpSpPr>
        <p:sp>
          <p:nvSpPr>
            <p:cNvPr id="9970" name="Google Shape;9970;p57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71" name="Google Shape;9971;p57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72" name="Google Shape;9972;p574"/>
          <p:cNvSpPr/>
          <p:nvPr/>
        </p:nvSpPr>
        <p:spPr>
          <a:xfrm>
            <a:off x="558396" y="1758237"/>
            <a:ext cx="8782050" cy="34709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73" name="Google Shape;9973;p574"/>
          <p:cNvPicPr preferRelativeResize="0"/>
          <p:nvPr/>
        </p:nvPicPr>
        <p:blipFill rotWithShape="1">
          <a:blip r:embed="rId3">
            <a:alphaModFix/>
          </a:blip>
          <a:srcRect b="0" l="0" r="14280" t="0"/>
          <a:stretch/>
        </p:blipFill>
        <p:spPr>
          <a:xfrm>
            <a:off x="711201" y="1883030"/>
            <a:ext cx="8488683" cy="320215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8" name="Shape 9978"/>
        <p:cNvGrpSpPr/>
        <p:nvPr/>
      </p:nvGrpSpPr>
      <p:grpSpPr>
        <a:xfrm>
          <a:off x="0" y="0"/>
          <a:ext cx="0" cy="0"/>
          <a:chOff x="0" y="0"/>
          <a:chExt cx="0" cy="0"/>
        </a:xfrm>
      </p:grpSpPr>
      <p:grpSp>
        <p:nvGrpSpPr>
          <p:cNvPr id="9979" name="Google Shape;9979;p575"/>
          <p:cNvGrpSpPr/>
          <p:nvPr/>
        </p:nvGrpSpPr>
        <p:grpSpPr>
          <a:xfrm>
            <a:off x="558800" y="1401751"/>
            <a:ext cx="8785225" cy="215444"/>
            <a:chOff x="558800" y="1908653"/>
            <a:chExt cx="8785225" cy="215444"/>
          </a:xfrm>
        </p:grpSpPr>
        <p:sp>
          <p:nvSpPr>
            <p:cNvPr id="9980" name="Google Shape;9980;p57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Color palette (Frequency table shown as bar plot)</a:t>
              </a:r>
              <a:endParaRPr/>
            </a:p>
          </p:txBody>
        </p:sp>
        <p:sp>
          <p:nvSpPr>
            <p:cNvPr id="9981" name="Google Shape;9981;p57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82" name="Google Shape;9982;p575"/>
          <p:cNvGrpSpPr/>
          <p:nvPr/>
        </p:nvGrpSpPr>
        <p:grpSpPr>
          <a:xfrm>
            <a:off x="450000" y="450000"/>
            <a:ext cx="9018000" cy="276999"/>
            <a:chOff x="450000" y="450000"/>
            <a:chExt cx="9018000" cy="276999"/>
          </a:xfrm>
        </p:grpSpPr>
        <p:sp>
          <p:nvSpPr>
            <p:cNvPr id="9983" name="Google Shape;9983;p57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84" name="Google Shape;9984;p57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9985" name="Google Shape;9985;p575"/>
          <p:cNvSpPr/>
          <p:nvPr/>
        </p:nvSpPr>
        <p:spPr>
          <a:xfrm>
            <a:off x="558396" y="1758237"/>
            <a:ext cx="8782050" cy="36869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86" name="Google Shape;9986;p575"/>
          <p:cNvPicPr preferRelativeResize="0"/>
          <p:nvPr/>
        </p:nvPicPr>
        <p:blipFill rotWithShape="1">
          <a:blip r:embed="rId3">
            <a:alphaModFix/>
          </a:blip>
          <a:srcRect b="0" l="0" r="14280" t="11110"/>
          <a:stretch/>
        </p:blipFill>
        <p:spPr>
          <a:xfrm>
            <a:off x="711201" y="1864537"/>
            <a:ext cx="8488684" cy="345679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1" name="Shape 9991"/>
        <p:cNvGrpSpPr/>
        <p:nvPr/>
      </p:nvGrpSpPr>
      <p:grpSpPr>
        <a:xfrm>
          <a:off x="0" y="0"/>
          <a:ext cx="0" cy="0"/>
          <a:chOff x="0" y="0"/>
          <a:chExt cx="0" cy="0"/>
        </a:xfrm>
      </p:grpSpPr>
      <p:grpSp>
        <p:nvGrpSpPr>
          <p:cNvPr id="9992" name="Google Shape;9992;p576"/>
          <p:cNvGrpSpPr/>
          <p:nvPr/>
        </p:nvGrpSpPr>
        <p:grpSpPr>
          <a:xfrm>
            <a:off x="450000" y="450000"/>
            <a:ext cx="9018000" cy="276999"/>
            <a:chOff x="450000" y="450000"/>
            <a:chExt cx="9018000" cy="276999"/>
          </a:xfrm>
        </p:grpSpPr>
        <p:sp>
          <p:nvSpPr>
            <p:cNvPr id="9993" name="Google Shape;9993;p57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9994" name="Google Shape;9994;p57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grpSp>
        <p:nvGrpSpPr>
          <p:cNvPr id="9995" name="Google Shape;9995;p576"/>
          <p:cNvGrpSpPr/>
          <p:nvPr/>
        </p:nvGrpSpPr>
        <p:grpSpPr>
          <a:xfrm>
            <a:off x="425068" y="1331476"/>
            <a:ext cx="8918957" cy="777232"/>
            <a:chOff x="425068" y="1331476"/>
            <a:chExt cx="8918957" cy="777232"/>
          </a:xfrm>
        </p:grpSpPr>
        <p:sp>
          <p:nvSpPr>
            <p:cNvPr id="9996" name="Google Shape;9996;p576"/>
            <p:cNvSpPr/>
            <p:nvPr/>
          </p:nvSpPr>
          <p:spPr>
            <a:xfrm>
              <a:off x="425068" y="1331476"/>
              <a:ext cx="87971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Seaborn Visualization Library (with more examples)</a:t>
              </a:r>
              <a:endParaRPr/>
            </a:p>
          </p:txBody>
        </p:sp>
        <p:sp>
          <p:nvSpPr>
            <p:cNvPr id="9997" name="Google Shape;9997;p576"/>
            <p:cNvSpPr/>
            <p:nvPr/>
          </p:nvSpPr>
          <p:spPr>
            <a:xfrm>
              <a:off x="711200" y="1908653"/>
              <a:ext cx="863282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Import modules.</a:t>
              </a:r>
              <a:endParaRPr/>
            </a:p>
          </p:txBody>
        </p:sp>
        <p:sp>
          <p:nvSpPr>
            <p:cNvPr id="9998" name="Google Shape;9998;p57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999" name="Google Shape;9999;p576"/>
          <p:cNvSpPr/>
          <p:nvPr/>
        </p:nvSpPr>
        <p:spPr>
          <a:xfrm>
            <a:off x="558396" y="2262293"/>
            <a:ext cx="8782050" cy="17427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00" name="Google Shape;10000;p576"/>
          <p:cNvPicPr preferRelativeResize="0"/>
          <p:nvPr/>
        </p:nvPicPr>
        <p:blipFill rotWithShape="1">
          <a:blip r:embed="rId3">
            <a:alphaModFix/>
          </a:blip>
          <a:srcRect b="0" l="0" r="14280" t="0"/>
          <a:stretch/>
        </p:blipFill>
        <p:spPr>
          <a:xfrm>
            <a:off x="711201" y="2381305"/>
            <a:ext cx="8488684" cy="152518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5" name="Shape 10005"/>
        <p:cNvGrpSpPr/>
        <p:nvPr/>
      </p:nvGrpSpPr>
      <p:grpSpPr>
        <a:xfrm>
          <a:off x="0" y="0"/>
          <a:ext cx="0" cy="0"/>
          <a:chOff x="0" y="0"/>
          <a:chExt cx="0" cy="0"/>
        </a:xfrm>
      </p:grpSpPr>
      <p:grpSp>
        <p:nvGrpSpPr>
          <p:cNvPr id="10006" name="Google Shape;10006;p577"/>
          <p:cNvGrpSpPr/>
          <p:nvPr/>
        </p:nvGrpSpPr>
        <p:grpSpPr>
          <a:xfrm>
            <a:off x="558800" y="1401751"/>
            <a:ext cx="8785225" cy="215444"/>
            <a:chOff x="558800" y="1908653"/>
            <a:chExt cx="8785225" cy="215444"/>
          </a:xfrm>
        </p:grpSpPr>
        <p:sp>
          <p:nvSpPr>
            <p:cNvPr id="10007" name="Google Shape;10007;p57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array: </a:t>
              </a:r>
              <a:endParaRPr/>
            </a:p>
          </p:txBody>
        </p:sp>
        <p:sp>
          <p:nvSpPr>
            <p:cNvPr id="10008" name="Google Shape;10008;p57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09" name="Google Shape;10009;p577"/>
          <p:cNvGrpSpPr/>
          <p:nvPr/>
        </p:nvGrpSpPr>
        <p:grpSpPr>
          <a:xfrm>
            <a:off x="450000" y="450000"/>
            <a:ext cx="9018000" cy="276999"/>
            <a:chOff x="450000" y="450000"/>
            <a:chExt cx="9018000" cy="276999"/>
          </a:xfrm>
        </p:grpSpPr>
        <p:sp>
          <p:nvSpPr>
            <p:cNvPr id="10010" name="Google Shape;10010;p57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11" name="Google Shape;10011;p57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12" name="Google Shape;10012;p577"/>
          <p:cNvSpPr/>
          <p:nvPr/>
        </p:nvSpPr>
        <p:spPr>
          <a:xfrm>
            <a:off x="558396" y="1758237"/>
            <a:ext cx="8782050" cy="6626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13" name="Google Shape;10013;p577"/>
          <p:cNvPicPr preferRelativeResize="0"/>
          <p:nvPr/>
        </p:nvPicPr>
        <p:blipFill rotWithShape="1">
          <a:blip r:embed="rId3">
            <a:alphaModFix/>
          </a:blip>
          <a:srcRect b="0" l="0" r="14280" t="0"/>
          <a:stretch/>
        </p:blipFill>
        <p:spPr>
          <a:xfrm>
            <a:off x="711201" y="1872703"/>
            <a:ext cx="8488684" cy="419244"/>
          </a:xfrm>
          <a:prstGeom prst="rect">
            <a:avLst/>
          </a:prstGeom>
          <a:noFill/>
          <a:ln cap="flat" cmpd="sng" w="9525">
            <a:solidFill>
              <a:srgbClr val="F2F2F2"/>
            </a:solidFill>
            <a:prstDash val="solid"/>
            <a:round/>
            <a:headEnd len="sm" w="sm" type="none"/>
            <a:tailEnd len="sm" w="sm" type="none"/>
          </a:ln>
        </p:spPr>
      </p:pic>
      <p:grpSp>
        <p:nvGrpSpPr>
          <p:cNvPr id="10014" name="Google Shape;10014;p577"/>
          <p:cNvGrpSpPr/>
          <p:nvPr/>
        </p:nvGrpSpPr>
        <p:grpSpPr>
          <a:xfrm>
            <a:off x="557644" y="2479926"/>
            <a:ext cx="8782050" cy="720080"/>
            <a:chOff x="568325" y="5114924"/>
            <a:chExt cx="8782050" cy="744077"/>
          </a:xfrm>
        </p:grpSpPr>
        <p:sp>
          <p:nvSpPr>
            <p:cNvPr id="10015" name="Google Shape;10015;p577"/>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016" name="Google Shape;10016;p577"/>
            <p:cNvGrpSpPr/>
            <p:nvPr/>
          </p:nvGrpSpPr>
          <p:grpSpPr>
            <a:xfrm>
              <a:off x="675835" y="5210921"/>
              <a:ext cx="1477946" cy="302132"/>
              <a:chOff x="732985" y="5582396"/>
              <a:chExt cx="1477946" cy="302132"/>
            </a:xfrm>
          </p:grpSpPr>
          <p:pic>
            <p:nvPicPr>
              <p:cNvPr descr="Byte - Free electronics icons" id="10017" name="Google Shape;10017;p57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10018" name="Google Shape;10018;p57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b="1" sz="1300">
                  <a:solidFill>
                    <a:srgbClr val="262626"/>
                  </a:solidFill>
                  <a:latin typeface="Arial"/>
                  <a:ea typeface="Arial"/>
                  <a:cs typeface="Arial"/>
                  <a:sym typeface="Arial"/>
                </a:endParaRPr>
              </a:p>
            </p:txBody>
          </p:sp>
        </p:grpSp>
        <p:sp>
          <p:nvSpPr>
            <p:cNvPr id="10019" name="Google Shape;10019;p57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Read in the 'iris' data from the library.</a:t>
              </a:r>
              <a:endParaRPr sz="1300">
                <a:solidFill>
                  <a:schemeClr val="dk1"/>
                </a:solidFill>
                <a:latin typeface="Arial"/>
                <a:ea typeface="Arial"/>
                <a:cs typeface="Arial"/>
                <a:sym typeface="Aria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4" name="Shape 10024"/>
        <p:cNvGrpSpPr/>
        <p:nvPr/>
      </p:nvGrpSpPr>
      <p:grpSpPr>
        <a:xfrm>
          <a:off x="0" y="0"/>
          <a:ext cx="0" cy="0"/>
          <a:chOff x="0" y="0"/>
          <a:chExt cx="0" cy="0"/>
        </a:xfrm>
      </p:grpSpPr>
      <p:grpSp>
        <p:nvGrpSpPr>
          <p:cNvPr id="10025" name="Google Shape;10025;p578"/>
          <p:cNvGrpSpPr/>
          <p:nvPr/>
        </p:nvGrpSpPr>
        <p:grpSpPr>
          <a:xfrm>
            <a:off x="558800" y="1401751"/>
            <a:ext cx="8785225" cy="215444"/>
            <a:chOff x="558800" y="1908653"/>
            <a:chExt cx="8785225" cy="215444"/>
          </a:xfrm>
        </p:grpSpPr>
        <p:sp>
          <p:nvSpPr>
            <p:cNvPr id="10026" name="Google Shape;10026;p57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array: </a:t>
              </a:r>
              <a:endParaRPr/>
            </a:p>
          </p:txBody>
        </p:sp>
        <p:sp>
          <p:nvSpPr>
            <p:cNvPr id="10027" name="Google Shape;10027;p57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28" name="Google Shape;10028;p578"/>
          <p:cNvGrpSpPr/>
          <p:nvPr/>
        </p:nvGrpSpPr>
        <p:grpSpPr>
          <a:xfrm>
            <a:off x="450000" y="450000"/>
            <a:ext cx="9018000" cy="276999"/>
            <a:chOff x="450000" y="450000"/>
            <a:chExt cx="9018000" cy="276999"/>
          </a:xfrm>
        </p:grpSpPr>
        <p:sp>
          <p:nvSpPr>
            <p:cNvPr id="10029" name="Google Shape;10029;p57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30" name="Google Shape;10030;p57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31" name="Google Shape;10031;p578"/>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32" name="Google Shape;10032;p578"/>
          <p:cNvPicPr preferRelativeResize="0"/>
          <p:nvPr/>
        </p:nvPicPr>
        <p:blipFill rotWithShape="1">
          <a:blip r:embed="rId3">
            <a:alphaModFix/>
          </a:blip>
          <a:srcRect b="0" l="0" r="14280" t="0"/>
          <a:stretch/>
        </p:blipFill>
        <p:spPr>
          <a:xfrm>
            <a:off x="711201" y="1844824"/>
            <a:ext cx="8488684" cy="556582"/>
          </a:xfrm>
          <a:prstGeom prst="rect">
            <a:avLst/>
          </a:prstGeom>
          <a:noFill/>
          <a:ln cap="flat" cmpd="sng" w="9525">
            <a:solidFill>
              <a:srgbClr val="D8D8D8"/>
            </a:solidFill>
            <a:prstDash val="solid"/>
            <a:round/>
            <a:headEnd len="sm" w="sm" type="none"/>
            <a:tailEnd len="sm" w="sm" type="none"/>
          </a:ln>
        </p:spPr>
      </p:pic>
      <p:pic>
        <p:nvPicPr>
          <p:cNvPr id="10033" name="Google Shape;10033;p578"/>
          <p:cNvPicPr preferRelativeResize="0"/>
          <p:nvPr/>
        </p:nvPicPr>
        <p:blipFill rotWithShape="1">
          <a:blip r:embed="rId4">
            <a:alphaModFix/>
          </a:blip>
          <a:srcRect b="0" l="0" r="0" t="0"/>
          <a:stretch/>
        </p:blipFill>
        <p:spPr>
          <a:xfrm>
            <a:off x="1495028" y="2487993"/>
            <a:ext cx="3806698" cy="3806698"/>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8" name="Shape 10038"/>
        <p:cNvGrpSpPr/>
        <p:nvPr/>
      </p:nvGrpSpPr>
      <p:grpSpPr>
        <a:xfrm>
          <a:off x="0" y="0"/>
          <a:ext cx="0" cy="0"/>
          <a:chOff x="0" y="0"/>
          <a:chExt cx="0" cy="0"/>
        </a:xfrm>
      </p:grpSpPr>
      <p:grpSp>
        <p:nvGrpSpPr>
          <p:cNvPr id="10039" name="Google Shape;10039;p579"/>
          <p:cNvGrpSpPr/>
          <p:nvPr/>
        </p:nvGrpSpPr>
        <p:grpSpPr>
          <a:xfrm>
            <a:off x="558800" y="1401751"/>
            <a:ext cx="8785225" cy="215444"/>
            <a:chOff x="558800" y="1908653"/>
            <a:chExt cx="8785225" cy="215444"/>
          </a:xfrm>
        </p:grpSpPr>
        <p:sp>
          <p:nvSpPr>
            <p:cNvPr id="10040" name="Google Shape;10040;p57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array (Color the markers with 'species'): </a:t>
              </a:r>
              <a:endParaRPr/>
            </a:p>
          </p:txBody>
        </p:sp>
        <p:sp>
          <p:nvSpPr>
            <p:cNvPr id="10041" name="Google Shape;10041;p57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42" name="Google Shape;10042;p579"/>
          <p:cNvGrpSpPr/>
          <p:nvPr/>
        </p:nvGrpSpPr>
        <p:grpSpPr>
          <a:xfrm>
            <a:off x="450000" y="450000"/>
            <a:ext cx="9018000" cy="276999"/>
            <a:chOff x="450000" y="450000"/>
            <a:chExt cx="9018000" cy="276999"/>
          </a:xfrm>
        </p:grpSpPr>
        <p:sp>
          <p:nvSpPr>
            <p:cNvPr id="10043" name="Google Shape;10043;p57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44" name="Google Shape;10044;p57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45" name="Google Shape;10045;p579"/>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46" name="Google Shape;10046;p579"/>
          <p:cNvPicPr preferRelativeResize="0"/>
          <p:nvPr/>
        </p:nvPicPr>
        <p:blipFill rotWithShape="1">
          <a:blip r:embed="rId3">
            <a:alphaModFix/>
          </a:blip>
          <a:srcRect b="0" l="0" r="0" t="0"/>
          <a:stretch/>
        </p:blipFill>
        <p:spPr>
          <a:xfrm>
            <a:off x="1495028" y="2456830"/>
            <a:ext cx="4392488" cy="3887983"/>
          </a:xfrm>
          <a:prstGeom prst="rect">
            <a:avLst/>
          </a:prstGeom>
          <a:noFill/>
          <a:ln>
            <a:noFill/>
          </a:ln>
        </p:spPr>
      </p:pic>
      <p:pic>
        <p:nvPicPr>
          <p:cNvPr id="10047" name="Google Shape;10047;p579"/>
          <p:cNvPicPr preferRelativeResize="0"/>
          <p:nvPr/>
        </p:nvPicPr>
        <p:blipFill rotWithShape="1">
          <a:blip r:embed="rId4">
            <a:alphaModFix/>
          </a:blip>
          <a:srcRect b="0" l="0" r="14280" t="7011"/>
          <a:stretch/>
        </p:blipFill>
        <p:spPr>
          <a:xfrm>
            <a:off x="711201" y="1844824"/>
            <a:ext cx="8488684" cy="578058"/>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2" name="Shape 10052"/>
        <p:cNvGrpSpPr/>
        <p:nvPr/>
      </p:nvGrpSpPr>
      <p:grpSpPr>
        <a:xfrm>
          <a:off x="0" y="0"/>
          <a:ext cx="0" cy="0"/>
          <a:chOff x="0" y="0"/>
          <a:chExt cx="0" cy="0"/>
        </a:xfrm>
      </p:grpSpPr>
      <p:grpSp>
        <p:nvGrpSpPr>
          <p:cNvPr id="10053" name="Google Shape;10053;p580"/>
          <p:cNvGrpSpPr/>
          <p:nvPr/>
        </p:nvGrpSpPr>
        <p:grpSpPr>
          <a:xfrm>
            <a:off x="558800" y="1401751"/>
            <a:ext cx="8785225" cy="215444"/>
            <a:chOff x="558800" y="1908653"/>
            <a:chExt cx="8785225" cy="215444"/>
          </a:xfrm>
        </p:grpSpPr>
        <p:sp>
          <p:nvSpPr>
            <p:cNvPr id="10054" name="Google Shape;10054;p58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Scatter plot array (Color the markers with 'species'. Apply palette.): </a:t>
              </a:r>
              <a:endParaRPr/>
            </a:p>
          </p:txBody>
        </p:sp>
        <p:sp>
          <p:nvSpPr>
            <p:cNvPr id="10055" name="Google Shape;10055;p58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56" name="Google Shape;10056;p580"/>
          <p:cNvGrpSpPr/>
          <p:nvPr/>
        </p:nvGrpSpPr>
        <p:grpSpPr>
          <a:xfrm>
            <a:off x="450000" y="450000"/>
            <a:ext cx="9018000" cy="276999"/>
            <a:chOff x="450000" y="450000"/>
            <a:chExt cx="9018000" cy="276999"/>
          </a:xfrm>
        </p:grpSpPr>
        <p:sp>
          <p:nvSpPr>
            <p:cNvPr id="10057" name="Google Shape;10057;p58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58" name="Google Shape;10058;p58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59" name="Google Shape;10059;p580"/>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60" name="Google Shape;10060;p580"/>
          <p:cNvPicPr preferRelativeResize="0"/>
          <p:nvPr/>
        </p:nvPicPr>
        <p:blipFill rotWithShape="1">
          <a:blip r:embed="rId3">
            <a:alphaModFix/>
          </a:blip>
          <a:srcRect b="0" l="0" r="14280" t="0"/>
          <a:stretch/>
        </p:blipFill>
        <p:spPr>
          <a:xfrm>
            <a:off x="711201" y="1844824"/>
            <a:ext cx="8488684" cy="592724"/>
          </a:xfrm>
          <a:prstGeom prst="rect">
            <a:avLst/>
          </a:prstGeom>
          <a:noFill/>
          <a:ln cap="flat" cmpd="sng" w="9525">
            <a:solidFill>
              <a:srgbClr val="D8D8D8"/>
            </a:solidFill>
            <a:prstDash val="solid"/>
            <a:round/>
            <a:headEnd len="sm" w="sm" type="none"/>
            <a:tailEnd len="sm" w="sm" type="none"/>
          </a:ln>
        </p:spPr>
      </p:pic>
      <p:pic>
        <p:nvPicPr>
          <p:cNvPr id="10061" name="Google Shape;10061;p580"/>
          <p:cNvPicPr preferRelativeResize="0"/>
          <p:nvPr/>
        </p:nvPicPr>
        <p:blipFill rotWithShape="1">
          <a:blip r:embed="rId4">
            <a:alphaModFix/>
          </a:blip>
          <a:srcRect b="0" l="0" r="0" t="0"/>
          <a:stretch/>
        </p:blipFill>
        <p:spPr>
          <a:xfrm>
            <a:off x="1495028" y="2524134"/>
            <a:ext cx="4320480" cy="3824245"/>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6" name="Shape 10066"/>
        <p:cNvGrpSpPr/>
        <p:nvPr/>
      </p:nvGrpSpPr>
      <p:grpSpPr>
        <a:xfrm>
          <a:off x="0" y="0"/>
          <a:ext cx="0" cy="0"/>
          <a:chOff x="0" y="0"/>
          <a:chExt cx="0" cy="0"/>
        </a:xfrm>
      </p:grpSpPr>
      <p:grpSp>
        <p:nvGrpSpPr>
          <p:cNvPr id="10067" name="Google Shape;10067;p581"/>
          <p:cNvGrpSpPr/>
          <p:nvPr/>
        </p:nvGrpSpPr>
        <p:grpSpPr>
          <a:xfrm>
            <a:off x="558800" y="1401751"/>
            <a:ext cx="8785225" cy="215444"/>
            <a:chOff x="558800" y="1908653"/>
            <a:chExt cx="8785225" cy="215444"/>
          </a:xfrm>
        </p:grpSpPr>
        <p:sp>
          <p:nvSpPr>
            <p:cNvPr id="10068" name="Google Shape;10068;p581"/>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PairGrid (An array of scatter plots):</a:t>
              </a:r>
              <a:endParaRPr/>
            </a:p>
          </p:txBody>
        </p:sp>
        <p:sp>
          <p:nvSpPr>
            <p:cNvPr id="10069" name="Google Shape;10069;p581"/>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70" name="Google Shape;10070;p581"/>
          <p:cNvGrpSpPr/>
          <p:nvPr/>
        </p:nvGrpSpPr>
        <p:grpSpPr>
          <a:xfrm>
            <a:off x="450000" y="450000"/>
            <a:ext cx="9018000" cy="276999"/>
            <a:chOff x="450000" y="450000"/>
            <a:chExt cx="9018000" cy="276999"/>
          </a:xfrm>
        </p:grpSpPr>
        <p:sp>
          <p:nvSpPr>
            <p:cNvPr id="10071" name="Google Shape;10071;p58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72" name="Google Shape;10072;p58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73" name="Google Shape;10073;p581"/>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74" name="Google Shape;10074;p581"/>
          <p:cNvPicPr preferRelativeResize="0"/>
          <p:nvPr/>
        </p:nvPicPr>
        <p:blipFill rotWithShape="1">
          <a:blip r:embed="rId3">
            <a:alphaModFix/>
          </a:blip>
          <a:srcRect b="0" l="0" r="14280" t="0"/>
          <a:stretch/>
        </p:blipFill>
        <p:spPr>
          <a:xfrm>
            <a:off x="711201" y="1844824"/>
            <a:ext cx="8488684" cy="722834"/>
          </a:xfrm>
          <a:prstGeom prst="rect">
            <a:avLst/>
          </a:prstGeom>
          <a:noFill/>
          <a:ln cap="flat" cmpd="sng" w="9525">
            <a:solidFill>
              <a:srgbClr val="D8D8D8"/>
            </a:solidFill>
            <a:prstDash val="solid"/>
            <a:round/>
            <a:headEnd len="sm" w="sm" type="none"/>
            <a:tailEnd len="sm" w="sm" type="none"/>
          </a:ln>
        </p:spPr>
      </p:pic>
      <p:pic>
        <p:nvPicPr>
          <p:cNvPr id="10075" name="Google Shape;10075;p581"/>
          <p:cNvPicPr preferRelativeResize="0"/>
          <p:nvPr/>
        </p:nvPicPr>
        <p:blipFill rotWithShape="1">
          <a:blip r:embed="rId4">
            <a:alphaModFix/>
          </a:blip>
          <a:srcRect b="0" l="0" r="0" t="0"/>
          <a:stretch/>
        </p:blipFill>
        <p:spPr>
          <a:xfrm>
            <a:off x="1495028" y="2648433"/>
            <a:ext cx="3678176" cy="37203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grpSp>
        <p:nvGrpSpPr>
          <p:cNvPr id="1473" name="Google Shape;1473;p96"/>
          <p:cNvGrpSpPr/>
          <p:nvPr/>
        </p:nvGrpSpPr>
        <p:grpSpPr>
          <a:xfrm>
            <a:off x="559817" y="1428745"/>
            <a:ext cx="8783192" cy="215444"/>
            <a:chOff x="559817" y="2136914"/>
            <a:chExt cx="8783192" cy="215444"/>
          </a:xfrm>
        </p:grpSpPr>
        <p:sp>
          <p:nvSpPr>
            <p:cNvPr id="1474" name="Google Shape;1474;p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75" name="Google Shape;1475;p9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data2 100행 100열로 만들어 보기</a:t>
              </a:r>
              <a:endParaRPr/>
            </a:p>
          </p:txBody>
        </p:sp>
      </p:grpSp>
      <p:grpSp>
        <p:nvGrpSpPr>
          <p:cNvPr id="1476" name="Google Shape;1476;p96"/>
          <p:cNvGrpSpPr/>
          <p:nvPr/>
        </p:nvGrpSpPr>
        <p:grpSpPr>
          <a:xfrm>
            <a:off x="450000" y="450000"/>
            <a:ext cx="9018000" cy="276999"/>
            <a:chOff x="450000" y="450000"/>
            <a:chExt cx="9018000" cy="276999"/>
          </a:xfrm>
        </p:grpSpPr>
        <p:sp>
          <p:nvSpPr>
            <p:cNvPr id="1477" name="Google Shape;1477;p9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78" name="Google Shape;1478;p9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79" name="Google Shape;1479;p96"/>
          <p:cNvSpPr/>
          <p:nvPr/>
        </p:nvSpPr>
        <p:spPr>
          <a:xfrm>
            <a:off x="558396" y="1844825"/>
            <a:ext cx="8782050" cy="33123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0" name="Google Shape;1480;p96"/>
          <p:cNvPicPr preferRelativeResize="0"/>
          <p:nvPr/>
        </p:nvPicPr>
        <p:blipFill rotWithShape="1">
          <a:blip r:embed="rId3">
            <a:alphaModFix/>
          </a:blip>
          <a:srcRect b="0" l="0" r="14290" t="0"/>
          <a:stretch/>
        </p:blipFill>
        <p:spPr>
          <a:xfrm>
            <a:off x="712183" y="1982016"/>
            <a:ext cx="8487702" cy="306692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0" name="Shape 10080"/>
        <p:cNvGrpSpPr/>
        <p:nvPr/>
      </p:nvGrpSpPr>
      <p:grpSpPr>
        <a:xfrm>
          <a:off x="0" y="0"/>
          <a:ext cx="0" cy="0"/>
          <a:chOff x="0" y="0"/>
          <a:chExt cx="0" cy="0"/>
        </a:xfrm>
      </p:grpSpPr>
      <p:grpSp>
        <p:nvGrpSpPr>
          <p:cNvPr id="10081" name="Google Shape;10081;p582"/>
          <p:cNvGrpSpPr/>
          <p:nvPr/>
        </p:nvGrpSpPr>
        <p:grpSpPr>
          <a:xfrm>
            <a:off x="558800" y="1401751"/>
            <a:ext cx="8785225" cy="215444"/>
            <a:chOff x="558800" y="1908653"/>
            <a:chExt cx="8785225" cy="215444"/>
          </a:xfrm>
        </p:grpSpPr>
        <p:sp>
          <p:nvSpPr>
            <p:cNvPr id="10082" name="Google Shape;10082;p582"/>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PairGrid (An array of different visualization types):</a:t>
              </a:r>
              <a:endParaRPr/>
            </a:p>
          </p:txBody>
        </p:sp>
        <p:sp>
          <p:nvSpPr>
            <p:cNvPr id="10083" name="Google Shape;10083;p582"/>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84" name="Google Shape;10084;p582"/>
          <p:cNvGrpSpPr/>
          <p:nvPr/>
        </p:nvGrpSpPr>
        <p:grpSpPr>
          <a:xfrm>
            <a:off x="450000" y="450000"/>
            <a:ext cx="9018000" cy="276999"/>
            <a:chOff x="450000" y="450000"/>
            <a:chExt cx="9018000" cy="276999"/>
          </a:xfrm>
        </p:grpSpPr>
        <p:sp>
          <p:nvSpPr>
            <p:cNvPr id="10085" name="Google Shape;10085;p58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086" name="Google Shape;10086;p58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087" name="Google Shape;10087;p582"/>
          <p:cNvSpPr/>
          <p:nvPr/>
        </p:nvSpPr>
        <p:spPr>
          <a:xfrm>
            <a:off x="558396" y="1758237"/>
            <a:ext cx="8782050" cy="46230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88" name="Google Shape;10088;p582"/>
          <p:cNvPicPr preferRelativeResize="0"/>
          <p:nvPr/>
        </p:nvPicPr>
        <p:blipFill rotWithShape="1">
          <a:blip r:embed="rId3">
            <a:alphaModFix/>
          </a:blip>
          <a:srcRect b="0" l="0" r="14280" t="0"/>
          <a:stretch/>
        </p:blipFill>
        <p:spPr>
          <a:xfrm>
            <a:off x="711201" y="1832253"/>
            <a:ext cx="8488684" cy="1033653"/>
          </a:xfrm>
          <a:prstGeom prst="rect">
            <a:avLst/>
          </a:prstGeom>
          <a:noFill/>
          <a:ln cap="flat" cmpd="sng" w="9525">
            <a:solidFill>
              <a:srgbClr val="D8D8D8"/>
            </a:solidFill>
            <a:prstDash val="solid"/>
            <a:round/>
            <a:headEnd len="sm" w="sm" type="none"/>
            <a:tailEnd len="sm" w="sm" type="none"/>
          </a:ln>
        </p:spPr>
      </p:pic>
      <p:pic>
        <p:nvPicPr>
          <p:cNvPr id="10089" name="Google Shape;10089;p582"/>
          <p:cNvPicPr preferRelativeResize="0"/>
          <p:nvPr/>
        </p:nvPicPr>
        <p:blipFill rotWithShape="1">
          <a:blip r:embed="rId4">
            <a:alphaModFix/>
          </a:blip>
          <a:srcRect b="51855" l="0" r="0" t="0"/>
          <a:stretch/>
        </p:blipFill>
        <p:spPr>
          <a:xfrm>
            <a:off x="711200" y="3112401"/>
            <a:ext cx="4237302" cy="2090402"/>
          </a:xfrm>
          <a:prstGeom prst="rect">
            <a:avLst/>
          </a:prstGeom>
          <a:noFill/>
          <a:ln>
            <a:noFill/>
          </a:ln>
        </p:spPr>
      </p:pic>
      <p:pic>
        <p:nvPicPr>
          <p:cNvPr id="10090" name="Google Shape;10090;p582"/>
          <p:cNvPicPr preferRelativeResize="0"/>
          <p:nvPr/>
        </p:nvPicPr>
        <p:blipFill rotWithShape="1">
          <a:blip r:embed="rId4">
            <a:alphaModFix/>
          </a:blip>
          <a:srcRect b="0" l="0" r="0" t="48071"/>
          <a:stretch/>
        </p:blipFill>
        <p:spPr>
          <a:xfrm>
            <a:off x="5009673" y="3140968"/>
            <a:ext cx="4168919" cy="2218284"/>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5" name="Shape 10095"/>
        <p:cNvGrpSpPr/>
        <p:nvPr/>
      </p:nvGrpSpPr>
      <p:grpSpPr>
        <a:xfrm>
          <a:off x="0" y="0"/>
          <a:ext cx="0" cy="0"/>
          <a:chOff x="0" y="0"/>
          <a:chExt cx="0" cy="0"/>
        </a:xfrm>
      </p:grpSpPr>
      <p:grpSp>
        <p:nvGrpSpPr>
          <p:cNvPr id="10096" name="Google Shape;10096;p583"/>
          <p:cNvGrpSpPr/>
          <p:nvPr/>
        </p:nvGrpSpPr>
        <p:grpSpPr>
          <a:xfrm>
            <a:off x="558800" y="1401751"/>
            <a:ext cx="8785225" cy="215444"/>
            <a:chOff x="558800" y="1908653"/>
            <a:chExt cx="8785225" cy="215444"/>
          </a:xfrm>
        </p:grpSpPr>
        <p:sp>
          <p:nvSpPr>
            <p:cNvPr id="10097" name="Google Shape;10097;p583"/>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FacetGrid (Multiple histograms):</a:t>
              </a:r>
              <a:endParaRPr/>
            </a:p>
          </p:txBody>
        </p:sp>
        <p:sp>
          <p:nvSpPr>
            <p:cNvPr id="10098" name="Google Shape;10098;p583"/>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99" name="Google Shape;10099;p583"/>
          <p:cNvGrpSpPr/>
          <p:nvPr/>
        </p:nvGrpSpPr>
        <p:grpSpPr>
          <a:xfrm>
            <a:off x="450000" y="450000"/>
            <a:ext cx="9018000" cy="276999"/>
            <a:chOff x="450000" y="450000"/>
            <a:chExt cx="9018000" cy="276999"/>
          </a:xfrm>
        </p:grpSpPr>
        <p:sp>
          <p:nvSpPr>
            <p:cNvPr id="10100" name="Google Shape;10100;p58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01" name="Google Shape;10101;p58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02" name="Google Shape;10102;p583"/>
          <p:cNvSpPr/>
          <p:nvPr/>
        </p:nvSpPr>
        <p:spPr>
          <a:xfrm>
            <a:off x="558396" y="1758237"/>
            <a:ext cx="8782050" cy="28948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03" name="Google Shape;10103;p583"/>
          <p:cNvPicPr preferRelativeResize="0"/>
          <p:nvPr/>
        </p:nvPicPr>
        <p:blipFill rotWithShape="1">
          <a:blip r:embed="rId3">
            <a:alphaModFix/>
          </a:blip>
          <a:srcRect b="0" l="0" r="14280" t="0"/>
          <a:stretch/>
        </p:blipFill>
        <p:spPr>
          <a:xfrm>
            <a:off x="711201" y="1864279"/>
            <a:ext cx="8488684" cy="2681714"/>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8" name="Shape 10108"/>
        <p:cNvGrpSpPr/>
        <p:nvPr/>
      </p:nvGrpSpPr>
      <p:grpSpPr>
        <a:xfrm>
          <a:off x="0" y="0"/>
          <a:ext cx="0" cy="0"/>
          <a:chOff x="0" y="0"/>
          <a:chExt cx="0" cy="0"/>
        </a:xfrm>
      </p:grpSpPr>
      <p:grpSp>
        <p:nvGrpSpPr>
          <p:cNvPr id="10109" name="Google Shape;10109;p584"/>
          <p:cNvGrpSpPr/>
          <p:nvPr/>
        </p:nvGrpSpPr>
        <p:grpSpPr>
          <a:xfrm>
            <a:off x="558800" y="1401751"/>
            <a:ext cx="8785225" cy="215444"/>
            <a:chOff x="558800" y="1908653"/>
            <a:chExt cx="8785225" cy="215444"/>
          </a:xfrm>
        </p:grpSpPr>
        <p:sp>
          <p:nvSpPr>
            <p:cNvPr id="10110" name="Google Shape;10110;p584"/>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FacetGrid (Multiple histograms):</a:t>
              </a:r>
              <a:endParaRPr/>
            </a:p>
          </p:txBody>
        </p:sp>
        <p:sp>
          <p:nvSpPr>
            <p:cNvPr id="10111" name="Google Shape;10111;p584"/>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12" name="Google Shape;10112;p584"/>
          <p:cNvGrpSpPr/>
          <p:nvPr/>
        </p:nvGrpSpPr>
        <p:grpSpPr>
          <a:xfrm>
            <a:off x="450000" y="450000"/>
            <a:ext cx="9018000" cy="276999"/>
            <a:chOff x="450000" y="450000"/>
            <a:chExt cx="9018000" cy="276999"/>
          </a:xfrm>
        </p:grpSpPr>
        <p:sp>
          <p:nvSpPr>
            <p:cNvPr id="10113" name="Google Shape;10113;p58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14" name="Google Shape;10114;p58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15" name="Google Shape;10115;p584"/>
          <p:cNvSpPr/>
          <p:nvPr/>
        </p:nvSpPr>
        <p:spPr>
          <a:xfrm>
            <a:off x="558396" y="1758237"/>
            <a:ext cx="8782050" cy="45510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16" name="Google Shape;10116;p584"/>
          <p:cNvPicPr preferRelativeResize="0"/>
          <p:nvPr/>
        </p:nvPicPr>
        <p:blipFill rotWithShape="1">
          <a:blip r:embed="rId3">
            <a:alphaModFix/>
          </a:blip>
          <a:srcRect b="0" l="0" r="14280" t="0"/>
          <a:stretch/>
        </p:blipFill>
        <p:spPr>
          <a:xfrm>
            <a:off x="711201" y="1892393"/>
            <a:ext cx="8488683" cy="744519"/>
          </a:xfrm>
          <a:prstGeom prst="rect">
            <a:avLst/>
          </a:prstGeom>
          <a:noFill/>
          <a:ln cap="flat" cmpd="sng" w="9525">
            <a:solidFill>
              <a:srgbClr val="D8D8D8"/>
            </a:solidFill>
            <a:prstDash val="solid"/>
            <a:round/>
            <a:headEnd len="sm" w="sm" type="none"/>
            <a:tailEnd len="sm" w="sm" type="none"/>
          </a:ln>
        </p:spPr>
      </p:pic>
      <p:pic>
        <p:nvPicPr>
          <p:cNvPr id="10117" name="Google Shape;10117;p584"/>
          <p:cNvPicPr preferRelativeResize="0"/>
          <p:nvPr/>
        </p:nvPicPr>
        <p:blipFill rotWithShape="1">
          <a:blip r:embed="rId4">
            <a:alphaModFix/>
          </a:blip>
          <a:srcRect b="0" l="0" r="0" t="64049"/>
          <a:stretch/>
        </p:blipFill>
        <p:spPr>
          <a:xfrm>
            <a:off x="3727276" y="2783582"/>
            <a:ext cx="1737729" cy="1922243"/>
          </a:xfrm>
          <a:prstGeom prst="rect">
            <a:avLst/>
          </a:prstGeom>
          <a:noFill/>
          <a:ln>
            <a:noFill/>
          </a:ln>
        </p:spPr>
      </p:pic>
      <p:pic>
        <p:nvPicPr>
          <p:cNvPr id="10118" name="Google Shape;10118;p584"/>
          <p:cNvPicPr preferRelativeResize="0"/>
          <p:nvPr/>
        </p:nvPicPr>
        <p:blipFill rotWithShape="1">
          <a:blip r:embed="rId4">
            <a:alphaModFix/>
          </a:blip>
          <a:srcRect b="36244" l="0" r="0" t="0"/>
          <a:stretch/>
        </p:blipFill>
        <p:spPr>
          <a:xfrm>
            <a:off x="1495028" y="2768641"/>
            <a:ext cx="1737729" cy="3408949"/>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3" name="Shape 10123"/>
        <p:cNvGrpSpPr/>
        <p:nvPr/>
      </p:nvGrpSpPr>
      <p:grpSpPr>
        <a:xfrm>
          <a:off x="0" y="0"/>
          <a:ext cx="0" cy="0"/>
          <a:chOff x="0" y="0"/>
          <a:chExt cx="0" cy="0"/>
        </a:xfrm>
      </p:grpSpPr>
      <p:grpSp>
        <p:nvGrpSpPr>
          <p:cNvPr id="10124" name="Google Shape;10124;p585"/>
          <p:cNvGrpSpPr/>
          <p:nvPr/>
        </p:nvGrpSpPr>
        <p:grpSpPr>
          <a:xfrm>
            <a:off x="558800" y="1401751"/>
            <a:ext cx="8785225" cy="215444"/>
            <a:chOff x="558800" y="1908653"/>
            <a:chExt cx="8785225" cy="215444"/>
          </a:xfrm>
        </p:grpSpPr>
        <p:sp>
          <p:nvSpPr>
            <p:cNvPr id="10125" name="Google Shape;10125;p585"/>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FacetGrid (Multiple scatter plots):</a:t>
              </a:r>
              <a:endParaRPr/>
            </a:p>
          </p:txBody>
        </p:sp>
        <p:sp>
          <p:nvSpPr>
            <p:cNvPr id="10126" name="Google Shape;10126;p585"/>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27" name="Google Shape;10127;p585"/>
          <p:cNvGrpSpPr/>
          <p:nvPr/>
        </p:nvGrpSpPr>
        <p:grpSpPr>
          <a:xfrm>
            <a:off x="450000" y="450000"/>
            <a:ext cx="9018000" cy="276999"/>
            <a:chOff x="450000" y="450000"/>
            <a:chExt cx="9018000" cy="276999"/>
          </a:xfrm>
        </p:grpSpPr>
        <p:sp>
          <p:nvSpPr>
            <p:cNvPr id="10128" name="Google Shape;10128;p58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29" name="Google Shape;10129;p58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30" name="Google Shape;10130;p585"/>
          <p:cNvSpPr/>
          <p:nvPr/>
        </p:nvSpPr>
        <p:spPr>
          <a:xfrm>
            <a:off x="558396" y="1758237"/>
            <a:ext cx="8782050" cy="29669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31" name="Google Shape;10131;p585"/>
          <p:cNvPicPr preferRelativeResize="0"/>
          <p:nvPr/>
        </p:nvPicPr>
        <p:blipFill rotWithShape="1">
          <a:blip r:embed="rId3">
            <a:alphaModFix/>
          </a:blip>
          <a:srcRect b="0" l="0" r="14280" t="0"/>
          <a:stretch/>
        </p:blipFill>
        <p:spPr>
          <a:xfrm>
            <a:off x="711201" y="1884407"/>
            <a:ext cx="8488684" cy="2717856"/>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6" name="Shape 10136"/>
        <p:cNvGrpSpPr/>
        <p:nvPr/>
      </p:nvGrpSpPr>
      <p:grpSpPr>
        <a:xfrm>
          <a:off x="0" y="0"/>
          <a:ext cx="0" cy="0"/>
          <a:chOff x="0" y="0"/>
          <a:chExt cx="0" cy="0"/>
        </a:xfrm>
      </p:grpSpPr>
      <p:grpSp>
        <p:nvGrpSpPr>
          <p:cNvPr id="10137" name="Google Shape;10137;p586"/>
          <p:cNvGrpSpPr/>
          <p:nvPr/>
        </p:nvGrpSpPr>
        <p:grpSpPr>
          <a:xfrm>
            <a:off x="558800" y="1401751"/>
            <a:ext cx="8785225" cy="215444"/>
            <a:chOff x="558800" y="1908653"/>
            <a:chExt cx="8785225" cy="215444"/>
          </a:xfrm>
        </p:grpSpPr>
        <p:sp>
          <p:nvSpPr>
            <p:cNvPr id="10138" name="Google Shape;10138;p586"/>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Heat map:</a:t>
              </a:r>
              <a:endParaRPr/>
            </a:p>
          </p:txBody>
        </p:sp>
        <p:sp>
          <p:nvSpPr>
            <p:cNvPr id="10139" name="Google Shape;10139;p586"/>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40" name="Google Shape;10140;p586"/>
          <p:cNvGrpSpPr/>
          <p:nvPr/>
        </p:nvGrpSpPr>
        <p:grpSpPr>
          <a:xfrm>
            <a:off x="450000" y="450000"/>
            <a:ext cx="9018000" cy="276999"/>
            <a:chOff x="450000" y="450000"/>
            <a:chExt cx="9018000" cy="276999"/>
          </a:xfrm>
        </p:grpSpPr>
        <p:sp>
          <p:nvSpPr>
            <p:cNvPr id="10141" name="Google Shape;10141;p58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42" name="Google Shape;10142;p58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43" name="Google Shape;10143;p586"/>
          <p:cNvSpPr/>
          <p:nvPr/>
        </p:nvSpPr>
        <p:spPr>
          <a:xfrm>
            <a:off x="558396" y="1758238"/>
            <a:ext cx="8782050" cy="6552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144" name="Google Shape;10144;p586"/>
          <p:cNvGrpSpPr/>
          <p:nvPr/>
        </p:nvGrpSpPr>
        <p:grpSpPr>
          <a:xfrm>
            <a:off x="557644" y="2492896"/>
            <a:ext cx="8782050" cy="720080"/>
            <a:chOff x="568325" y="5114924"/>
            <a:chExt cx="8782050" cy="744077"/>
          </a:xfrm>
        </p:grpSpPr>
        <p:sp>
          <p:nvSpPr>
            <p:cNvPr id="10145" name="Google Shape;10145;p586"/>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146" name="Google Shape;10146;p586"/>
            <p:cNvGrpSpPr/>
            <p:nvPr/>
          </p:nvGrpSpPr>
          <p:grpSpPr>
            <a:xfrm>
              <a:off x="675835" y="5210921"/>
              <a:ext cx="1477946" cy="302132"/>
              <a:chOff x="732985" y="5582396"/>
              <a:chExt cx="1477946" cy="302132"/>
            </a:xfrm>
          </p:grpSpPr>
          <p:pic>
            <p:nvPicPr>
              <p:cNvPr descr="Byte - Free electronics icons" id="10147" name="Google Shape;10147;p58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148" name="Google Shape;10148;p586"/>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grpSp>
        <p:sp>
          <p:nvSpPr>
            <p:cNvPr id="10149" name="Google Shape;10149;p58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Read in 'mpg' data from the library. </a:t>
              </a:r>
              <a:endParaRPr sz="1300">
                <a:solidFill>
                  <a:schemeClr val="dk1"/>
                </a:solidFill>
                <a:latin typeface="Arial"/>
                <a:ea typeface="Arial"/>
                <a:cs typeface="Arial"/>
                <a:sym typeface="Arial"/>
              </a:endParaRPr>
            </a:p>
          </p:txBody>
        </p:sp>
      </p:grpSp>
      <p:pic>
        <p:nvPicPr>
          <p:cNvPr id="10150" name="Google Shape;10150;p586"/>
          <p:cNvPicPr preferRelativeResize="0"/>
          <p:nvPr/>
        </p:nvPicPr>
        <p:blipFill rotWithShape="1">
          <a:blip r:embed="rId4">
            <a:alphaModFix/>
          </a:blip>
          <a:srcRect b="0" l="0" r="14280" t="0"/>
          <a:stretch/>
        </p:blipFill>
        <p:spPr>
          <a:xfrm>
            <a:off x="711201" y="1870598"/>
            <a:ext cx="8488684" cy="419244"/>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5" name="Shape 10155"/>
        <p:cNvGrpSpPr/>
        <p:nvPr/>
      </p:nvGrpSpPr>
      <p:grpSpPr>
        <a:xfrm>
          <a:off x="0" y="0"/>
          <a:ext cx="0" cy="0"/>
          <a:chOff x="0" y="0"/>
          <a:chExt cx="0" cy="0"/>
        </a:xfrm>
      </p:grpSpPr>
      <p:grpSp>
        <p:nvGrpSpPr>
          <p:cNvPr id="10156" name="Google Shape;10156;p587"/>
          <p:cNvGrpSpPr/>
          <p:nvPr/>
        </p:nvGrpSpPr>
        <p:grpSpPr>
          <a:xfrm>
            <a:off x="558800" y="1401751"/>
            <a:ext cx="8785225" cy="215444"/>
            <a:chOff x="558800" y="1908653"/>
            <a:chExt cx="8785225" cy="215444"/>
          </a:xfrm>
        </p:grpSpPr>
        <p:sp>
          <p:nvSpPr>
            <p:cNvPr id="10157" name="Google Shape;10157;p587"/>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Heat map (Correlation matrix):</a:t>
              </a:r>
              <a:endParaRPr/>
            </a:p>
          </p:txBody>
        </p:sp>
        <p:sp>
          <p:nvSpPr>
            <p:cNvPr id="10158" name="Google Shape;10158;p587"/>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59" name="Google Shape;10159;p587"/>
          <p:cNvGrpSpPr/>
          <p:nvPr/>
        </p:nvGrpSpPr>
        <p:grpSpPr>
          <a:xfrm>
            <a:off x="450000" y="450000"/>
            <a:ext cx="9018000" cy="276999"/>
            <a:chOff x="450000" y="450000"/>
            <a:chExt cx="9018000" cy="276999"/>
          </a:xfrm>
        </p:grpSpPr>
        <p:sp>
          <p:nvSpPr>
            <p:cNvPr id="10160" name="Google Shape;10160;p58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61" name="Google Shape;10161;p58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62" name="Google Shape;10162;p587"/>
          <p:cNvSpPr/>
          <p:nvPr/>
        </p:nvSpPr>
        <p:spPr>
          <a:xfrm>
            <a:off x="558396" y="1758238"/>
            <a:ext cx="8782050" cy="35429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63" name="Google Shape;10163;p587"/>
          <p:cNvPicPr preferRelativeResize="0"/>
          <p:nvPr/>
        </p:nvPicPr>
        <p:blipFill rotWithShape="1">
          <a:blip r:embed="rId3">
            <a:alphaModFix/>
          </a:blip>
          <a:srcRect b="0" l="0" r="14280" t="0"/>
          <a:stretch/>
        </p:blipFill>
        <p:spPr>
          <a:xfrm>
            <a:off x="711201" y="1875526"/>
            <a:ext cx="8488683" cy="3281666"/>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8" name="Shape 10168"/>
        <p:cNvGrpSpPr/>
        <p:nvPr/>
      </p:nvGrpSpPr>
      <p:grpSpPr>
        <a:xfrm>
          <a:off x="0" y="0"/>
          <a:ext cx="0" cy="0"/>
          <a:chOff x="0" y="0"/>
          <a:chExt cx="0" cy="0"/>
        </a:xfrm>
      </p:grpSpPr>
      <p:grpSp>
        <p:nvGrpSpPr>
          <p:cNvPr id="10169" name="Google Shape;10169;p588"/>
          <p:cNvGrpSpPr/>
          <p:nvPr/>
        </p:nvGrpSpPr>
        <p:grpSpPr>
          <a:xfrm>
            <a:off x="558800" y="1401751"/>
            <a:ext cx="8785225" cy="215444"/>
            <a:chOff x="558800" y="1908653"/>
            <a:chExt cx="8785225" cy="215444"/>
          </a:xfrm>
        </p:grpSpPr>
        <p:sp>
          <p:nvSpPr>
            <p:cNvPr id="10170" name="Google Shape;10170;p588"/>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Heat map (Default heatmap):</a:t>
              </a:r>
              <a:endParaRPr/>
            </a:p>
          </p:txBody>
        </p:sp>
        <p:sp>
          <p:nvSpPr>
            <p:cNvPr id="10171" name="Google Shape;10171;p588"/>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72" name="Google Shape;10172;p588"/>
          <p:cNvGrpSpPr/>
          <p:nvPr/>
        </p:nvGrpSpPr>
        <p:grpSpPr>
          <a:xfrm>
            <a:off x="450000" y="450000"/>
            <a:ext cx="9018000" cy="276999"/>
            <a:chOff x="450000" y="450000"/>
            <a:chExt cx="9018000" cy="276999"/>
          </a:xfrm>
        </p:grpSpPr>
        <p:sp>
          <p:nvSpPr>
            <p:cNvPr id="10173" name="Google Shape;10173;p58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74" name="Google Shape;10174;p58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75" name="Google Shape;10175;p588"/>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76" name="Google Shape;10176;p588"/>
          <p:cNvPicPr preferRelativeResize="0"/>
          <p:nvPr/>
        </p:nvPicPr>
        <p:blipFill rotWithShape="1">
          <a:blip r:embed="rId3">
            <a:alphaModFix/>
          </a:blip>
          <a:srcRect b="0" l="0" r="14280" t="0"/>
          <a:stretch/>
        </p:blipFill>
        <p:spPr>
          <a:xfrm>
            <a:off x="711201" y="1875298"/>
            <a:ext cx="8488684" cy="3433461"/>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1" name="Shape 10181"/>
        <p:cNvGrpSpPr/>
        <p:nvPr/>
      </p:nvGrpSpPr>
      <p:grpSpPr>
        <a:xfrm>
          <a:off x="0" y="0"/>
          <a:ext cx="0" cy="0"/>
          <a:chOff x="0" y="0"/>
          <a:chExt cx="0" cy="0"/>
        </a:xfrm>
      </p:grpSpPr>
      <p:grpSp>
        <p:nvGrpSpPr>
          <p:cNvPr id="10182" name="Google Shape;10182;p589"/>
          <p:cNvGrpSpPr/>
          <p:nvPr/>
        </p:nvGrpSpPr>
        <p:grpSpPr>
          <a:xfrm>
            <a:off x="558800" y="1401751"/>
            <a:ext cx="8785225" cy="215444"/>
            <a:chOff x="558800" y="1908653"/>
            <a:chExt cx="8785225" cy="215444"/>
          </a:xfrm>
        </p:grpSpPr>
        <p:sp>
          <p:nvSpPr>
            <p:cNvPr id="10183" name="Google Shape;10183;p589"/>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Heat map (use 'cmap' instead of 'palette‘):</a:t>
              </a:r>
              <a:endParaRPr/>
            </a:p>
          </p:txBody>
        </p:sp>
        <p:sp>
          <p:nvSpPr>
            <p:cNvPr id="10184" name="Google Shape;10184;p589"/>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85" name="Google Shape;10185;p589"/>
          <p:cNvGrpSpPr/>
          <p:nvPr/>
        </p:nvGrpSpPr>
        <p:grpSpPr>
          <a:xfrm>
            <a:off x="450000" y="450000"/>
            <a:ext cx="9018000" cy="276999"/>
            <a:chOff x="450000" y="450000"/>
            <a:chExt cx="9018000" cy="276999"/>
          </a:xfrm>
        </p:grpSpPr>
        <p:sp>
          <p:nvSpPr>
            <p:cNvPr id="10186" name="Google Shape;10186;p58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187" name="Google Shape;10187;p58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188" name="Google Shape;10188;p589"/>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89" name="Google Shape;10189;p589"/>
          <p:cNvPicPr preferRelativeResize="0"/>
          <p:nvPr/>
        </p:nvPicPr>
        <p:blipFill rotWithShape="1">
          <a:blip r:embed="rId3">
            <a:alphaModFix/>
          </a:blip>
          <a:srcRect b="0" l="0" r="14280" t="0"/>
          <a:stretch/>
        </p:blipFill>
        <p:spPr>
          <a:xfrm>
            <a:off x="711201" y="1877772"/>
            <a:ext cx="8488684" cy="3447918"/>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4" name="Shape 10194"/>
        <p:cNvGrpSpPr/>
        <p:nvPr/>
      </p:nvGrpSpPr>
      <p:grpSpPr>
        <a:xfrm>
          <a:off x="0" y="0"/>
          <a:ext cx="0" cy="0"/>
          <a:chOff x="0" y="0"/>
          <a:chExt cx="0" cy="0"/>
        </a:xfrm>
      </p:grpSpPr>
      <p:grpSp>
        <p:nvGrpSpPr>
          <p:cNvPr id="10195" name="Google Shape;10195;p590"/>
          <p:cNvGrpSpPr/>
          <p:nvPr/>
        </p:nvGrpSpPr>
        <p:grpSpPr>
          <a:xfrm>
            <a:off x="558800" y="1401751"/>
            <a:ext cx="8785225" cy="215444"/>
            <a:chOff x="558800" y="1908653"/>
            <a:chExt cx="8785225" cy="215444"/>
          </a:xfrm>
        </p:grpSpPr>
        <p:sp>
          <p:nvSpPr>
            <p:cNvPr id="10196" name="Google Shape;10196;p590"/>
            <p:cNvSpPr/>
            <p:nvPr/>
          </p:nvSpPr>
          <p:spPr>
            <a:xfrm>
              <a:off x="711200" y="1908653"/>
              <a:ext cx="8632825"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Heat map (adjust the center):</a:t>
              </a:r>
              <a:endParaRPr/>
            </a:p>
          </p:txBody>
        </p:sp>
        <p:sp>
          <p:nvSpPr>
            <p:cNvPr id="10197" name="Google Shape;10197;p590"/>
            <p:cNvSpPr/>
            <p:nvPr/>
          </p:nvSpPr>
          <p:spPr>
            <a:xfrm>
              <a:off x="558800" y="191378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198" name="Google Shape;10198;p590"/>
          <p:cNvGrpSpPr/>
          <p:nvPr/>
        </p:nvGrpSpPr>
        <p:grpSpPr>
          <a:xfrm>
            <a:off x="450000" y="450000"/>
            <a:ext cx="9018000" cy="276999"/>
            <a:chOff x="450000" y="450000"/>
            <a:chExt cx="9018000" cy="276999"/>
          </a:xfrm>
        </p:grpSpPr>
        <p:sp>
          <p:nvSpPr>
            <p:cNvPr id="10199" name="Google Shape;10199;p59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a:t>
              </a:r>
              <a:r>
                <a:rPr lang="en-US" sz="1800">
                  <a:solidFill>
                    <a:srgbClr val="F2F2F2"/>
                  </a:solidFill>
                  <a:latin typeface="Arial"/>
                  <a:ea typeface="Arial"/>
                  <a:cs typeface="Arial"/>
                  <a:sym typeface="Arial"/>
                </a:rPr>
                <a:t>고급 그래프 도구인 Seaborn</a:t>
              </a:r>
              <a:endParaRPr/>
            </a:p>
          </p:txBody>
        </p:sp>
        <p:sp>
          <p:nvSpPr>
            <p:cNvPr id="10200" name="Google Shape;10200;p59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
        <p:nvSpPr>
          <p:cNvPr id="10201" name="Google Shape;10201;p590"/>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202" name="Google Shape;10202;p590"/>
          <p:cNvPicPr preferRelativeResize="0"/>
          <p:nvPr/>
        </p:nvPicPr>
        <p:blipFill rotWithShape="1">
          <a:blip r:embed="rId3">
            <a:alphaModFix/>
          </a:blip>
          <a:srcRect b="0" l="0" r="14280" t="0"/>
          <a:stretch/>
        </p:blipFill>
        <p:spPr>
          <a:xfrm>
            <a:off x="711201" y="1892228"/>
            <a:ext cx="8488684" cy="3419005"/>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7" name="Shape 10207"/>
        <p:cNvGrpSpPr/>
        <p:nvPr/>
      </p:nvGrpSpPr>
      <p:grpSpPr>
        <a:xfrm>
          <a:off x="0" y="0"/>
          <a:ext cx="0" cy="0"/>
          <a:chOff x="0" y="0"/>
          <a:chExt cx="0" cy="0"/>
        </a:xfrm>
      </p:grpSpPr>
      <p:sp>
        <p:nvSpPr>
          <p:cNvPr id="10208" name="Google Shape;10208;p591"/>
          <p:cNvSpPr/>
          <p:nvPr/>
        </p:nvSpPr>
        <p:spPr>
          <a:xfrm>
            <a:off x="546895" y="1523719"/>
            <a:ext cx="8797130" cy="73866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a:t>
            </a:r>
            <a:r>
              <a:rPr b="1" lang="en-US" sz="2400">
                <a:solidFill>
                  <a:srgbClr val="0C0C0C"/>
                </a:solidFill>
                <a:latin typeface="Arial"/>
                <a:ea typeface="Arial"/>
                <a:cs typeface="Arial"/>
                <a:sym typeface="Arial"/>
              </a:rPr>
              <a:t>데이터 척도에 따라 다르게 살펴보는 데이터 시각화</a:t>
            </a:r>
            <a:endParaRPr b="1" sz="2400">
              <a:solidFill>
                <a:srgbClr val="0C0C0C"/>
              </a:solidFill>
              <a:latin typeface="Arial"/>
              <a:ea typeface="Arial"/>
              <a:cs typeface="Arial"/>
              <a:sym typeface="Arial"/>
            </a:endParaRPr>
          </a:p>
        </p:txBody>
      </p:sp>
      <p:grpSp>
        <p:nvGrpSpPr>
          <p:cNvPr id="10209" name="Google Shape;10209;p591"/>
          <p:cNvGrpSpPr/>
          <p:nvPr/>
        </p:nvGrpSpPr>
        <p:grpSpPr>
          <a:xfrm>
            <a:off x="558798" y="2348881"/>
            <a:ext cx="8797129" cy="3960439"/>
            <a:chOff x="558798" y="2060849"/>
            <a:chExt cx="8797129" cy="3960439"/>
          </a:xfrm>
        </p:grpSpPr>
        <p:sp>
          <p:nvSpPr>
            <p:cNvPr id="10210" name="Google Shape;10210;p59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211" name="Google Shape;10211;p591"/>
            <p:cNvGrpSpPr/>
            <p:nvPr/>
          </p:nvGrpSpPr>
          <p:grpSpPr>
            <a:xfrm>
              <a:off x="558798" y="3945812"/>
              <a:ext cx="8797129" cy="645183"/>
              <a:chOff x="4778069" y="4391025"/>
              <a:chExt cx="2349160" cy="483186"/>
            </a:xfrm>
          </p:grpSpPr>
          <p:sp>
            <p:nvSpPr>
              <p:cNvPr id="10212" name="Google Shape;10212;p59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0213" name="Google Shape;10213;p591"/>
              <p:cNvSpPr/>
              <p:nvPr/>
            </p:nvSpPr>
            <p:spPr>
              <a:xfrm>
                <a:off x="4852511" y="4413216"/>
                <a:ext cx="2200275" cy="46099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'데이터 척도에 따라 다르게 살펴보는 데이터 시각화.ipynb'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10214" name="Google Shape;10214;p59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0215" name="Google Shape;10215;p591"/>
          <p:cNvGrpSpPr/>
          <p:nvPr/>
        </p:nvGrpSpPr>
        <p:grpSpPr>
          <a:xfrm>
            <a:off x="450000" y="450000"/>
            <a:ext cx="9018000" cy="276999"/>
            <a:chOff x="450000" y="450000"/>
            <a:chExt cx="9018000" cy="276999"/>
          </a:xfrm>
        </p:grpSpPr>
        <p:sp>
          <p:nvSpPr>
            <p:cNvPr id="10216" name="Google Shape;10216;p59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4.4 Matplotlib와 pandas 시각화</a:t>
              </a:r>
              <a:endParaRPr sz="1800">
                <a:solidFill>
                  <a:srgbClr val="FFFFFF"/>
                </a:solidFill>
                <a:latin typeface="Arial"/>
                <a:ea typeface="Arial"/>
                <a:cs typeface="Arial"/>
                <a:sym typeface="Arial"/>
              </a:endParaRPr>
            </a:p>
          </p:txBody>
        </p:sp>
        <p:sp>
          <p:nvSpPr>
            <p:cNvPr id="10217" name="Google Shape;10217;p59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04</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7"/>
          <p:cNvSpPr/>
          <p:nvPr/>
        </p:nvSpPr>
        <p:spPr>
          <a:xfrm>
            <a:off x="711201" y="515036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0은 아니지만 평균이 0에 가깝다. 데이터를 더 많이 생성시킬 경우 0에 가까워진다.</a:t>
            </a:r>
            <a:endParaRPr/>
          </a:p>
        </p:txBody>
      </p:sp>
      <p:grpSp>
        <p:nvGrpSpPr>
          <p:cNvPr id="1487" name="Google Shape;1487;p97"/>
          <p:cNvGrpSpPr/>
          <p:nvPr/>
        </p:nvGrpSpPr>
        <p:grpSpPr>
          <a:xfrm>
            <a:off x="559817" y="1428745"/>
            <a:ext cx="8783192" cy="215444"/>
            <a:chOff x="559817" y="2136914"/>
            <a:chExt cx="8783192" cy="215444"/>
          </a:xfrm>
        </p:grpSpPr>
        <p:sp>
          <p:nvSpPr>
            <p:cNvPr id="1488" name="Google Shape;1488;p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89" name="Google Shape;1489;p9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data3도 만들어 보자.</a:t>
              </a:r>
              <a:endParaRPr sz="1400">
                <a:solidFill>
                  <a:srgbClr val="262626"/>
                </a:solidFill>
                <a:latin typeface="Arial"/>
                <a:ea typeface="Arial"/>
                <a:cs typeface="Arial"/>
                <a:sym typeface="Arial"/>
              </a:endParaRPr>
            </a:p>
          </p:txBody>
        </p:sp>
      </p:grpSp>
      <p:grpSp>
        <p:nvGrpSpPr>
          <p:cNvPr id="1490" name="Google Shape;1490;p97"/>
          <p:cNvGrpSpPr/>
          <p:nvPr/>
        </p:nvGrpSpPr>
        <p:grpSpPr>
          <a:xfrm>
            <a:off x="450000" y="450000"/>
            <a:ext cx="9018000" cy="276999"/>
            <a:chOff x="450000" y="450000"/>
            <a:chExt cx="9018000" cy="276999"/>
          </a:xfrm>
        </p:grpSpPr>
        <p:sp>
          <p:nvSpPr>
            <p:cNvPr id="1491" name="Google Shape;1491;p9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492" name="Google Shape;1492;p9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93" name="Google Shape;1493;p97"/>
          <p:cNvSpPr/>
          <p:nvPr/>
        </p:nvSpPr>
        <p:spPr>
          <a:xfrm>
            <a:off x="558396" y="1844825"/>
            <a:ext cx="8782050" cy="31683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94" name="Google Shape;1494;p97"/>
          <p:cNvPicPr preferRelativeResize="0"/>
          <p:nvPr/>
        </p:nvPicPr>
        <p:blipFill rotWithShape="1">
          <a:blip r:embed="rId3">
            <a:alphaModFix/>
          </a:blip>
          <a:srcRect b="0" l="0" r="14290" t="0"/>
          <a:stretch/>
        </p:blipFill>
        <p:spPr>
          <a:xfrm>
            <a:off x="712183" y="1982016"/>
            <a:ext cx="8487702" cy="289694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1" name="Shape 10221"/>
        <p:cNvGrpSpPr/>
        <p:nvPr/>
      </p:nvGrpSpPr>
      <p:grpSpPr>
        <a:xfrm>
          <a:off x="0" y="0"/>
          <a:ext cx="0" cy="0"/>
          <a:chOff x="0" y="0"/>
          <a:chExt cx="0" cy="0"/>
        </a:xfrm>
      </p:grpSpPr>
      <p:sp>
        <p:nvSpPr>
          <p:cNvPr id="10222" name="Google Shape;10222;p592"/>
          <p:cNvSpPr/>
          <p:nvPr/>
        </p:nvSpPr>
        <p:spPr>
          <a:xfrm>
            <a:off x="-1" y="-13824"/>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223" name="Google Shape;10223;p592"/>
          <p:cNvSpPr/>
          <p:nvPr/>
        </p:nvSpPr>
        <p:spPr>
          <a:xfrm>
            <a:off x="945928" y="2310389"/>
            <a:ext cx="4325318" cy="323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a:ea typeface="Arial"/>
                <a:cs typeface="Arial"/>
                <a:sym typeface="Arial"/>
              </a:rPr>
              <a:t>End of chapter Quiz</a:t>
            </a:r>
            <a:endParaRPr b="0" i="0" sz="2100" u="none" cap="none" strike="noStrike">
              <a:solidFill>
                <a:srgbClr val="FFFFFF"/>
              </a:solidFill>
              <a:latin typeface="Arial"/>
              <a:ea typeface="Arial"/>
              <a:cs typeface="Arial"/>
              <a:sym typeface="Arial"/>
            </a:endParaRPr>
          </a:p>
        </p:txBody>
      </p:sp>
      <p:sp>
        <p:nvSpPr>
          <p:cNvPr id="10224" name="Google Shape;10224;p592"/>
          <p:cNvSpPr/>
          <p:nvPr/>
        </p:nvSpPr>
        <p:spPr>
          <a:xfrm>
            <a:off x="945929" y="3825158"/>
            <a:ext cx="4897823" cy="5232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400"/>
              <a:buFont typeface="Arial"/>
              <a:buNone/>
            </a:pPr>
            <a:r>
              <a:rPr b="0" i="0" lang="en-US" sz="3400" u="none" cap="none" strike="noStrike">
                <a:solidFill>
                  <a:srgbClr val="FFFFFF"/>
                </a:solidFill>
                <a:latin typeface="Arial"/>
                <a:ea typeface="Arial"/>
                <a:cs typeface="Arial"/>
                <a:sym typeface="Arial"/>
              </a:rPr>
              <a:t>Duration : 2.5 Hours</a:t>
            </a:r>
            <a:endParaRPr b="0" i="0" sz="3400" u="none" cap="none" strike="noStrike">
              <a:solidFill>
                <a:srgbClr val="FFFFFF"/>
              </a:solidFill>
              <a:latin typeface="Arial"/>
              <a:ea typeface="Arial"/>
              <a:cs typeface="Arial"/>
              <a:sym typeface="Arial"/>
            </a:endParaRPr>
          </a:p>
        </p:txBody>
      </p:sp>
      <p:cxnSp>
        <p:nvCxnSpPr>
          <p:cNvPr id="10225" name="Google Shape;10225;p592"/>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0226" name="Google Shape;10226;p592"/>
          <p:cNvSpPr/>
          <p:nvPr/>
        </p:nvSpPr>
        <p:spPr>
          <a:xfrm>
            <a:off x="945928" y="2633554"/>
            <a:ext cx="8398091" cy="84638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Quiz #0201 ~ #0204</a:t>
            </a:r>
            <a:endParaRPr b="0" i="0" sz="5500" u="none" cap="none" strike="noStrike">
              <a:solidFill>
                <a:srgbClr val="FFFFFF"/>
              </a:solidFill>
              <a:latin typeface="Arial"/>
              <a:ea typeface="Arial"/>
              <a:cs typeface="Arial"/>
              <a:sym typeface="Arial"/>
            </a:endParaRPr>
          </a:p>
        </p:txBody>
      </p:sp>
      <p:cxnSp>
        <p:nvCxnSpPr>
          <p:cNvPr id="10227" name="Google Shape;10227;p592"/>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0228" name="Google Shape;10228;p592"/>
          <p:cNvSpPr/>
          <p:nvPr/>
        </p:nvSpPr>
        <p:spPr>
          <a:xfrm>
            <a:off x="572597" y="6355371"/>
            <a:ext cx="2888788" cy="2000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pic>
        <p:nvPicPr>
          <p:cNvPr id="10229" name="Google Shape;10229;p592"/>
          <p:cNvPicPr preferRelativeResize="0"/>
          <p:nvPr/>
        </p:nvPicPr>
        <p:blipFill rotWithShape="1">
          <a:blip r:embed="rId3">
            <a:alphaModFix/>
          </a:blip>
          <a:srcRect b="0" l="0" r="0" t="0"/>
          <a:stretch/>
        </p:blipFill>
        <p:spPr>
          <a:xfrm>
            <a:off x="7888777" y="249382"/>
            <a:ext cx="1737360" cy="569436"/>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3" name="Shape 10233"/>
        <p:cNvGrpSpPr/>
        <p:nvPr/>
      </p:nvGrpSpPr>
      <p:grpSpPr>
        <a:xfrm>
          <a:off x="0" y="0"/>
          <a:ext cx="0" cy="0"/>
          <a:chOff x="0" y="0"/>
          <a:chExt cx="0" cy="0"/>
        </a:xfrm>
      </p:grpSpPr>
      <p:grpSp>
        <p:nvGrpSpPr>
          <p:cNvPr id="10234" name="Google Shape;10234;p593"/>
          <p:cNvGrpSpPr/>
          <p:nvPr/>
        </p:nvGrpSpPr>
        <p:grpSpPr>
          <a:xfrm>
            <a:off x="-1" y="0"/>
            <a:ext cx="9902826" cy="6858000"/>
            <a:chOff x="-1" y="0"/>
            <a:chExt cx="9902826" cy="6858000"/>
          </a:xfrm>
        </p:grpSpPr>
        <p:pic>
          <p:nvPicPr>
            <p:cNvPr id="10235" name="Google Shape;10235;p593"/>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0236" name="Google Shape;10236;p593"/>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10237" name="Google Shape;10237;p593"/>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0238" name="Google Shape;10238;p593"/>
            <p:cNvSpPr/>
            <p:nvPr/>
          </p:nvSpPr>
          <p:spPr>
            <a:xfrm>
              <a:off x="945928" y="2468825"/>
              <a:ext cx="8398097" cy="169277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Document</a:t>
              </a:r>
              <a:endParaRPr/>
            </a:p>
          </p:txBody>
        </p:sp>
      </p:grpSp>
      <p:cxnSp>
        <p:nvCxnSpPr>
          <p:cNvPr id="10239" name="Google Shape;10239;p593"/>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0240" name="Google Shape;10240;p593"/>
          <p:cNvSpPr/>
          <p:nvPr/>
        </p:nvSpPr>
        <p:spPr>
          <a:xfrm>
            <a:off x="572597" y="6355371"/>
            <a:ext cx="2888788" cy="2000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4" name="Shape 10244"/>
        <p:cNvGrpSpPr/>
        <p:nvPr/>
      </p:nvGrpSpPr>
      <p:grpSpPr>
        <a:xfrm>
          <a:off x="0" y="0"/>
          <a:ext cx="0" cy="0"/>
          <a:chOff x="0" y="0"/>
          <a:chExt cx="0" cy="0"/>
        </a:xfrm>
      </p:grpSpPr>
      <p:sp>
        <p:nvSpPr>
          <p:cNvPr id="10245" name="Google Shape;10245;p594"/>
          <p:cNvSpPr/>
          <p:nvPr/>
        </p:nvSpPr>
        <p:spPr>
          <a:xfrm>
            <a:off x="592977" y="5631041"/>
            <a:ext cx="9309848" cy="7309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sp>
        <p:nvSpPr>
          <p:cNvPr id="10246" name="Google Shape;10246;p594"/>
          <p:cNvSpPr/>
          <p:nvPr/>
        </p:nvSpPr>
        <p:spPr>
          <a:xfrm>
            <a:off x="555411" y="403958"/>
            <a:ext cx="1360963" cy="210192"/>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0247" name="Google Shape;10247;p594"/>
          <p:cNvPicPr preferRelativeResize="0"/>
          <p:nvPr/>
        </p:nvPicPr>
        <p:blipFill rotWithShape="1">
          <a:blip r:embed="rId3">
            <a:alphaModFix/>
          </a:blip>
          <a:srcRect b="0" l="0" r="0" t="0"/>
          <a:stretch/>
        </p:blipFill>
        <p:spPr>
          <a:xfrm>
            <a:off x="3069269" y="2812110"/>
            <a:ext cx="3764288" cy="123378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grpSp>
        <p:nvGrpSpPr>
          <p:cNvPr id="1500" name="Google Shape;1500;p98"/>
          <p:cNvGrpSpPr/>
          <p:nvPr/>
        </p:nvGrpSpPr>
        <p:grpSpPr>
          <a:xfrm>
            <a:off x="559817" y="1428745"/>
            <a:ext cx="8783192" cy="215444"/>
            <a:chOff x="559817" y="2136914"/>
            <a:chExt cx="8783192" cy="215444"/>
          </a:xfrm>
        </p:grpSpPr>
        <p:sp>
          <p:nvSpPr>
            <p:cNvPr id="1501" name="Google Shape;1501;p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02" name="Google Shape;1502;p9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 vs. 배열의 처리 속도 비교</a:t>
              </a:r>
              <a:endParaRPr/>
            </a:p>
          </p:txBody>
        </p:sp>
      </p:grpSp>
      <p:grpSp>
        <p:nvGrpSpPr>
          <p:cNvPr id="1503" name="Google Shape;1503;p98"/>
          <p:cNvGrpSpPr/>
          <p:nvPr/>
        </p:nvGrpSpPr>
        <p:grpSpPr>
          <a:xfrm>
            <a:off x="450000" y="450000"/>
            <a:ext cx="9018000" cy="276999"/>
            <a:chOff x="450000" y="450000"/>
            <a:chExt cx="9018000" cy="276999"/>
          </a:xfrm>
        </p:grpSpPr>
        <p:sp>
          <p:nvSpPr>
            <p:cNvPr id="1504" name="Google Shape;1504;p9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05" name="Google Shape;1505;p9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06" name="Google Shape;1506;p98"/>
          <p:cNvSpPr/>
          <p:nvPr/>
        </p:nvSpPr>
        <p:spPr>
          <a:xfrm>
            <a:off x="711201" y="1717029"/>
            <a:ext cx="8632824" cy="3166746"/>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백만 개의 정수를 저장하는 NumPy 배열과 파이썬 리스트를 비교해 보자.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아래의 예제를 실행해 보면 NumPy를 사용한 코드가 순수 파이썬으로 작성한 코드보다 훨씬 빠르다는 것을 알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NumPy를 줄여서 표기한 np 객체에 접근하여 arange 메소드를 이용하여 0부터 시작하여 100만개의 배열을 만들 수 있다.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비교를 하기 위하여 리스트 자료구조도 만든다.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507" name="Google Shape;1507;p98"/>
          <p:cNvSpPr/>
          <p:nvPr/>
        </p:nvSpPr>
        <p:spPr>
          <a:xfrm>
            <a:off x="558396" y="3068960"/>
            <a:ext cx="8782050" cy="10081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08" name="Google Shape;1508;p98"/>
          <p:cNvPicPr preferRelativeResize="0"/>
          <p:nvPr/>
        </p:nvPicPr>
        <p:blipFill rotWithShape="1">
          <a:blip r:embed="rId3">
            <a:alphaModFix/>
          </a:blip>
          <a:srcRect b="0" l="0" r="14280" t="0"/>
          <a:stretch/>
        </p:blipFill>
        <p:spPr>
          <a:xfrm>
            <a:off x="711201" y="3212976"/>
            <a:ext cx="8488683" cy="724236"/>
          </a:xfrm>
          <a:prstGeom prst="rect">
            <a:avLst/>
          </a:prstGeom>
          <a:noFill/>
          <a:ln cap="flat" cmpd="sng" w="9525">
            <a:solidFill>
              <a:srgbClr val="F2F2F2"/>
            </a:solidFill>
            <a:prstDash val="solid"/>
            <a:round/>
            <a:headEnd len="sm" w="sm" type="none"/>
            <a:tailEnd len="sm" w="sm" type="none"/>
          </a:ln>
        </p:spPr>
      </p:pic>
      <p:sp>
        <p:nvSpPr>
          <p:cNvPr id="1509" name="Google Shape;1509;p98"/>
          <p:cNvSpPr/>
          <p:nvPr/>
        </p:nvSpPr>
        <p:spPr>
          <a:xfrm>
            <a:off x="558924" y="4581128"/>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10" name="Google Shape;1510;p98"/>
          <p:cNvPicPr preferRelativeResize="0"/>
          <p:nvPr/>
        </p:nvPicPr>
        <p:blipFill rotWithShape="1">
          <a:blip r:embed="rId4">
            <a:alphaModFix/>
          </a:blip>
          <a:srcRect b="0" l="0" r="14240" t="0"/>
          <a:stretch/>
        </p:blipFill>
        <p:spPr>
          <a:xfrm>
            <a:off x="707243" y="4695663"/>
            <a:ext cx="8492641" cy="144847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grpSp>
        <p:nvGrpSpPr>
          <p:cNvPr id="1516" name="Google Shape;1516;p99"/>
          <p:cNvGrpSpPr/>
          <p:nvPr/>
        </p:nvGrpSpPr>
        <p:grpSpPr>
          <a:xfrm>
            <a:off x="559817" y="1428745"/>
            <a:ext cx="8783192" cy="215444"/>
            <a:chOff x="559817" y="2136914"/>
            <a:chExt cx="8783192" cy="215444"/>
          </a:xfrm>
        </p:grpSpPr>
        <p:sp>
          <p:nvSpPr>
            <p:cNvPr id="1517" name="Google Shape;1517;p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18" name="Google Shape;1518;p9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 vs. 배열의 처리 속도 비교</a:t>
              </a:r>
              <a:endParaRPr/>
            </a:p>
          </p:txBody>
        </p:sp>
      </p:grpSp>
      <p:grpSp>
        <p:nvGrpSpPr>
          <p:cNvPr id="1519" name="Google Shape;1519;p99"/>
          <p:cNvGrpSpPr/>
          <p:nvPr/>
        </p:nvGrpSpPr>
        <p:grpSpPr>
          <a:xfrm>
            <a:off x="450000" y="450000"/>
            <a:ext cx="9018000" cy="276999"/>
            <a:chOff x="450000" y="450000"/>
            <a:chExt cx="9018000" cy="276999"/>
          </a:xfrm>
        </p:grpSpPr>
        <p:sp>
          <p:nvSpPr>
            <p:cNvPr id="1520" name="Google Shape;1520;p9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21" name="Google Shape;1521;p9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22" name="Google Shape;1522;p99"/>
          <p:cNvSpPr/>
          <p:nvPr/>
        </p:nvSpPr>
        <p:spPr>
          <a:xfrm>
            <a:off x="558396" y="1844824"/>
            <a:ext cx="8782050" cy="10081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23" name="Google Shape;1523;p99"/>
          <p:cNvPicPr preferRelativeResize="0"/>
          <p:nvPr/>
        </p:nvPicPr>
        <p:blipFill rotWithShape="1">
          <a:blip r:embed="rId3">
            <a:alphaModFix/>
          </a:blip>
          <a:srcRect b="0" l="0" r="14290" t="0"/>
          <a:stretch/>
        </p:blipFill>
        <p:spPr>
          <a:xfrm>
            <a:off x="712183" y="1987511"/>
            <a:ext cx="8487702" cy="716846"/>
          </a:xfrm>
          <a:prstGeom prst="rect">
            <a:avLst/>
          </a:prstGeom>
          <a:noFill/>
          <a:ln cap="flat" cmpd="sng" w="9525">
            <a:solidFill>
              <a:srgbClr val="F2F2F2"/>
            </a:solidFill>
            <a:prstDash val="solid"/>
            <a:round/>
            <a:headEnd len="sm" w="sm" type="none"/>
            <a:tailEnd len="sm" w="sm" type="none"/>
          </a:ln>
        </p:spPr>
      </p:pic>
      <p:sp>
        <p:nvSpPr>
          <p:cNvPr id="1524" name="Google Shape;1524;p99"/>
          <p:cNvSpPr/>
          <p:nvPr/>
        </p:nvSpPr>
        <p:spPr>
          <a:xfrm>
            <a:off x="3295228" y="2135874"/>
            <a:ext cx="4680520" cy="15464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25" name="Google Shape;1525;p99"/>
          <p:cNvGrpSpPr/>
          <p:nvPr/>
        </p:nvGrpSpPr>
        <p:grpSpPr>
          <a:xfrm>
            <a:off x="557644" y="2918119"/>
            <a:ext cx="8782050" cy="726904"/>
            <a:chOff x="557644" y="5085184"/>
            <a:chExt cx="8782050" cy="726904"/>
          </a:xfrm>
        </p:grpSpPr>
        <p:sp>
          <p:nvSpPr>
            <p:cNvPr id="1526" name="Google Shape;1526;p99"/>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527" name="Google Shape;1527;p99"/>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528" name="Google Shape;1528;p9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88</a:t>
              </a:r>
              <a:endParaRPr b="1" sz="1300">
                <a:solidFill>
                  <a:srgbClr val="262626"/>
                </a:solidFill>
                <a:latin typeface="Arial"/>
                <a:ea typeface="Arial"/>
                <a:cs typeface="Arial"/>
                <a:sym typeface="Arial"/>
              </a:endParaRPr>
            </a:p>
          </p:txBody>
        </p:sp>
        <p:sp>
          <p:nvSpPr>
            <p:cNvPr id="1529" name="Google Shape;1529;p9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numpy.ndarray라는 형태로 나타나다. n차원의 배열이라는 뜻이다.</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grpSp>
        <p:nvGrpSpPr>
          <p:cNvPr id="1535" name="Google Shape;1535;p100"/>
          <p:cNvGrpSpPr/>
          <p:nvPr/>
        </p:nvGrpSpPr>
        <p:grpSpPr>
          <a:xfrm>
            <a:off x="559817" y="1428745"/>
            <a:ext cx="8783192" cy="215444"/>
            <a:chOff x="559817" y="2136914"/>
            <a:chExt cx="8783192" cy="215444"/>
          </a:xfrm>
        </p:grpSpPr>
        <p:sp>
          <p:nvSpPr>
            <p:cNvPr id="1536" name="Google Shape;1536;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7" name="Google Shape;1537;p10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 vs. 배열의 처리 속도 비교</a:t>
              </a:r>
              <a:endParaRPr/>
            </a:p>
          </p:txBody>
        </p:sp>
      </p:grpSp>
      <p:grpSp>
        <p:nvGrpSpPr>
          <p:cNvPr id="1538" name="Google Shape;1538;p100"/>
          <p:cNvGrpSpPr/>
          <p:nvPr/>
        </p:nvGrpSpPr>
        <p:grpSpPr>
          <a:xfrm>
            <a:off x="450000" y="450000"/>
            <a:ext cx="9018000" cy="276999"/>
            <a:chOff x="450000" y="450000"/>
            <a:chExt cx="9018000" cy="276999"/>
          </a:xfrm>
        </p:grpSpPr>
        <p:sp>
          <p:nvSpPr>
            <p:cNvPr id="1539" name="Google Shape;1539;p10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40" name="Google Shape;1540;p10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41" name="Google Shape;1541;p100"/>
          <p:cNvSpPr/>
          <p:nvPr/>
        </p:nvSpPr>
        <p:spPr>
          <a:xfrm>
            <a:off x="558396" y="2132856"/>
            <a:ext cx="8782050" cy="13681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42" name="Google Shape;1542;p100"/>
          <p:cNvPicPr preferRelativeResize="0"/>
          <p:nvPr/>
        </p:nvPicPr>
        <p:blipFill rotWithShape="1">
          <a:blip r:embed="rId3">
            <a:alphaModFix/>
          </a:blip>
          <a:srcRect b="0" l="0" r="14290" t="0"/>
          <a:stretch/>
        </p:blipFill>
        <p:spPr>
          <a:xfrm>
            <a:off x="712183" y="2249575"/>
            <a:ext cx="8487702" cy="1145476"/>
          </a:xfrm>
          <a:prstGeom prst="rect">
            <a:avLst/>
          </a:prstGeom>
          <a:noFill/>
          <a:ln cap="flat" cmpd="sng" w="9525">
            <a:solidFill>
              <a:srgbClr val="F2F2F2"/>
            </a:solidFill>
            <a:prstDash val="solid"/>
            <a:round/>
            <a:headEnd len="sm" w="sm" type="none"/>
            <a:tailEnd len="sm" w="sm" type="none"/>
          </a:ln>
        </p:spPr>
      </p:pic>
      <p:sp>
        <p:nvSpPr>
          <p:cNvPr id="1543" name="Google Shape;1543;p100"/>
          <p:cNvSpPr/>
          <p:nvPr/>
        </p:nvSpPr>
        <p:spPr>
          <a:xfrm>
            <a:off x="711201" y="3530488"/>
            <a:ext cx="8632824" cy="848163"/>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%time은 단일 실행 시간을 출력하는 IPython 매직 명령어다. 이 매직 명령어는 일반적인 작업이나 IPython 시스템의 동작을 쉽게 제어할 수 있도록 설계된 특수한 명령어다.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매직명령어는 앞에 %기호를 붙인다.</a:t>
            </a:r>
            <a:endParaRPr/>
          </a:p>
        </p:txBody>
      </p:sp>
      <p:sp>
        <p:nvSpPr>
          <p:cNvPr id="1544" name="Google Shape;1544;p100"/>
          <p:cNvSpPr/>
          <p:nvPr/>
        </p:nvSpPr>
        <p:spPr>
          <a:xfrm>
            <a:off x="558924" y="4375696"/>
            <a:ext cx="8782050" cy="8640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45" name="Google Shape;1545;p100"/>
          <p:cNvPicPr preferRelativeResize="0"/>
          <p:nvPr/>
        </p:nvPicPr>
        <p:blipFill rotWithShape="1">
          <a:blip r:embed="rId4">
            <a:alphaModFix/>
          </a:blip>
          <a:srcRect b="0" l="0" r="14280" t="0"/>
          <a:stretch/>
        </p:blipFill>
        <p:spPr>
          <a:xfrm>
            <a:off x="711201" y="4481823"/>
            <a:ext cx="8488683" cy="635554"/>
          </a:xfrm>
          <a:prstGeom prst="rect">
            <a:avLst/>
          </a:prstGeom>
          <a:noFill/>
          <a:ln cap="flat" cmpd="sng" w="9525">
            <a:solidFill>
              <a:srgbClr val="F2F2F2"/>
            </a:solidFill>
            <a:prstDash val="solid"/>
            <a:round/>
            <a:headEnd len="sm" w="sm" type="none"/>
            <a:tailEnd len="sm" w="sm" type="none"/>
          </a:ln>
        </p:spPr>
      </p:pic>
      <p:sp>
        <p:nvSpPr>
          <p:cNvPr id="1546" name="Google Shape;1546;p100"/>
          <p:cNvSpPr/>
          <p:nvPr/>
        </p:nvSpPr>
        <p:spPr>
          <a:xfrm>
            <a:off x="707622"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다음은 파이썬 배열과 리스트 100만 개의 각각의 값에 2를 곱하는 연산을 1000번 했을 경우의 속도를 나타낸다.</a:t>
            </a:r>
            <a:endParaRPr/>
          </a:p>
        </p:txBody>
      </p:sp>
      <p:sp>
        <p:nvSpPr>
          <p:cNvPr id="1547" name="Google Shape;1547;p100"/>
          <p:cNvSpPr/>
          <p:nvPr/>
        </p:nvSpPr>
        <p:spPr>
          <a:xfrm>
            <a:off x="707622" y="5314528"/>
            <a:ext cx="8632824" cy="104821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46.5초가 걸렸다. 약 20배 이상의 차이가 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다시 한 번 강조하지만 앞에서 배운 배열과 리스트의 장단점을 분명하게 이해를 하고, 이 예제를 실행하게 되면 앞으로 우리가 해야 할 빅데이터의 대규모 AI 연산 처리를 위해서는 반드시 NumPy를 사용하여야 하는 이유가 여기에 분명하게 있다.</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grpSp>
        <p:nvGrpSpPr>
          <p:cNvPr id="1553" name="Google Shape;1553;p101"/>
          <p:cNvGrpSpPr/>
          <p:nvPr/>
        </p:nvGrpSpPr>
        <p:grpSpPr>
          <a:xfrm>
            <a:off x="559817" y="1428745"/>
            <a:ext cx="8783192" cy="215444"/>
            <a:chOff x="559817" y="2136914"/>
            <a:chExt cx="8783192" cy="215444"/>
          </a:xfrm>
        </p:grpSpPr>
        <p:sp>
          <p:nvSpPr>
            <p:cNvPr id="1554" name="Google Shape;1554;p1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55" name="Google Shape;1555;p10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 vs. 배열의 처리 속도 비교</a:t>
              </a:r>
              <a:endParaRPr/>
            </a:p>
          </p:txBody>
        </p:sp>
      </p:grpSp>
      <p:grpSp>
        <p:nvGrpSpPr>
          <p:cNvPr id="1556" name="Google Shape;1556;p101"/>
          <p:cNvGrpSpPr/>
          <p:nvPr/>
        </p:nvGrpSpPr>
        <p:grpSpPr>
          <a:xfrm>
            <a:off x="450000" y="450000"/>
            <a:ext cx="9018000" cy="276999"/>
            <a:chOff x="450000" y="450000"/>
            <a:chExt cx="9018000" cy="276999"/>
          </a:xfrm>
        </p:grpSpPr>
        <p:sp>
          <p:nvSpPr>
            <p:cNvPr id="1557" name="Google Shape;1557;p10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58" name="Google Shape;1558;p10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59" name="Google Shape;1559;p101"/>
          <p:cNvSpPr/>
          <p:nvPr/>
        </p:nvSpPr>
        <p:spPr>
          <a:xfrm>
            <a:off x="711201" y="1772816"/>
            <a:ext cx="8632824" cy="195615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결과는 방금 화면에서 보는 것과 각 사용자의 시스템에서는 다르게 나올 수 있다.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Wall time(Wall-clock time)이라고도 불리는 이 시간은 프로그램이 실행되고 종료 될 때까지 CPU, I/O, Sub Program 등의 모든 시간을 합친 것을 말한다.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Vectorization(벡터화) 연산을 다시 한 번 정리하겠다. 벡터화는 NumPy를 사용하는 가장 큰 이유 중 하나이다.</a:t>
            </a:r>
            <a:endParaRPr/>
          </a:p>
          <a:p>
            <a:pPr indent="-182563" lvl="0" marL="182563" marR="0" rtl="0" algn="l">
              <a:spcBef>
                <a:spcPts val="800"/>
              </a:spcBef>
              <a:spcAft>
                <a:spcPts val="0"/>
              </a:spcAft>
              <a:buClr>
                <a:srgbClr val="FF1414"/>
              </a:buClr>
              <a:buSzPts val="1300"/>
              <a:buFont typeface="Arial"/>
              <a:buChar char="‣"/>
            </a:pPr>
            <a:r>
              <a:rPr lang="en-US" sz="1300">
                <a:solidFill>
                  <a:srgbClr val="FF1414"/>
                </a:solidFill>
                <a:latin typeface="Arial"/>
                <a:ea typeface="Arial"/>
                <a:cs typeface="Arial"/>
                <a:sym typeface="Arial"/>
              </a:rPr>
              <a:t>Vectorization은 반복문이나 인덱싱을 사용하지 않고 데이터에 배치 작업을 하는 것을 의미한다.</a:t>
            </a:r>
            <a:endParaRPr>
              <a:solidFill>
                <a:srgbClr val="FF1414"/>
              </a:solidFil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NumPy의 vectorization은 배치 작업을 컴파일된 C 코드로 최적화해서 보이지 않는 곳에서 수행한다. 예를 들어, 기계학습의 가중치를 계산하는 반복문 코드는 NumPy의 vectorization을 이용한다.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48"/>
          <p:cNvGrpSpPr/>
          <p:nvPr/>
        </p:nvGrpSpPr>
        <p:grpSpPr>
          <a:xfrm>
            <a:off x="450000" y="450000"/>
            <a:ext cx="9018000" cy="276999"/>
            <a:chOff x="450000" y="450000"/>
            <a:chExt cx="9018000" cy="276999"/>
          </a:xfrm>
        </p:grpSpPr>
        <p:sp>
          <p:nvSpPr>
            <p:cNvPr id="393" name="Google Shape;393;p4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394" name="Google Shape;394;p4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395" name="Google Shape;395;p48"/>
          <p:cNvGrpSpPr/>
          <p:nvPr/>
        </p:nvGrpSpPr>
        <p:grpSpPr>
          <a:xfrm>
            <a:off x="559817" y="1428745"/>
            <a:ext cx="8783192" cy="215444"/>
            <a:chOff x="559817" y="2136914"/>
            <a:chExt cx="8783192" cy="215444"/>
          </a:xfrm>
        </p:grpSpPr>
        <p:sp>
          <p:nvSpPr>
            <p:cNvPr id="396" name="Google Shape;396;p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7" name="Google Shape;397;p4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추가 및 삭제 (1/4)</a:t>
              </a:r>
              <a:endParaRPr sz="1400">
                <a:solidFill>
                  <a:srgbClr val="262626"/>
                </a:solidFill>
                <a:latin typeface="Arial"/>
                <a:ea typeface="Arial"/>
                <a:cs typeface="Arial"/>
                <a:sym typeface="Arial"/>
              </a:endParaRPr>
            </a:p>
          </p:txBody>
        </p:sp>
      </p:grpSp>
      <p:sp>
        <p:nvSpPr>
          <p:cNvPr id="398" name="Google Shape;398;p48"/>
          <p:cNvSpPr/>
          <p:nvPr/>
        </p:nvSpPr>
        <p:spPr>
          <a:xfrm>
            <a:off x="702940" y="1700808"/>
            <a:ext cx="8632825" cy="266404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또 다른 배열의 특징은 리스트에 비해 특정 위치에 데이터를 추가하거나 삭제할 경우 연산과 공간이 더 들어간다는 것이다. 여기서의 연산은 cpu가 계산하는 시간이 더 걸린다는 것이고 메모리에서의 공간도 더 필요하다는 것이다.</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만약 두 번째 위치에 "녹색"이라는 값을 추가한다고 생각해 보자.</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우선 배열의 끝에 추가적인 공간을 확보해야 한다.</a:t>
            </a:r>
            <a:endParaRPr/>
          </a:p>
        </p:txBody>
      </p:sp>
      <p:sp>
        <p:nvSpPr>
          <p:cNvPr id="399" name="Google Shape;399;p48"/>
          <p:cNvSpPr/>
          <p:nvPr/>
        </p:nvSpPr>
        <p:spPr>
          <a:xfrm>
            <a:off x="3650240" y="293170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00" name="Google Shape;400;p48"/>
          <p:cNvSpPr/>
          <p:nvPr/>
        </p:nvSpPr>
        <p:spPr>
          <a:xfrm>
            <a:off x="4588858" y="293170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01" name="Google Shape;401;p48"/>
          <p:cNvSpPr/>
          <p:nvPr/>
        </p:nvSpPr>
        <p:spPr>
          <a:xfrm>
            <a:off x="5527476" y="293170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02" name="Google Shape;402;p48"/>
          <p:cNvSpPr/>
          <p:nvPr/>
        </p:nvSpPr>
        <p:spPr>
          <a:xfrm>
            <a:off x="3917744" y="2636900"/>
            <a:ext cx="406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03" name="Google Shape;403;p48"/>
          <p:cNvSpPr/>
          <p:nvPr/>
        </p:nvSpPr>
        <p:spPr>
          <a:xfrm>
            <a:off x="4863625" y="2636900"/>
            <a:ext cx="406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04" name="Google Shape;404;p48"/>
          <p:cNvSpPr/>
          <p:nvPr/>
        </p:nvSpPr>
        <p:spPr>
          <a:xfrm>
            <a:off x="5768499" y="2636900"/>
            <a:ext cx="406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05" name="Google Shape;405;p48"/>
          <p:cNvSpPr/>
          <p:nvPr/>
        </p:nvSpPr>
        <p:spPr>
          <a:xfrm>
            <a:off x="3907324" y="3421718"/>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
        <p:nvSpPr>
          <p:cNvPr id="406" name="Google Shape;406;p48"/>
          <p:cNvSpPr/>
          <p:nvPr/>
        </p:nvSpPr>
        <p:spPr>
          <a:xfrm>
            <a:off x="3258431" y="480391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07" name="Google Shape;407;p48"/>
          <p:cNvSpPr/>
          <p:nvPr/>
        </p:nvSpPr>
        <p:spPr>
          <a:xfrm>
            <a:off x="4197049" y="480391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08" name="Google Shape;408;p48"/>
          <p:cNvSpPr/>
          <p:nvPr/>
        </p:nvSpPr>
        <p:spPr>
          <a:xfrm>
            <a:off x="5135667" y="480391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09" name="Google Shape;409;p48"/>
          <p:cNvSpPr/>
          <p:nvPr/>
        </p:nvSpPr>
        <p:spPr>
          <a:xfrm>
            <a:off x="3525949" y="4509125"/>
            <a:ext cx="3813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10" name="Google Shape;410;p48"/>
          <p:cNvSpPr/>
          <p:nvPr/>
        </p:nvSpPr>
        <p:spPr>
          <a:xfrm>
            <a:off x="4471828" y="4509125"/>
            <a:ext cx="3813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11" name="Google Shape;411;p48"/>
          <p:cNvSpPr/>
          <p:nvPr/>
        </p:nvSpPr>
        <p:spPr>
          <a:xfrm>
            <a:off x="5376702" y="4509125"/>
            <a:ext cx="3813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12" name="Google Shape;412;p48"/>
          <p:cNvSpPr/>
          <p:nvPr/>
        </p:nvSpPr>
        <p:spPr>
          <a:xfrm>
            <a:off x="6074285" y="4803913"/>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3" name="Google Shape;413;p48"/>
          <p:cNvSpPr/>
          <p:nvPr/>
        </p:nvSpPr>
        <p:spPr>
          <a:xfrm>
            <a:off x="6370293" y="4509125"/>
            <a:ext cx="406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14" name="Google Shape;414;p48"/>
          <p:cNvSpPr/>
          <p:nvPr/>
        </p:nvSpPr>
        <p:spPr>
          <a:xfrm>
            <a:off x="3907324" y="5322128"/>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grpSp>
        <p:nvGrpSpPr>
          <p:cNvPr id="1565" name="Google Shape;1565;p102"/>
          <p:cNvGrpSpPr/>
          <p:nvPr/>
        </p:nvGrpSpPr>
        <p:grpSpPr>
          <a:xfrm>
            <a:off x="450000" y="450000"/>
            <a:ext cx="9018000" cy="276999"/>
            <a:chOff x="450000" y="450000"/>
            <a:chExt cx="9018000" cy="276999"/>
          </a:xfrm>
        </p:grpSpPr>
        <p:sp>
          <p:nvSpPr>
            <p:cNvPr id="1566" name="Google Shape;1566;p10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67" name="Google Shape;1567;p10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68" name="Google Shape;1568;p102"/>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 배열에 요소 추가</a:t>
            </a:r>
            <a:endParaRPr sz="2400">
              <a:solidFill>
                <a:srgbClr val="0C0C0C"/>
              </a:solidFill>
              <a:latin typeface="Arial"/>
              <a:ea typeface="Arial"/>
              <a:cs typeface="Arial"/>
              <a:sym typeface="Arial"/>
            </a:endParaRPr>
          </a:p>
        </p:txBody>
      </p:sp>
      <p:grpSp>
        <p:nvGrpSpPr>
          <p:cNvPr id="1569" name="Google Shape;1569;p102"/>
          <p:cNvGrpSpPr/>
          <p:nvPr/>
        </p:nvGrpSpPr>
        <p:grpSpPr>
          <a:xfrm>
            <a:off x="559817" y="1913751"/>
            <a:ext cx="8783192" cy="219686"/>
            <a:chOff x="559817" y="2148284"/>
            <a:chExt cx="8783192" cy="219686"/>
          </a:xfrm>
        </p:grpSpPr>
        <p:sp>
          <p:nvSpPr>
            <p:cNvPr id="1570" name="Google Shape;1570;p1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71" name="Google Shape;1571;p102"/>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1차원 데이터에 값 추가한다. 1차원은 rank 1이다. help(np.append) 참조</a:t>
              </a:r>
              <a:endParaRPr sz="1400">
                <a:solidFill>
                  <a:srgbClr val="262626"/>
                </a:solidFill>
                <a:latin typeface="Arial"/>
                <a:ea typeface="Arial"/>
                <a:cs typeface="Arial"/>
                <a:sym typeface="Arial"/>
              </a:endParaRPr>
            </a:p>
          </p:txBody>
        </p:sp>
      </p:grpSp>
      <p:sp>
        <p:nvSpPr>
          <p:cNvPr id="1572" name="Google Shape;1572;p102"/>
          <p:cNvSpPr/>
          <p:nvPr/>
        </p:nvSpPr>
        <p:spPr>
          <a:xfrm>
            <a:off x="558396" y="2276873"/>
            <a:ext cx="8782050" cy="1728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73" name="Google Shape;1573;p102"/>
          <p:cNvPicPr preferRelativeResize="0"/>
          <p:nvPr/>
        </p:nvPicPr>
        <p:blipFill rotWithShape="1">
          <a:blip r:embed="rId3">
            <a:alphaModFix/>
          </a:blip>
          <a:srcRect b="0" l="0" r="14354" t="0"/>
          <a:stretch/>
        </p:blipFill>
        <p:spPr>
          <a:xfrm>
            <a:off x="718497" y="2406183"/>
            <a:ext cx="8481388" cy="147064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grpSp>
        <p:nvGrpSpPr>
          <p:cNvPr id="1579" name="Google Shape;1579;p103"/>
          <p:cNvGrpSpPr/>
          <p:nvPr/>
        </p:nvGrpSpPr>
        <p:grpSpPr>
          <a:xfrm>
            <a:off x="559817" y="1428745"/>
            <a:ext cx="8783192" cy="215444"/>
            <a:chOff x="559817" y="2136914"/>
            <a:chExt cx="8783192" cy="215444"/>
          </a:xfrm>
        </p:grpSpPr>
        <p:sp>
          <p:nvSpPr>
            <p:cNvPr id="1580" name="Google Shape;1580;p1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81" name="Google Shape;1581;p10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NumPy.append() method (1/3)</a:t>
              </a:r>
              <a:endParaRPr sz="1400">
                <a:solidFill>
                  <a:srgbClr val="262626"/>
                </a:solidFill>
                <a:latin typeface="Arial"/>
                <a:ea typeface="Arial"/>
                <a:cs typeface="Arial"/>
                <a:sym typeface="Arial"/>
              </a:endParaRPr>
            </a:p>
          </p:txBody>
        </p:sp>
      </p:grpSp>
      <p:grpSp>
        <p:nvGrpSpPr>
          <p:cNvPr id="1582" name="Google Shape;1582;p103"/>
          <p:cNvGrpSpPr/>
          <p:nvPr/>
        </p:nvGrpSpPr>
        <p:grpSpPr>
          <a:xfrm>
            <a:off x="450000" y="450000"/>
            <a:ext cx="9018000" cy="276999"/>
            <a:chOff x="450000" y="450000"/>
            <a:chExt cx="9018000" cy="276999"/>
          </a:xfrm>
        </p:grpSpPr>
        <p:sp>
          <p:nvSpPr>
            <p:cNvPr id="1583" name="Google Shape;1583;p10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84" name="Google Shape;1584;p10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85" name="Google Shape;1585;p103"/>
          <p:cNvSpPr txBox="1"/>
          <p:nvPr/>
        </p:nvSpPr>
        <p:spPr>
          <a:xfrm>
            <a:off x="330075" y="2345950"/>
            <a:ext cx="829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02124"/>
                </a:solidFill>
                <a:highlight>
                  <a:srgbClr val="F8F9FA"/>
                </a:highlight>
              </a:rPr>
              <a:t>NumPy.append() 메서드를 호출하여 NumPy 배열을 확장할 수 있습니다. 리스트와 달리 더하기 '+' 연산자는 이 목적으로 사용할 수 없다는 점에 주의하세요. </a:t>
            </a:r>
            <a:endParaRPr>
              <a:solidFill>
                <a:srgbClr val="202124"/>
              </a:solidFill>
              <a:highlight>
                <a:srgbClr val="F8F9FA"/>
              </a:highlight>
            </a:endParaRPr>
          </a:p>
          <a:p>
            <a:pPr indent="0" lvl="0" marL="0" rtl="0" algn="l">
              <a:spcBef>
                <a:spcPts val="0"/>
              </a:spcBef>
              <a:spcAft>
                <a:spcPts val="0"/>
              </a:spcAft>
              <a:buNone/>
            </a:pPr>
            <a:r>
              <a:rPr lang="en-US">
                <a:solidFill>
                  <a:srgbClr val="202124"/>
                </a:solidFill>
                <a:highlight>
                  <a:srgbClr val="F8F9FA"/>
                </a:highlight>
              </a:rPr>
              <a:t>배열에 방향이 있으면 방향을 지정할 수 있습니다. 2D 배열의 경우 0으로 설정된 축 인수는 수직 확장을 의미하고 1은 수평 확장을 의미합니다. </a:t>
            </a:r>
            <a:endParaRPr>
              <a:solidFill>
                <a:srgbClr val="202124"/>
              </a:solidFill>
              <a:highlight>
                <a:srgbClr val="F8F9FA"/>
              </a:highlight>
            </a:endParaRPr>
          </a:p>
          <a:p>
            <a:pPr indent="0" lvl="0" marL="0" marR="38100" rtl="0" algn="l">
              <a:lnSpc>
                <a:spcPct val="114285"/>
              </a:lnSpc>
              <a:spcBef>
                <a:spcPts val="0"/>
              </a:spcBef>
              <a:spcAft>
                <a:spcPts val="0"/>
              </a:spcAft>
              <a:buNone/>
            </a:pPr>
            <a:r>
              <a:rPr lang="en-US">
                <a:solidFill>
                  <a:srgbClr val="202124"/>
                </a:solidFill>
                <a:highlight>
                  <a:srgbClr val="F8F9FA"/>
                </a:highlight>
              </a:rPr>
              <a:t>NumPy.append()는 뷰만 제공합니다. 변경 사항을 유지하려면 결과를 변수에 할당해야 합니다.</a:t>
            </a:r>
            <a:endParaRPr>
              <a:solidFill>
                <a:srgbClr val="202124"/>
              </a:solidFill>
              <a:highlight>
                <a:srgbClr val="F8F9FA"/>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grpSp>
        <p:nvGrpSpPr>
          <p:cNvPr id="1591" name="Google Shape;1591;p104"/>
          <p:cNvGrpSpPr/>
          <p:nvPr/>
        </p:nvGrpSpPr>
        <p:grpSpPr>
          <a:xfrm>
            <a:off x="559817" y="1428745"/>
            <a:ext cx="8783192" cy="215444"/>
            <a:chOff x="559817" y="2136914"/>
            <a:chExt cx="8783192" cy="215444"/>
          </a:xfrm>
        </p:grpSpPr>
        <p:sp>
          <p:nvSpPr>
            <p:cNvPr id="1592" name="Google Shape;1592;p1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3" name="Google Shape;1593;p10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NumPy.append() method (2/3)</a:t>
              </a:r>
              <a:endParaRPr sz="1400">
                <a:solidFill>
                  <a:srgbClr val="262626"/>
                </a:solidFill>
                <a:latin typeface="Arial"/>
                <a:ea typeface="Arial"/>
                <a:cs typeface="Arial"/>
                <a:sym typeface="Arial"/>
              </a:endParaRPr>
            </a:p>
          </p:txBody>
        </p:sp>
      </p:grpSp>
      <p:grpSp>
        <p:nvGrpSpPr>
          <p:cNvPr id="1594" name="Google Shape;1594;p104"/>
          <p:cNvGrpSpPr/>
          <p:nvPr/>
        </p:nvGrpSpPr>
        <p:grpSpPr>
          <a:xfrm>
            <a:off x="450000" y="450000"/>
            <a:ext cx="9018000" cy="276999"/>
            <a:chOff x="450000" y="450000"/>
            <a:chExt cx="9018000" cy="276999"/>
          </a:xfrm>
        </p:grpSpPr>
        <p:sp>
          <p:nvSpPr>
            <p:cNvPr id="1595" name="Google Shape;1595;p10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596" name="Google Shape;1596;p10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597" name="Google Shape;1597;p104"/>
          <p:cNvSpPr/>
          <p:nvPr/>
        </p:nvSpPr>
        <p:spPr>
          <a:xfrm>
            <a:off x="558396" y="1772816"/>
            <a:ext cx="8782050" cy="26642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98" name="Google Shape;1598;p104"/>
          <p:cNvPicPr preferRelativeResize="0"/>
          <p:nvPr/>
        </p:nvPicPr>
        <p:blipFill rotWithShape="1">
          <a:blip r:embed="rId3">
            <a:alphaModFix/>
          </a:blip>
          <a:srcRect b="33974" l="0" r="14290" t="0"/>
          <a:stretch/>
        </p:blipFill>
        <p:spPr>
          <a:xfrm>
            <a:off x="712183" y="1896361"/>
            <a:ext cx="8487702" cy="2410384"/>
          </a:xfrm>
          <a:prstGeom prst="rect">
            <a:avLst/>
          </a:prstGeom>
          <a:solidFill>
            <a:srgbClr val="F7F7F7"/>
          </a:solidFill>
          <a:ln cap="flat" cmpd="sng" w="9525">
            <a:solidFill>
              <a:srgbClr val="F2F2F2"/>
            </a:solidFill>
            <a:prstDash val="solid"/>
            <a:round/>
            <a:headEnd len="sm" w="sm" type="none"/>
            <a:tailEnd len="sm" w="sm" type="none"/>
          </a:ln>
        </p:spPr>
      </p:pic>
      <p:grpSp>
        <p:nvGrpSpPr>
          <p:cNvPr id="1599" name="Google Shape;1599;p104"/>
          <p:cNvGrpSpPr/>
          <p:nvPr/>
        </p:nvGrpSpPr>
        <p:grpSpPr>
          <a:xfrm>
            <a:off x="557644" y="4495472"/>
            <a:ext cx="8782050" cy="726904"/>
            <a:chOff x="557644" y="5085184"/>
            <a:chExt cx="8782050" cy="726904"/>
          </a:xfrm>
        </p:grpSpPr>
        <p:sp>
          <p:nvSpPr>
            <p:cNvPr id="1600" name="Google Shape;1600;p104"/>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01" name="Google Shape;1601;p104"/>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602" name="Google Shape;1602;p10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96</a:t>
              </a:r>
              <a:endParaRPr b="1" sz="1300">
                <a:solidFill>
                  <a:srgbClr val="262626"/>
                </a:solidFill>
                <a:latin typeface="Arial"/>
                <a:ea typeface="Arial"/>
                <a:cs typeface="Arial"/>
                <a:sym typeface="Arial"/>
              </a:endParaRPr>
            </a:p>
          </p:txBody>
        </p:sp>
        <p:sp>
          <p:nvSpPr>
            <p:cNvPr id="1603" name="Google Shape;1603;p10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axis=0 은 행이다.</a:t>
              </a:r>
              <a:endParaRPr/>
            </a:p>
          </p:txBody>
        </p:sp>
      </p:grpSp>
      <p:sp>
        <p:nvSpPr>
          <p:cNvPr id="1604" name="Google Shape;1604;p104"/>
          <p:cNvSpPr/>
          <p:nvPr/>
        </p:nvSpPr>
        <p:spPr>
          <a:xfrm>
            <a:off x="720374" y="3141683"/>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1605" name="Google Shape;1605;p104"/>
          <p:cNvSpPr/>
          <p:nvPr/>
        </p:nvSpPr>
        <p:spPr>
          <a:xfrm>
            <a:off x="3943300" y="3212975"/>
            <a:ext cx="936104" cy="171669"/>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pSp>
        <p:nvGrpSpPr>
          <p:cNvPr id="1611" name="Google Shape;1611;p105"/>
          <p:cNvGrpSpPr/>
          <p:nvPr/>
        </p:nvGrpSpPr>
        <p:grpSpPr>
          <a:xfrm>
            <a:off x="559817" y="1428745"/>
            <a:ext cx="8783192" cy="215444"/>
            <a:chOff x="559817" y="2136914"/>
            <a:chExt cx="8783192" cy="215444"/>
          </a:xfrm>
        </p:grpSpPr>
        <p:sp>
          <p:nvSpPr>
            <p:cNvPr id="1612" name="Google Shape;1612;p1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13" name="Google Shape;1613;p10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NumPy.append() method (3/3)</a:t>
              </a:r>
              <a:endParaRPr sz="1400">
                <a:solidFill>
                  <a:srgbClr val="262626"/>
                </a:solidFill>
                <a:latin typeface="Arial"/>
                <a:ea typeface="Arial"/>
                <a:cs typeface="Arial"/>
                <a:sym typeface="Arial"/>
              </a:endParaRPr>
            </a:p>
          </p:txBody>
        </p:sp>
      </p:grpSp>
      <p:grpSp>
        <p:nvGrpSpPr>
          <p:cNvPr id="1614" name="Google Shape;1614;p105"/>
          <p:cNvGrpSpPr/>
          <p:nvPr/>
        </p:nvGrpSpPr>
        <p:grpSpPr>
          <a:xfrm>
            <a:off x="450000" y="450000"/>
            <a:ext cx="9018000" cy="276999"/>
            <a:chOff x="450000" y="450000"/>
            <a:chExt cx="9018000" cy="276999"/>
          </a:xfrm>
        </p:grpSpPr>
        <p:sp>
          <p:nvSpPr>
            <p:cNvPr id="1615" name="Google Shape;1615;p10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616" name="Google Shape;1616;p10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617" name="Google Shape;1617;p105"/>
          <p:cNvSpPr/>
          <p:nvPr/>
        </p:nvSpPr>
        <p:spPr>
          <a:xfrm>
            <a:off x="558396" y="1772816"/>
            <a:ext cx="8782050" cy="14401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18" name="Google Shape;1618;p105"/>
          <p:cNvGrpSpPr/>
          <p:nvPr/>
        </p:nvGrpSpPr>
        <p:grpSpPr>
          <a:xfrm>
            <a:off x="557644" y="3284984"/>
            <a:ext cx="8782050" cy="726904"/>
            <a:chOff x="557644" y="5085184"/>
            <a:chExt cx="8782050" cy="726904"/>
          </a:xfrm>
        </p:grpSpPr>
        <p:sp>
          <p:nvSpPr>
            <p:cNvPr id="1619" name="Google Shape;1619;p105"/>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20" name="Google Shape;1620;p10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621" name="Google Shape;1621;p10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98</a:t>
              </a:r>
              <a:endParaRPr b="1" sz="1300">
                <a:solidFill>
                  <a:srgbClr val="262626"/>
                </a:solidFill>
                <a:latin typeface="Arial"/>
                <a:ea typeface="Arial"/>
                <a:cs typeface="Arial"/>
                <a:sym typeface="Arial"/>
              </a:endParaRPr>
            </a:p>
          </p:txBody>
        </p:sp>
        <p:sp>
          <p:nvSpPr>
            <p:cNvPr id="1622" name="Google Shape;1622;p10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axis=1 은 열이다.</a:t>
              </a:r>
              <a:endParaRPr/>
            </a:p>
          </p:txBody>
        </p:sp>
      </p:grpSp>
      <p:pic>
        <p:nvPicPr>
          <p:cNvPr id="1623" name="Google Shape;1623;p105"/>
          <p:cNvPicPr preferRelativeResize="0"/>
          <p:nvPr/>
        </p:nvPicPr>
        <p:blipFill rotWithShape="1">
          <a:blip r:embed="rId4">
            <a:alphaModFix/>
          </a:blip>
          <a:srcRect b="0" l="0" r="14290" t="0"/>
          <a:stretch/>
        </p:blipFill>
        <p:spPr>
          <a:xfrm>
            <a:off x="712183" y="1912446"/>
            <a:ext cx="8487702" cy="1152866"/>
          </a:xfrm>
          <a:prstGeom prst="rect">
            <a:avLst/>
          </a:prstGeom>
          <a:noFill/>
          <a:ln cap="flat" cmpd="sng" w="9525">
            <a:solidFill>
              <a:srgbClr val="F2F2F2"/>
            </a:solidFill>
            <a:prstDash val="solid"/>
            <a:round/>
            <a:headEnd len="sm" w="sm" type="none"/>
            <a:tailEnd len="sm" w="sm" type="none"/>
          </a:ln>
        </p:spPr>
      </p:pic>
      <p:sp>
        <p:nvSpPr>
          <p:cNvPr id="1624" name="Google Shape;1624;p105"/>
          <p:cNvSpPr/>
          <p:nvPr/>
        </p:nvSpPr>
        <p:spPr>
          <a:xfrm>
            <a:off x="720374" y="1975907"/>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grpSp>
        <p:nvGrpSpPr>
          <p:cNvPr id="1630" name="Google Shape;1630;p106"/>
          <p:cNvGrpSpPr/>
          <p:nvPr/>
        </p:nvGrpSpPr>
        <p:grpSpPr>
          <a:xfrm>
            <a:off x="450000" y="450000"/>
            <a:ext cx="9018000" cy="276999"/>
            <a:chOff x="450000" y="450000"/>
            <a:chExt cx="9018000" cy="276999"/>
          </a:xfrm>
        </p:grpSpPr>
        <p:sp>
          <p:nvSpPr>
            <p:cNvPr id="1631" name="Google Shape;1631;p10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632" name="Google Shape;1632;p10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633" name="Google Shape;1633;p106"/>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 배열에 요소 삭제</a:t>
            </a:r>
            <a:endParaRPr sz="2400">
              <a:solidFill>
                <a:srgbClr val="0C0C0C"/>
              </a:solidFill>
              <a:latin typeface="Arial"/>
              <a:ea typeface="Arial"/>
              <a:cs typeface="Arial"/>
              <a:sym typeface="Arial"/>
            </a:endParaRPr>
          </a:p>
        </p:txBody>
      </p:sp>
      <p:grpSp>
        <p:nvGrpSpPr>
          <p:cNvPr id="1634" name="Google Shape;1634;p106"/>
          <p:cNvGrpSpPr/>
          <p:nvPr/>
        </p:nvGrpSpPr>
        <p:grpSpPr>
          <a:xfrm>
            <a:off x="559817" y="1913751"/>
            <a:ext cx="8783192" cy="219686"/>
            <a:chOff x="559817" y="2148284"/>
            <a:chExt cx="8783192" cy="219686"/>
          </a:xfrm>
        </p:grpSpPr>
        <p:sp>
          <p:nvSpPr>
            <p:cNvPr id="1635" name="Google Shape;1635;p1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36" name="Google Shape;1636;p106"/>
            <p:cNvSpPr/>
            <p:nvPr/>
          </p:nvSpPr>
          <p:spPr>
            <a:xfrm>
              <a:off x="712182" y="2152526"/>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요소 삭제 과정 (1/2)</a:t>
              </a:r>
              <a:endParaRPr/>
            </a:p>
          </p:txBody>
        </p:sp>
      </p:grpSp>
      <p:sp>
        <p:nvSpPr>
          <p:cNvPr id="1637" name="Google Shape;1637;p106"/>
          <p:cNvSpPr/>
          <p:nvPr/>
        </p:nvSpPr>
        <p:spPr>
          <a:xfrm>
            <a:off x="558396" y="2276873"/>
            <a:ext cx="8782050" cy="28803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38" name="Google Shape;1638;p106"/>
          <p:cNvPicPr preferRelativeResize="0"/>
          <p:nvPr/>
        </p:nvPicPr>
        <p:blipFill rotWithShape="1">
          <a:blip r:embed="rId3">
            <a:alphaModFix/>
          </a:blip>
          <a:srcRect b="0" l="0" r="14338" t="0"/>
          <a:stretch/>
        </p:blipFill>
        <p:spPr>
          <a:xfrm>
            <a:off x="716871" y="2407969"/>
            <a:ext cx="8483013" cy="2645680"/>
          </a:xfrm>
          <a:prstGeom prst="rect">
            <a:avLst/>
          </a:prstGeom>
          <a:noFill/>
          <a:ln cap="flat" cmpd="sng" w="9525">
            <a:solidFill>
              <a:srgbClr val="F2F2F2"/>
            </a:solidFill>
            <a:prstDash val="solid"/>
            <a:round/>
            <a:headEnd len="sm" w="sm" type="none"/>
            <a:tailEnd len="sm" w="sm" type="none"/>
          </a:ln>
        </p:spPr>
      </p:pic>
      <p:grpSp>
        <p:nvGrpSpPr>
          <p:cNvPr id="1639" name="Google Shape;1639;p106"/>
          <p:cNvGrpSpPr/>
          <p:nvPr/>
        </p:nvGrpSpPr>
        <p:grpSpPr>
          <a:xfrm>
            <a:off x="557644" y="5215552"/>
            <a:ext cx="8782050" cy="1178424"/>
            <a:chOff x="557644" y="5085184"/>
            <a:chExt cx="8782050" cy="1178424"/>
          </a:xfrm>
        </p:grpSpPr>
        <p:sp>
          <p:nvSpPr>
            <p:cNvPr id="1640" name="Google Shape;1640;p106"/>
            <p:cNvSpPr/>
            <p:nvPr/>
          </p:nvSpPr>
          <p:spPr>
            <a:xfrm>
              <a:off x="557644" y="5085184"/>
              <a:ext cx="8782050" cy="11784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41" name="Google Shape;1641;p106"/>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642" name="Google Shape;1642;p10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102</a:t>
              </a:r>
              <a:endParaRPr b="1" sz="1300">
                <a:solidFill>
                  <a:srgbClr val="262626"/>
                </a:solidFill>
                <a:latin typeface="Arial"/>
                <a:ea typeface="Arial"/>
                <a:cs typeface="Arial"/>
                <a:sym typeface="Arial"/>
              </a:endParaRPr>
            </a:p>
          </p:txBody>
        </p:sp>
        <p:sp>
          <p:nvSpPr>
            <p:cNvPr id="1643" name="Google Shape;1643;p10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해당되는 인덱스 요소 삭제</a:t>
              </a:r>
              <a:endParaRPr sz="1300">
                <a:solidFill>
                  <a:srgbClr val="262626"/>
                </a:solidFill>
                <a:latin typeface="Arial"/>
                <a:ea typeface="Arial"/>
                <a:cs typeface="Arial"/>
                <a:sym typeface="Arial"/>
              </a:endParaRPr>
            </a:p>
          </p:txBody>
        </p:sp>
      </p:grpSp>
      <p:sp>
        <p:nvSpPr>
          <p:cNvPr id="1644" name="Google Shape;1644;p106"/>
          <p:cNvSpPr/>
          <p:nvPr/>
        </p:nvSpPr>
        <p:spPr>
          <a:xfrm>
            <a:off x="2575148" y="3775392"/>
            <a:ext cx="2016224" cy="14401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5" name="Google Shape;1645;p106"/>
          <p:cNvSpPr/>
          <p:nvPr/>
        </p:nvSpPr>
        <p:spPr>
          <a:xfrm>
            <a:off x="720374" y="3690451"/>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pic>
        <p:nvPicPr>
          <p:cNvPr descr="Byte - Free electronics icons" id="1646" name="Google Shape;1646;p106"/>
          <p:cNvPicPr preferRelativeResize="0"/>
          <p:nvPr/>
        </p:nvPicPr>
        <p:blipFill rotWithShape="1">
          <a:blip r:embed="rId4">
            <a:alphaModFix/>
          </a:blip>
          <a:srcRect b="-5938" l="13871" r="14480" t="-7084"/>
          <a:stretch/>
        </p:blipFill>
        <p:spPr>
          <a:xfrm>
            <a:off x="662397" y="5841644"/>
            <a:ext cx="295715" cy="236991"/>
          </a:xfrm>
          <a:prstGeom prst="rect">
            <a:avLst/>
          </a:prstGeom>
          <a:noFill/>
          <a:ln>
            <a:noFill/>
          </a:ln>
        </p:spPr>
      </p:pic>
      <p:sp>
        <p:nvSpPr>
          <p:cNvPr id="1647" name="Google Shape;1647;p106"/>
          <p:cNvSpPr txBox="1"/>
          <p:nvPr/>
        </p:nvSpPr>
        <p:spPr>
          <a:xfrm>
            <a:off x="921178" y="581891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103</a:t>
            </a:r>
            <a:endParaRPr b="1" sz="1300">
              <a:solidFill>
                <a:srgbClr val="262626"/>
              </a:solidFill>
              <a:latin typeface="Arial"/>
              <a:ea typeface="Arial"/>
              <a:cs typeface="Arial"/>
              <a:sym typeface="Arial"/>
            </a:endParaRPr>
          </a:p>
        </p:txBody>
      </p:sp>
      <p:sp>
        <p:nvSpPr>
          <p:cNvPr id="1648" name="Google Shape;1648;p106"/>
          <p:cNvSpPr txBox="1"/>
          <p:nvPr/>
        </p:nvSpPr>
        <p:spPr>
          <a:xfrm>
            <a:off x="1021818" y="615380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요소 삭제를 했어도, 할당을 하지 않았기 때문에 a의 배열은 그대로다.</a:t>
            </a:r>
            <a:endParaRPr/>
          </a:p>
        </p:txBody>
      </p:sp>
      <p:sp>
        <p:nvSpPr>
          <p:cNvPr id="1649" name="Google Shape;1649;p106"/>
          <p:cNvSpPr/>
          <p:nvPr/>
        </p:nvSpPr>
        <p:spPr>
          <a:xfrm>
            <a:off x="722726" y="4345347"/>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grpSp>
        <p:nvGrpSpPr>
          <p:cNvPr id="1655" name="Google Shape;1655;p107"/>
          <p:cNvGrpSpPr/>
          <p:nvPr/>
        </p:nvGrpSpPr>
        <p:grpSpPr>
          <a:xfrm>
            <a:off x="559817" y="1428745"/>
            <a:ext cx="8783192" cy="215444"/>
            <a:chOff x="559817" y="2136914"/>
            <a:chExt cx="8783192" cy="215444"/>
          </a:xfrm>
        </p:grpSpPr>
        <p:sp>
          <p:nvSpPr>
            <p:cNvPr id="1656" name="Google Shape;1656;p1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57" name="Google Shape;1657;p10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 요소 삭제 과정 (2/2)</a:t>
              </a:r>
              <a:endParaRPr/>
            </a:p>
          </p:txBody>
        </p:sp>
      </p:grpSp>
      <p:grpSp>
        <p:nvGrpSpPr>
          <p:cNvPr id="1658" name="Google Shape;1658;p107"/>
          <p:cNvGrpSpPr/>
          <p:nvPr/>
        </p:nvGrpSpPr>
        <p:grpSpPr>
          <a:xfrm>
            <a:off x="450000" y="450000"/>
            <a:ext cx="9018000" cy="276999"/>
            <a:chOff x="450000" y="450000"/>
            <a:chExt cx="9018000" cy="276999"/>
          </a:xfrm>
        </p:grpSpPr>
        <p:sp>
          <p:nvSpPr>
            <p:cNvPr id="1659" name="Google Shape;1659;p10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NumPy 배열 기본</a:t>
              </a:r>
              <a:endParaRPr sz="1800">
                <a:solidFill>
                  <a:schemeClr val="lt1"/>
                </a:solidFill>
                <a:latin typeface="Arial"/>
                <a:ea typeface="Arial"/>
                <a:cs typeface="Arial"/>
                <a:sym typeface="Arial"/>
              </a:endParaRPr>
            </a:p>
          </p:txBody>
        </p:sp>
        <p:sp>
          <p:nvSpPr>
            <p:cNvPr id="1660" name="Google Shape;1660;p10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661" name="Google Shape;1661;p107"/>
          <p:cNvSpPr/>
          <p:nvPr/>
        </p:nvSpPr>
        <p:spPr>
          <a:xfrm>
            <a:off x="558396" y="1772816"/>
            <a:ext cx="8782050" cy="24482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62" name="Google Shape;1662;p107"/>
          <p:cNvGrpSpPr/>
          <p:nvPr/>
        </p:nvGrpSpPr>
        <p:grpSpPr>
          <a:xfrm>
            <a:off x="557644" y="4286271"/>
            <a:ext cx="8782050" cy="1230961"/>
            <a:chOff x="557644" y="5085183"/>
            <a:chExt cx="8782050" cy="1230961"/>
          </a:xfrm>
        </p:grpSpPr>
        <p:sp>
          <p:nvSpPr>
            <p:cNvPr id="1663" name="Google Shape;1663;p107"/>
            <p:cNvSpPr/>
            <p:nvPr/>
          </p:nvSpPr>
          <p:spPr>
            <a:xfrm>
              <a:off x="557644" y="5085183"/>
              <a:ext cx="8782050" cy="12309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64" name="Google Shape;1664;p10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665" name="Google Shape;1665;p10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106</a:t>
              </a:r>
              <a:endParaRPr b="1" sz="1300">
                <a:solidFill>
                  <a:srgbClr val="262626"/>
                </a:solidFill>
                <a:latin typeface="Arial"/>
                <a:ea typeface="Arial"/>
                <a:cs typeface="Arial"/>
                <a:sym typeface="Arial"/>
              </a:endParaRPr>
            </a:p>
          </p:txBody>
        </p:sp>
        <p:sp>
          <p:nvSpPr>
            <p:cNvPr id="1666" name="Google Shape;1666;p10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첫 번째 행 삭제</a:t>
              </a:r>
              <a:endParaRPr sz="1300">
                <a:solidFill>
                  <a:srgbClr val="262626"/>
                </a:solidFill>
                <a:latin typeface="Arial"/>
                <a:ea typeface="Arial"/>
                <a:cs typeface="Arial"/>
                <a:sym typeface="Arial"/>
              </a:endParaRPr>
            </a:p>
          </p:txBody>
        </p:sp>
      </p:grpSp>
      <p:pic>
        <p:nvPicPr>
          <p:cNvPr id="1667" name="Google Shape;1667;p107"/>
          <p:cNvPicPr preferRelativeResize="0"/>
          <p:nvPr/>
        </p:nvPicPr>
        <p:blipFill rotWithShape="1">
          <a:blip r:embed="rId4">
            <a:alphaModFix/>
          </a:blip>
          <a:srcRect b="0" l="0" r="14290" t="0"/>
          <a:stretch/>
        </p:blipFill>
        <p:spPr>
          <a:xfrm>
            <a:off x="712183" y="1898476"/>
            <a:ext cx="8487702" cy="2209660"/>
          </a:xfrm>
          <a:prstGeom prst="rect">
            <a:avLst/>
          </a:prstGeom>
          <a:noFill/>
          <a:ln cap="flat" cmpd="sng" w="9525">
            <a:solidFill>
              <a:srgbClr val="F2F2F2"/>
            </a:solidFill>
            <a:prstDash val="solid"/>
            <a:round/>
            <a:headEnd len="sm" w="sm" type="none"/>
            <a:tailEnd len="sm" w="sm" type="none"/>
          </a:ln>
        </p:spPr>
      </p:pic>
      <p:sp>
        <p:nvSpPr>
          <p:cNvPr id="1668" name="Google Shape;1668;p107"/>
          <p:cNvSpPr/>
          <p:nvPr/>
        </p:nvSpPr>
        <p:spPr>
          <a:xfrm>
            <a:off x="720374" y="2013080"/>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1669" name="Google Shape;1669;p107"/>
          <p:cNvSpPr/>
          <p:nvPr/>
        </p:nvSpPr>
        <p:spPr>
          <a:xfrm>
            <a:off x="723412" y="3436539"/>
            <a:ext cx="8470334" cy="307789"/>
          </a:xfrm>
          <a:prstGeom prst="rect">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pic>
        <p:nvPicPr>
          <p:cNvPr descr="Byte - Free electronics icons" id="1670" name="Google Shape;1670;p107"/>
          <p:cNvPicPr preferRelativeResize="0"/>
          <p:nvPr/>
        </p:nvPicPr>
        <p:blipFill rotWithShape="1">
          <a:blip r:embed="rId3">
            <a:alphaModFix/>
          </a:blip>
          <a:srcRect b="-5938" l="13871" r="14480" t="-7084"/>
          <a:stretch/>
        </p:blipFill>
        <p:spPr>
          <a:xfrm>
            <a:off x="665052" y="4953479"/>
            <a:ext cx="295715" cy="236991"/>
          </a:xfrm>
          <a:prstGeom prst="rect">
            <a:avLst/>
          </a:prstGeom>
          <a:noFill/>
          <a:ln>
            <a:noFill/>
          </a:ln>
        </p:spPr>
      </p:pic>
      <p:sp>
        <p:nvSpPr>
          <p:cNvPr id="1671" name="Google Shape;1671;p107"/>
          <p:cNvSpPr txBox="1"/>
          <p:nvPr/>
        </p:nvSpPr>
        <p:spPr>
          <a:xfrm>
            <a:off x="923833" y="493074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108</a:t>
            </a:r>
            <a:endParaRPr b="1" sz="1300">
              <a:solidFill>
                <a:srgbClr val="262626"/>
              </a:solidFill>
              <a:latin typeface="Arial"/>
              <a:ea typeface="Arial"/>
              <a:cs typeface="Arial"/>
              <a:sym typeface="Arial"/>
            </a:endParaRPr>
          </a:p>
        </p:txBody>
      </p:sp>
      <p:sp>
        <p:nvSpPr>
          <p:cNvPr id="1672" name="Google Shape;1672;p107"/>
          <p:cNvSpPr txBox="1"/>
          <p:nvPr/>
        </p:nvSpPr>
        <p:spPr>
          <a:xfrm>
            <a:off x="1024473" y="526564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두 번째 열 삭제</a:t>
            </a:r>
            <a:endParaRPr sz="1300">
              <a:solidFill>
                <a:srgbClr val="262626"/>
              </a:solidFill>
              <a:latin typeface="Arial"/>
              <a:ea typeface="Arial"/>
              <a:cs typeface="Arial"/>
              <a:sym typeface="Arial"/>
            </a:endParaRPr>
          </a:p>
        </p:txBody>
      </p:sp>
      <p:sp>
        <p:nvSpPr>
          <p:cNvPr id="1673" name="Google Shape;1673;p107"/>
          <p:cNvSpPr/>
          <p:nvPr/>
        </p:nvSpPr>
        <p:spPr>
          <a:xfrm>
            <a:off x="3020844" y="2060848"/>
            <a:ext cx="129614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4" name="Google Shape;1674;p107"/>
          <p:cNvSpPr/>
          <p:nvPr/>
        </p:nvSpPr>
        <p:spPr>
          <a:xfrm>
            <a:off x="3079204" y="3494184"/>
            <a:ext cx="129614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08"/>
          <p:cNvSpPr/>
          <p:nvPr/>
        </p:nvSpPr>
        <p:spPr>
          <a:xfrm>
            <a:off x="912070" y="3133792"/>
            <a:ext cx="8647854"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최적의 연산성능을 위한 NumPy 배열</a:t>
            </a:r>
            <a:endParaRPr b="0" i="0" sz="3200" u="none" cap="none" strike="noStrike">
              <a:solidFill>
                <a:srgbClr val="000000"/>
              </a:solidFill>
              <a:latin typeface="Arial"/>
              <a:ea typeface="Arial"/>
              <a:cs typeface="Arial"/>
              <a:sym typeface="Arial"/>
            </a:endParaRPr>
          </a:p>
        </p:txBody>
      </p:sp>
      <p:sp>
        <p:nvSpPr>
          <p:cNvPr id="1681" name="Google Shape;1681;p108"/>
          <p:cNvSpPr/>
          <p:nvPr/>
        </p:nvSpPr>
        <p:spPr>
          <a:xfrm>
            <a:off x="989683" y="2748696"/>
            <a:ext cx="5477955" cy="30767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Unit 1. </a:t>
            </a:r>
            <a:endParaRPr b="0" i="0" sz="5398" u="none" cap="none" strike="noStrike">
              <a:solidFill>
                <a:srgbClr val="7F7F7F"/>
              </a:solidFill>
              <a:latin typeface="Arial"/>
              <a:ea typeface="Arial"/>
              <a:cs typeface="Arial"/>
              <a:sym typeface="Arial"/>
            </a:endParaRPr>
          </a:p>
        </p:txBody>
      </p:sp>
      <p:grpSp>
        <p:nvGrpSpPr>
          <p:cNvPr id="1682" name="Google Shape;1682;p108"/>
          <p:cNvGrpSpPr/>
          <p:nvPr/>
        </p:nvGrpSpPr>
        <p:grpSpPr>
          <a:xfrm>
            <a:off x="1051307" y="3923538"/>
            <a:ext cx="5700472" cy="1996867"/>
            <a:chOff x="1051307" y="4065033"/>
            <a:chExt cx="5700472" cy="1996867"/>
          </a:xfrm>
        </p:grpSpPr>
        <p:sp>
          <p:nvSpPr>
            <p:cNvPr id="1683" name="Google Shape;1683;p108"/>
            <p:cNvSpPr/>
            <p:nvPr/>
          </p:nvSpPr>
          <p:spPr>
            <a:xfrm>
              <a:off x="1234128" y="4066206"/>
              <a:ext cx="5517651" cy="27691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1.1 NumPy 배열</a:t>
              </a:r>
              <a:endParaRPr b="0" i="0" sz="1799" u="none" cap="none" strike="noStrike">
                <a:solidFill>
                  <a:srgbClr val="A5A5A5"/>
                </a:solidFill>
                <a:latin typeface="Arial"/>
                <a:ea typeface="Arial"/>
                <a:cs typeface="Arial"/>
                <a:sym typeface="Arial"/>
              </a:endParaRPr>
            </a:p>
          </p:txBody>
        </p:sp>
        <p:sp>
          <p:nvSpPr>
            <p:cNvPr id="1684" name="Google Shape;1684;p10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685" name="Google Shape;1685;p108"/>
            <p:cNvSpPr/>
            <p:nvPr/>
          </p:nvSpPr>
          <p:spPr>
            <a:xfrm>
              <a:off x="1234128" y="4495903"/>
              <a:ext cx="5517651" cy="2769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NumPy 배열 기본</a:t>
              </a:r>
              <a:endParaRPr sz="1799">
                <a:solidFill>
                  <a:srgbClr val="A5A5A5"/>
                </a:solidFill>
                <a:latin typeface="Arial"/>
                <a:ea typeface="Arial"/>
                <a:cs typeface="Arial"/>
                <a:sym typeface="Arial"/>
              </a:endParaRPr>
            </a:p>
          </p:txBody>
        </p:sp>
        <p:sp>
          <p:nvSpPr>
            <p:cNvPr id="1686" name="Google Shape;1686;p10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1429A0"/>
                </a:solidFill>
                <a:latin typeface="Calibri"/>
                <a:ea typeface="Calibri"/>
                <a:cs typeface="Calibri"/>
                <a:sym typeface="Calibri"/>
              </a:endParaRPr>
            </a:p>
          </p:txBody>
        </p:sp>
        <p:grpSp>
          <p:nvGrpSpPr>
            <p:cNvPr id="1687" name="Google Shape;1687;p108"/>
            <p:cNvGrpSpPr/>
            <p:nvPr/>
          </p:nvGrpSpPr>
          <p:grpSpPr>
            <a:xfrm>
              <a:off x="1051307" y="4924425"/>
              <a:ext cx="5700472" cy="278083"/>
              <a:chOff x="571500" y="5165783"/>
              <a:chExt cx="5702300" cy="278172"/>
            </a:xfrm>
          </p:grpSpPr>
          <p:sp>
            <p:nvSpPr>
              <p:cNvPr id="1688" name="Google Shape;1688;p10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1.3 NumPy 배열 연산</a:t>
                </a:r>
                <a:endParaRPr sz="1799">
                  <a:solidFill>
                    <a:srgbClr val="3F3F3F"/>
                  </a:solidFill>
                  <a:latin typeface="Arial"/>
                  <a:ea typeface="Arial"/>
                  <a:cs typeface="Arial"/>
                  <a:sym typeface="Arial"/>
                </a:endParaRPr>
              </a:p>
            </p:txBody>
          </p:sp>
          <p:sp>
            <p:nvSpPr>
              <p:cNvPr id="1689" name="Google Shape;1689;p10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690" name="Google Shape;1690;p108"/>
            <p:cNvGrpSpPr/>
            <p:nvPr/>
          </p:nvGrpSpPr>
          <p:grpSpPr>
            <a:xfrm>
              <a:off x="1051307" y="5354121"/>
              <a:ext cx="5700472" cy="278083"/>
              <a:chOff x="571500" y="5165783"/>
              <a:chExt cx="5702300" cy="278172"/>
            </a:xfrm>
          </p:grpSpPr>
          <p:sp>
            <p:nvSpPr>
              <p:cNvPr id="1691" name="Google Shape;1691;p10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1.4 NumPy 인덱싱과 슬라이싱</a:t>
                </a:r>
                <a:endParaRPr b="0" i="0" sz="1799" u="none" cap="none" strike="noStrike">
                  <a:solidFill>
                    <a:srgbClr val="A5A5A5"/>
                  </a:solidFill>
                  <a:latin typeface="Arial"/>
                  <a:ea typeface="Arial"/>
                  <a:cs typeface="Arial"/>
                  <a:sym typeface="Arial"/>
                </a:endParaRPr>
              </a:p>
            </p:txBody>
          </p:sp>
          <p:sp>
            <p:nvSpPr>
              <p:cNvPr id="1692" name="Google Shape;1692;p10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nvGrpSpPr>
            <p:cNvPr id="1693" name="Google Shape;1693;p108"/>
            <p:cNvGrpSpPr/>
            <p:nvPr/>
          </p:nvGrpSpPr>
          <p:grpSpPr>
            <a:xfrm>
              <a:off x="1051307" y="5783817"/>
              <a:ext cx="5700472" cy="278083"/>
              <a:chOff x="571500" y="5165783"/>
              <a:chExt cx="5702300" cy="278172"/>
            </a:xfrm>
          </p:grpSpPr>
          <p:sp>
            <p:nvSpPr>
              <p:cNvPr id="1694" name="Google Shape;1694;p108"/>
              <p:cNvSpPr/>
              <p:nvPr/>
            </p:nvSpPr>
            <p:spPr>
              <a:xfrm>
                <a:off x="754380" y="5166956"/>
                <a:ext cx="5519420" cy="2769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A5A5A5"/>
                  </a:buClr>
                  <a:buSzPts val="1799"/>
                  <a:buFont typeface="Arial"/>
                  <a:buNone/>
                </a:pPr>
                <a:r>
                  <a:rPr b="0" i="0" lang="en-US" sz="1799" u="none" cap="none" strike="noStrike">
                    <a:solidFill>
                      <a:srgbClr val="A5A5A5"/>
                    </a:solidFill>
                    <a:latin typeface="Arial"/>
                    <a:ea typeface="Arial"/>
                    <a:cs typeface="Arial"/>
                    <a:sym typeface="Arial"/>
                  </a:rPr>
                  <a:t>1.5 배열 전치와 축 바꾸기</a:t>
                </a:r>
                <a:endParaRPr b="0" i="0" sz="1799" u="none" cap="none" strike="noStrike">
                  <a:solidFill>
                    <a:srgbClr val="A5A5A5"/>
                  </a:solidFill>
                  <a:latin typeface="Arial"/>
                  <a:ea typeface="Arial"/>
                  <a:cs typeface="Arial"/>
                  <a:sym typeface="Arial"/>
                </a:endParaRPr>
              </a:p>
            </p:txBody>
          </p:sp>
          <p:sp>
            <p:nvSpPr>
              <p:cNvPr id="1695" name="Google Shape;1695;p10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99"/>
                  <a:buFont typeface="Calibri"/>
                  <a:buNone/>
                </a:pPr>
                <a:r>
                  <a:t/>
                </a:r>
                <a:endParaRPr b="0" i="0" sz="2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09"/>
          <p:cNvSpPr/>
          <p:nvPr/>
        </p:nvSpPr>
        <p:spPr>
          <a:xfrm>
            <a:off x="449998" y="1375101"/>
            <a:ext cx="900498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기본 연산</a:t>
            </a:r>
            <a:endParaRPr sz="2400">
              <a:solidFill>
                <a:srgbClr val="0C0C0C"/>
              </a:solidFill>
              <a:latin typeface="Arial"/>
              <a:ea typeface="Arial"/>
              <a:cs typeface="Arial"/>
              <a:sym typeface="Arial"/>
            </a:endParaRPr>
          </a:p>
        </p:txBody>
      </p:sp>
      <p:grpSp>
        <p:nvGrpSpPr>
          <p:cNvPr id="1702" name="Google Shape;1702;p109"/>
          <p:cNvGrpSpPr/>
          <p:nvPr/>
        </p:nvGrpSpPr>
        <p:grpSpPr>
          <a:xfrm>
            <a:off x="559817" y="1913751"/>
            <a:ext cx="8783192" cy="435129"/>
            <a:chOff x="559817" y="2148284"/>
            <a:chExt cx="8783192" cy="435129"/>
          </a:xfrm>
        </p:grpSpPr>
        <p:sp>
          <p:nvSpPr>
            <p:cNvPr id="1703" name="Google Shape;1703;p1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04" name="Google Shape;1704;p109"/>
            <p:cNvSpPr/>
            <p:nvPr/>
          </p:nvSpPr>
          <p:spPr>
            <a:xfrm>
              <a:off x="712182" y="2152526"/>
              <a:ext cx="8630827"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 연산의 특징은 for문을 사용하지 않고 데이터를 일괄 처리할 수 있고, 이를 벡터화라고 한다고 앞에서 배웠다. 이 때 같은 크기의 </a:t>
              </a:r>
              <a:r>
                <a:rPr lang="en-US" sz="1400">
                  <a:solidFill>
                    <a:srgbClr val="FF0000"/>
                  </a:solidFill>
                  <a:latin typeface="Arial"/>
                  <a:ea typeface="Arial"/>
                  <a:cs typeface="Arial"/>
                  <a:sym typeface="Arial"/>
                </a:rPr>
                <a:t>배열 간의 산술연산은 배열의 각 원소 단위로 적용된다</a:t>
              </a:r>
              <a:r>
                <a:rPr lang="en-US" sz="1400">
                  <a:solidFill>
                    <a:srgbClr val="262626"/>
                  </a:solidFill>
                  <a:latin typeface="Arial"/>
                  <a:ea typeface="Arial"/>
                  <a:cs typeface="Arial"/>
                  <a:sym typeface="Arial"/>
                </a:rPr>
                <a:t>. </a:t>
              </a:r>
              <a:endParaRPr/>
            </a:p>
          </p:txBody>
        </p:sp>
      </p:grpSp>
      <p:grpSp>
        <p:nvGrpSpPr>
          <p:cNvPr id="1705" name="Google Shape;1705;p109"/>
          <p:cNvGrpSpPr/>
          <p:nvPr/>
        </p:nvGrpSpPr>
        <p:grpSpPr>
          <a:xfrm>
            <a:off x="450000" y="450000"/>
            <a:ext cx="9018000" cy="276999"/>
            <a:chOff x="450000" y="450000"/>
            <a:chExt cx="9018000" cy="276999"/>
          </a:xfrm>
        </p:grpSpPr>
        <p:sp>
          <p:nvSpPr>
            <p:cNvPr id="1706" name="Google Shape;1706;p10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07" name="Google Shape;1707;p10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1708" name="Google Shape;1708;p109"/>
          <p:cNvSpPr/>
          <p:nvPr/>
        </p:nvSpPr>
        <p:spPr>
          <a:xfrm>
            <a:off x="711201" y="2492896"/>
            <a:ext cx="8632824" cy="1756104"/>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이러한 이유로 scikit-learn, tensorflow, pytorch 등 인기 있는 기계학습 및 딥러닝 라이브러리들은 모두 numpy를 기반으로 만들어졌다.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이전에 배웠던 NumPy의 특징을 다시 한 번 정리해보도록 하겠다.</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C언어로 구현된 저수준 고성능 라이브러리</a:t>
            </a:r>
            <a:endParaRPr b="0" i="0" sz="1300" u="none" cap="none" strike="noStrike">
              <a:solidFill>
                <a:srgbClr val="262626"/>
              </a:solidFill>
              <a:latin typeface="Arial"/>
              <a:ea typeface="Arial"/>
              <a:cs typeface="Arial"/>
              <a:sym typeface="Arial"/>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빠르고 메모리에 효과적인 다차원 배열 ndarray 연산 지원</a:t>
            </a:r>
            <a:endParaRPr b="0" i="0" sz="1300" u="none" cap="none" strike="noStrike">
              <a:solidFill>
                <a:srgbClr val="262626"/>
              </a:solidFill>
              <a:latin typeface="Arial"/>
              <a:ea typeface="Arial"/>
              <a:cs typeface="Arial"/>
              <a:sym typeface="Arial"/>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선형대수, 난수 발생기, 푸리에 변환 등 다양한 연산 기능 지원</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grpSp>
        <p:nvGrpSpPr>
          <p:cNvPr id="1714" name="Google Shape;1714;p110"/>
          <p:cNvGrpSpPr/>
          <p:nvPr/>
        </p:nvGrpSpPr>
        <p:grpSpPr>
          <a:xfrm>
            <a:off x="559817" y="1428745"/>
            <a:ext cx="8783192" cy="215444"/>
            <a:chOff x="559817" y="2136914"/>
            <a:chExt cx="8783192" cy="215444"/>
          </a:xfrm>
        </p:grpSpPr>
        <p:sp>
          <p:nvSpPr>
            <p:cNvPr id="1715" name="Google Shape;1715;p1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16" name="Google Shape;1716;p11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리스트와 NumPy 배열 + 연산자에 대해 비교해 보자.</a:t>
              </a:r>
              <a:endParaRPr sz="1400">
                <a:solidFill>
                  <a:srgbClr val="262626"/>
                </a:solidFill>
                <a:latin typeface="Arial"/>
                <a:ea typeface="Arial"/>
                <a:cs typeface="Arial"/>
                <a:sym typeface="Arial"/>
              </a:endParaRPr>
            </a:p>
          </p:txBody>
        </p:sp>
      </p:grpSp>
      <p:sp>
        <p:nvSpPr>
          <p:cNvPr id="1717" name="Google Shape;1717;p110"/>
          <p:cNvSpPr/>
          <p:nvPr/>
        </p:nvSpPr>
        <p:spPr>
          <a:xfrm>
            <a:off x="558396" y="1772816"/>
            <a:ext cx="8782050" cy="20882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18" name="Google Shape;1718;p110"/>
          <p:cNvGrpSpPr/>
          <p:nvPr/>
        </p:nvGrpSpPr>
        <p:grpSpPr>
          <a:xfrm>
            <a:off x="450000" y="450000"/>
            <a:ext cx="9018000" cy="276999"/>
            <a:chOff x="450000" y="450000"/>
            <a:chExt cx="9018000" cy="276999"/>
          </a:xfrm>
        </p:grpSpPr>
        <p:sp>
          <p:nvSpPr>
            <p:cNvPr id="1719" name="Google Shape;1719;p11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20" name="Google Shape;1720;p11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721" name="Google Shape;1721;p110"/>
          <p:cNvPicPr preferRelativeResize="0"/>
          <p:nvPr/>
        </p:nvPicPr>
        <p:blipFill rotWithShape="1">
          <a:blip r:embed="rId3">
            <a:alphaModFix/>
          </a:blip>
          <a:srcRect b="0" l="0" r="14290" t="0"/>
          <a:stretch/>
        </p:blipFill>
        <p:spPr>
          <a:xfrm>
            <a:off x="712183" y="1908206"/>
            <a:ext cx="8487702" cy="1840674"/>
          </a:xfrm>
          <a:prstGeom prst="rect">
            <a:avLst/>
          </a:prstGeom>
          <a:noFill/>
          <a:ln cap="flat" cmpd="sng" w="9525">
            <a:solidFill>
              <a:srgbClr val="F2F2F2"/>
            </a:solidFill>
            <a:prstDash val="solid"/>
            <a:round/>
            <a:headEnd len="sm" w="sm" type="none"/>
            <a:tailEnd len="sm" w="sm" type="none"/>
          </a:ln>
        </p:spPr>
      </p:pic>
      <p:grpSp>
        <p:nvGrpSpPr>
          <p:cNvPr id="1722" name="Google Shape;1722;p110"/>
          <p:cNvGrpSpPr/>
          <p:nvPr/>
        </p:nvGrpSpPr>
        <p:grpSpPr>
          <a:xfrm>
            <a:off x="557644" y="3941682"/>
            <a:ext cx="8782050" cy="726905"/>
            <a:chOff x="557644" y="5085183"/>
            <a:chExt cx="8782050" cy="726905"/>
          </a:xfrm>
        </p:grpSpPr>
        <p:sp>
          <p:nvSpPr>
            <p:cNvPr id="1723" name="Google Shape;1723;p110"/>
            <p:cNvSpPr/>
            <p:nvPr/>
          </p:nvSpPr>
          <p:spPr>
            <a:xfrm>
              <a:off x="557644" y="5085183"/>
              <a:ext cx="8782050" cy="7269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24" name="Google Shape;1724;p110"/>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725" name="Google Shape;1725;p11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a:t>
              </a:r>
              <a:endParaRPr b="1" sz="1300">
                <a:solidFill>
                  <a:srgbClr val="262626"/>
                </a:solidFill>
                <a:latin typeface="Arial"/>
                <a:ea typeface="Arial"/>
                <a:cs typeface="Arial"/>
                <a:sym typeface="Arial"/>
              </a:endParaRPr>
            </a:p>
          </p:txBody>
        </p:sp>
        <p:sp>
          <p:nvSpPr>
            <p:cNvPr id="1726" name="Google Shape;1726;p11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리스트에서는 + 연산자는 연결의 의미를 갖는다.</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grpSp>
        <p:nvGrpSpPr>
          <p:cNvPr id="1732" name="Google Shape;1732;p111"/>
          <p:cNvGrpSpPr/>
          <p:nvPr/>
        </p:nvGrpSpPr>
        <p:grpSpPr>
          <a:xfrm>
            <a:off x="559817" y="1428745"/>
            <a:ext cx="8783192" cy="215444"/>
            <a:chOff x="559817" y="2136914"/>
            <a:chExt cx="8783192" cy="215444"/>
          </a:xfrm>
        </p:grpSpPr>
        <p:sp>
          <p:nvSpPr>
            <p:cNvPr id="1733" name="Google Shape;1733;p1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34" name="Google Shape;1734;p11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파이썬 리스트와 NumPy 배열 + 연산자에 대해 비교해 보자.</a:t>
              </a:r>
              <a:endParaRPr sz="1400">
                <a:solidFill>
                  <a:srgbClr val="262626"/>
                </a:solidFill>
                <a:latin typeface="Arial"/>
                <a:ea typeface="Arial"/>
                <a:cs typeface="Arial"/>
                <a:sym typeface="Arial"/>
              </a:endParaRPr>
            </a:p>
          </p:txBody>
        </p:sp>
      </p:grpSp>
      <p:sp>
        <p:nvSpPr>
          <p:cNvPr id="1735" name="Google Shape;1735;p111"/>
          <p:cNvSpPr/>
          <p:nvPr/>
        </p:nvSpPr>
        <p:spPr>
          <a:xfrm>
            <a:off x="558396" y="1772816"/>
            <a:ext cx="8782050" cy="15121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36" name="Google Shape;1736;p111"/>
          <p:cNvGrpSpPr/>
          <p:nvPr/>
        </p:nvGrpSpPr>
        <p:grpSpPr>
          <a:xfrm>
            <a:off x="450000" y="450000"/>
            <a:ext cx="9018000" cy="276999"/>
            <a:chOff x="450000" y="450000"/>
            <a:chExt cx="9018000" cy="276999"/>
          </a:xfrm>
        </p:grpSpPr>
        <p:sp>
          <p:nvSpPr>
            <p:cNvPr id="1737" name="Google Shape;1737;p11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38" name="Google Shape;1738;p11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1739" name="Google Shape;1739;p111"/>
          <p:cNvGrpSpPr/>
          <p:nvPr/>
        </p:nvGrpSpPr>
        <p:grpSpPr>
          <a:xfrm>
            <a:off x="557644" y="3365618"/>
            <a:ext cx="8782050" cy="726905"/>
            <a:chOff x="557644" y="5085183"/>
            <a:chExt cx="8782050" cy="726905"/>
          </a:xfrm>
        </p:grpSpPr>
        <p:sp>
          <p:nvSpPr>
            <p:cNvPr id="1740" name="Google Shape;1740;p111"/>
            <p:cNvSpPr/>
            <p:nvPr/>
          </p:nvSpPr>
          <p:spPr>
            <a:xfrm>
              <a:off x="557644" y="5085183"/>
              <a:ext cx="8782050" cy="7269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41" name="Google Shape;1741;p11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742" name="Google Shape;1742;p11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sp>
          <p:nvSpPr>
            <p:cNvPr id="1743" name="Google Shape;1743;p11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 배열에서는 각각의 원소끼리의 연산을 한다.</a:t>
              </a:r>
              <a:endParaRPr/>
            </a:p>
          </p:txBody>
        </p:sp>
      </p:grpSp>
      <p:pic>
        <p:nvPicPr>
          <p:cNvPr id="1744" name="Google Shape;1744;p111"/>
          <p:cNvPicPr preferRelativeResize="0"/>
          <p:nvPr/>
        </p:nvPicPr>
        <p:blipFill rotWithShape="1">
          <a:blip r:embed="rId4">
            <a:alphaModFix/>
          </a:blip>
          <a:srcRect b="0" l="0" r="14290" t="0"/>
          <a:stretch/>
        </p:blipFill>
        <p:spPr>
          <a:xfrm>
            <a:off x="712183" y="1923217"/>
            <a:ext cx="8487702" cy="1192757"/>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49"/>
          <p:cNvGrpSpPr/>
          <p:nvPr/>
        </p:nvGrpSpPr>
        <p:grpSpPr>
          <a:xfrm>
            <a:off x="450000" y="450000"/>
            <a:ext cx="9018000" cy="276999"/>
            <a:chOff x="450000" y="450000"/>
            <a:chExt cx="9018000" cy="276999"/>
          </a:xfrm>
        </p:grpSpPr>
        <p:sp>
          <p:nvSpPr>
            <p:cNvPr id="421" name="Google Shape;421;p4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422" name="Google Shape;422;p4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423" name="Google Shape;423;p49"/>
          <p:cNvGrpSpPr/>
          <p:nvPr/>
        </p:nvGrpSpPr>
        <p:grpSpPr>
          <a:xfrm>
            <a:off x="559817" y="1428745"/>
            <a:ext cx="8783192" cy="215444"/>
            <a:chOff x="559817" y="2136914"/>
            <a:chExt cx="8783192" cy="215444"/>
          </a:xfrm>
        </p:grpSpPr>
        <p:sp>
          <p:nvSpPr>
            <p:cNvPr id="424" name="Google Shape;424;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5" name="Google Shape;425;p4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추가 및 삭제 (2/4)</a:t>
              </a:r>
              <a:endParaRPr sz="1400">
                <a:solidFill>
                  <a:srgbClr val="262626"/>
                </a:solidFill>
                <a:latin typeface="Arial"/>
                <a:ea typeface="Arial"/>
                <a:cs typeface="Arial"/>
                <a:sym typeface="Arial"/>
              </a:endParaRPr>
            </a:p>
          </p:txBody>
        </p:sp>
      </p:grpSp>
      <p:sp>
        <p:nvSpPr>
          <p:cNvPr id="426" name="Google Shape;426;p49"/>
          <p:cNvSpPr/>
          <p:nvPr/>
        </p:nvSpPr>
        <p:spPr>
          <a:xfrm>
            <a:off x="702940" y="1700808"/>
            <a:ext cx="8632825" cy="326933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두 번째 공간에 자료를 추가하기 위해서는 두 번째 공간의 뒤에 있는 데이터들은 하나씩 오른쪽으로 이동하여야 한다.</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그런 후에 "녹색" 데이터는 빈 공간에 추가되어진다.</a:t>
            </a:r>
            <a:endParaRPr/>
          </a:p>
        </p:txBody>
      </p:sp>
      <p:sp>
        <p:nvSpPr>
          <p:cNvPr id="427" name="Google Shape;427;p49"/>
          <p:cNvSpPr/>
          <p:nvPr/>
        </p:nvSpPr>
        <p:spPr>
          <a:xfrm>
            <a:off x="3218192" y="2567254"/>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28" name="Google Shape;428;p49"/>
          <p:cNvSpPr/>
          <p:nvPr/>
        </p:nvSpPr>
        <p:spPr>
          <a:xfrm>
            <a:off x="4156810" y="2567254"/>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29" name="Google Shape;429;p49"/>
          <p:cNvSpPr/>
          <p:nvPr/>
        </p:nvSpPr>
        <p:spPr>
          <a:xfrm>
            <a:off x="5095428" y="2567254"/>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0" name="Google Shape;430;p49"/>
          <p:cNvSpPr/>
          <p:nvPr/>
        </p:nvSpPr>
        <p:spPr>
          <a:xfrm>
            <a:off x="3485727" y="2272450"/>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31" name="Google Shape;431;p49"/>
          <p:cNvSpPr/>
          <p:nvPr/>
        </p:nvSpPr>
        <p:spPr>
          <a:xfrm>
            <a:off x="4431574" y="2272450"/>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32" name="Google Shape;432;p49"/>
          <p:cNvSpPr/>
          <p:nvPr/>
        </p:nvSpPr>
        <p:spPr>
          <a:xfrm>
            <a:off x="5336448" y="2272450"/>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33" name="Google Shape;433;p49"/>
          <p:cNvSpPr/>
          <p:nvPr/>
        </p:nvSpPr>
        <p:spPr>
          <a:xfrm>
            <a:off x="6034046" y="2567254"/>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34" name="Google Shape;434;p49"/>
          <p:cNvSpPr/>
          <p:nvPr/>
        </p:nvSpPr>
        <p:spPr>
          <a:xfrm>
            <a:off x="6330076" y="2272450"/>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35" name="Google Shape;435;p49"/>
          <p:cNvSpPr/>
          <p:nvPr/>
        </p:nvSpPr>
        <p:spPr>
          <a:xfrm>
            <a:off x="3509052" y="3960903"/>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
        <p:nvSpPr>
          <p:cNvPr id="436" name="Google Shape;436;p49"/>
          <p:cNvSpPr/>
          <p:nvPr/>
        </p:nvSpPr>
        <p:spPr>
          <a:xfrm>
            <a:off x="3218192" y="343017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37" name="Google Shape;437;p49"/>
          <p:cNvSpPr/>
          <p:nvPr/>
        </p:nvSpPr>
        <p:spPr>
          <a:xfrm>
            <a:off x="4156810" y="3430175"/>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8" name="Google Shape;438;p49"/>
          <p:cNvSpPr/>
          <p:nvPr/>
        </p:nvSpPr>
        <p:spPr>
          <a:xfrm>
            <a:off x="5095428" y="343017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39" name="Google Shape;439;p49"/>
          <p:cNvSpPr/>
          <p:nvPr/>
        </p:nvSpPr>
        <p:spPr>
          <a:xfrm>
            <a:off x="3485728" y="3135375"/>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40" name="Google Shape;440;p49"/>
          <p:cNvSpPr/>
          <p:nvPr/>
        </p:nvSpPr>
        <p:spPr>
          <a:xfrm>
            <a:off x="4431575" y="3135375"/>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41" name="Google Shape;441;p49"/>
          <p:cNvSpPr/>
          <p:nvPr/>
        </p:nvSpPr>
        <p:spPr>
          <a:xfrm>
            <a:off x="5336448" y="3135375"/>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42" name="Google Shape;442;p49"/>
          <p:cNvSpPr/>
          <p:nvPr/>
        </p:nvSpPr>
        <p:spPr>
          <a:xfrm>
            <a:off x="6034046" y="343017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43" name="Google Shape;443;p49"/>
          <p:cNvSpPr/>
          <p:nvPr/>
        </p:nvSpPr>
        <p:spPr>
          <a:xfrm>
            <a:off x="6330076" y="3135375"/>
            <a:ext cx="3996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44" name="Google Shape;444;p49"/>
          <p:cNvSpPr/>
          <p:nvPr/>
        </p:nvSpPr>
        <p:spPr>
          <a:xfrm>
            <a:off x="3218192" y="552399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45" name="Google Shape;445;p49"/>
          <p:cNvSpPr/>
          <p:nvPr/>
        </p:nvSpPr>
        <p:spPr>
          <a:xfrm>
            <a:off x="5095428" y="552399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46" name="Google Shape;446;p49"/>
          <p:cNvSpPr/>
          <p:nvPr/>
        </p:nvSpPr>
        <p:spPr>
          <a:xfrm>
            <a:off x="3485727" y="5229200"/>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47" name="Google Shape;447;p49"/>
          <p:cNvSpPr/>
          <p:nvPr/>
        </p:nvSpPr>
        <p:spPr>
          <a:xfrm>
            <a:off x="4431574" y="5229200"/>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48" name="Google Shape;448;p49"/>
          <p:cNvSpPr/>
          <p:nvPr/>
        </p:nvSpPr>
        <p:spPr>
          <a:xfrm>
            <a:off x="5336448" y="5229200"/>
            <a:ext cx="3735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49" name="Google Shape;449;p49"/>
          <p:cNvSpPr/>
          <p:nvPr/>
        </p:nvSpPr>
        <p:spPr>
          <a:xfrm>
            <a:off x="6034046" y="552399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50" name="Google Shape;450;p49"/>
          <p:cNvSpPr/>
          <p:nvPr/>
        </p:nvSpPr>
        <p:spPr>
          <a:xfrm>
            <a:off x="6330076" y="5229200"/>
            <a:ext cx="4638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51" name="Google Shape;451;p49"/>
          <p:cNvSpPr/>
          <p:nvPr/>
        </p:nvSpPr>
        <p:spPr>
          <a:xfrm>
            <a:off x="4155256" y="5523993"/>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grpSp>
        <p:nvGrpSpPr>
          <p:cNvPr id="1750" name="Google Shape;1750;p112"/>
          <p:cNvGrpSpPr/>
          <p:nvPr/>
        </p:nvGrpSpPr>
        <p:grpSpPr>
          <a:xfrm>
            <a:off x="559817" y="1428745"/>
            <a:ext cx="8783192" cy="215444"/>
            <a:chOff x="559817" y="2136914"/>
            <a:chExt cx="8783192" cy="215444"/>
          </a:xfrm>
        </p:grpSpPr>
        <p:sp>
          <p:nvSpPr>
            <p:cNvPr id="1751" name="Google Shape;1751;p1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52" name="Google Shape;1752;p11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배열의 형태(shape)가 같다면 덧셈, 뺄셈, 곱셈, 나눗셈 연산을 할 수 있다.</a:t>
              </a:r>
              <a:endParaRPr sz="1400">
                <a:solidFill>
                  <a:srgbClr val="262626"/>
                </a:solidFill>
                <a:latin typeface="Arial"/>
                <a:ea typeface="Arial"/>
                <a:cs typeface="Arial"/>
                <a:sym typeface="Arial"/>
              </a:endParaRPr>
            </a:p>
          </p:txBody>
        </p:sp>
      </p:grpSp>
      <p:sp>
        <p:nvSpPr>
          <p:cNvPr id="1753" name="Google Shape;1753;p112"/>
          <p:cNvSpPr/>
          <p:nvPr/>
        </p:nvSpPr>
        <p:spPr>
          <a:xfrm>
            <a:off x="558396" y="1772816"/>
            <a:ext cx="8782050"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54" name="Google Shape;1754;p112"/>
          <p:cNvGrpSpPr/>
          <p:nvPr/>
        </p:nvGrpSpPr>
        <p:grpSpPr>
          <a:xfrm>
            <a:off x="450000" y="450000"/>
            <a:ext cx="9018000" cy="276999"/>
            <a:chOff x="450000" y="450000"/>
            <a:chExt cx="9018000" cy="276999"/>
          </a:xfrm>
        </p:grpSpPr>
        <p:sp>
          <p:nvSpPr>
            <p:cNvPr id="1755" name="Google Shape;1755;p11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56" name="Google Shape;1756;p11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757" name="Google Shape;1757;p112"/>
          <p:cNvPicPr preferRelativeResize="0"/>
          <p:nvPr/>
        </p:nvPicPr>
        <p:blipFill rotWithShape="1">
          <a:blip r:embed="rId3">
            <a:alphaModFix/>
          </a:blip>
          <a:srcRect b="0" l="0" r="14290" t="0"/>
          <a:stretch/>
        </p:blipFill>
        <p:spPr>
          <a:xfrm>
            <a:off x="712183" y="1925458"/>
            <a:ext cx="8487702" cy="4101021"/>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grpSp>
        <p:nvGrpSpPr>
          <p:cNvPr id="1763" name="Google Shape;1763;p113"/>
          <p:cNvGrpSpPr/>
          <p:nvPr/>
        </p:nvGrpSpPr>
        <p:grpSpPr>
          <a:xfrm>
            <a:off x="559817" y="1428745"/>
            <a:ext cx="8783192" cy="215444"/>
            <a:chOff x="559817" y="2136914"/>
            <a:chExt cx="8783192" cy="215444"/>
          </a:xfrm>
        </p:grpSpPr>
        <p:sp>
          <p:nvSpPr>
            <p:cNvPr id="1764" name="Google Shape;1764;p1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65" name="Google Shape;1765;p11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리스트에서의 곱셈과 NumPy 배열의 곱셈을 비교해 보자.</a:t>
              </a:r>
              <a:endParaRPr sz="1400">
                <a:solidFill>
                  <a:srgbClr val="262626"/>
                </a:solidFill>
                <a:latin typeface="Arial"/>
                <a:ea typeface="Arial"/>
                <a:cs typeface="Arial"/>
                <a:sym typeface="Arial"/>
              </a:endParaRPr>
            </a:p>
          </p:txBody>
        </p:sp>
      </p:grpSp>
      <p:sp>
        <p:nvSpPr>
          <p:cNvPr id="1766" name="Google Shape;1766;p113"/>
          <p:cNvSpPr/>
          <p:nvPr/>
        </p:nvSpPr>
        <p:spPr>
          <a:xfrm>
            <a:off x="558396" y="1772816"/>
            <a:ext cx="8782050" cy="18722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7" name="Google Shape;1767;p113"/>
          <p:cNvGrpSpPr/>
          <p:nvPr/>
        </p:nvGrpSpPr>
        <p:grpSpPr>
          <a:xfrm>
            <a:off x="450000" y="450000"/>
            <a:ext cx="9018000" cy="276999"/>
            <a:chOff x="450000" y="450000"/>
            <a:chExt cx="9018000" cy="276999"/>
          </a:xfrm>
        </p:grpSpPr>
        <p:sp>
          <p:nvSpPr>
            <p:cNvPr id="1768" name="Google Shape;1768;p11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69" name="Google Shape;1769;p11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770" name="Google Shape;1770;p113"/>
          <p:cNvPicPr preferRelativeResize="0"/>
          <p:nvPr/>
        </p:nvPicPr>
        <p:blipFill rotWithShape="1">
          <a:blip r:embed="rId3">
            <a:alphaModFix/>
          </a:blip>
          <a:srcRect b="0" l="0" r="14290" t="0"/>
          <a:stretch/>
        </p:blipFill>
        <p:spPr>
          <a:xfrm>
            <a:off x="712183" y="1913350"/>
            <a:ext cx="8487702" cy="1605068"/>
          </a:xfrm>
          <a:prstGeom prst="rect">
            <a:avLst/>
          </a:prstGeom>
          <a:noFill/>
          <a:ln cap="flat" cmpd="sng" w="9525">
            <a:solidFill>
              <a:srgbClr val="F2F2F2"/>
            </a:solidFill>
            <a:prstDash val="solid"/>
            <a:round/>
            <a:headEnd len="sm" w="sm" type="none"/>
            <a:tailEnd len="sm" w="sm" type="none"/>
          </a:ln>
        </p:spPr>
      </p:pic>
      <p:grpSp>
        <p:nvGrpSpPr>
          <p:cNvPr id="1771" name="Google Shape;1771;p113"/>
          <p:cNvGrpSpPr/>
          <p:nvPr/>
        </p:nvGrpSpPr>
        <p:grpSpPr>
          <a:xfrm>
            <a:off x="557644" y="3725658"/>
            <a:ext cx="8782050" cy="1215510"/>
            <a:chOff x="557644" y="5085183"/>
            <a:chExt cx="8782050" cy="1215510"/>
          </a:xfrm>
        </p:grpSpPr>
        <p:sp>
          <p:nvSpPr>
            <p:cNvPr id="1772" name="Google Shape;1772;p113"/>
            <p:cNvSpPr/>
            <p:nvPr/>
          </p:nvSpPr>
          <p:spPr>
            <a:xfrm>
              <a:off x="557644" y="5085183"/>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73" name="Google Shape;1773;p113"/>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774" name="Google Shape;1774;p11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b="1" sz="1300">
                <a:solidFill>
                  <a:srgbClr val="262626"/>
                </a:solidFill>
                <a:latin typeface="Arial"/>
                <a:ea typeface="Arial"/>
                <a:cs typeface="Arial"/>
                <a:sym typeface="Arial"/>
              </a:endParaRPr>
            </a:p>
          </p:txBody>
        </p:sp>
        <p:sp>
          <p:nvSpPr>
            <p:cNvPr id="1775" name="Google Shape;1775;p11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리스트의 * 연산자는 반복을 나타낸다.</a:t>
              </a:r>
              <a:endParaRPr/>
            </a:p>
          </p:txBody>
        </p:sp>
      </p:grpSp>
      <p:pic>
        <p:nvPicPr>
          <p:cNvPr descr="Byte - Free electronics icons" id="1776" name="Google Shape;1776;p113"/>
          <p:cNvPicPr preferRelativeResize="0"/>
          <p:nvPr/>
        </p:nvPicPr>
        <p:blipFill rotWithShape="1">
          <a:blip r:embed="rId4">
            <a:alphaModFix/>
          </a:blip>
          <a:srcRect b="-5938" l="13871" r="14480" t="-7084"/>
          <a:stretch/>
        </p:blipFill>
        <p:spPr>
          <a:xfrm>
            <a:off x="660211" y="4356943"/>
            <a:ext cx="295715" cy="236991"/>
          </a:xfrm>
          <a:prstGeom prst="rect">
            <a:avLst/>
          </a:prstGeom>
          <a:noFill/>
          <a:ln>
            <a:noFill/>
          </a:ln>
        </p:spPr>
      </p:pic>
      <p:sp>
        <p:nvSpPr>
          <p:cNvPr id="1777" name="Google Shape;1777;p113"/>
          <p:cNvSpPr txBox="1"/>
          <p:nvPr/>
        </p:nvSpPr>
        <p:spPr>
          <a:xfrm>
            <a:off x="918992" y="433421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sp>
        <p:nvSpPr>
          <p:cNvPr id="1778" name="Google Shape;1778;p113"/>
          <p:cNvSpPr txBox="1"/>
          <p:nvPr/>
        </p:nvSpPr>
        <p:spPr>
          <a:xfrm>
            <a:off x="1019632" y="466910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 배열의 곱셈은 각 요소의 곱을 해서 결과가 나온다.</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grpSp>
        <p:nvGrpSpPr>
          <p:cNvPr id="1784" name="Google Shape;1784;p114"/>
          <p:cNvGrpSpPr/>
          <p:nvPr/>
        </p:nvGrpSpPr>
        <p:grpSpPr>
          <a:xfrm>
            <a:off x="559817" y="1428745"/>
            <a:ext cx="8783192" cy="215444"/>
            <a:chOff x="559817" y="2136914"/>
            <a:chExt cx="8783192" cy="215444"/>
          </a:xfrm>
        </p:grpSpPr>
        <p:sp>
          <p:nvSpPr>
            <p:cNvPr id="1785" name="Google Shape;1785;p1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86" name="Google Shape;1786;p11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repeat &amp; tile</a:t>
              </a:r>
              <a:endParaRPr sz="1400">
                <a:solidFill>
                  <a:srgbClr val="262626"/>
                </a:solidFill>
                <a:latin typeface="Arial"/>
                <a:ea typeface="Arial"/>
                <a:cs typeface="Arial"/>
                <a:sym typeface="Arial"/>
              </a:endParaRPr>
            </a:p>
          </p:txBody>
        </p:sp>
      </p:grpSp>
      <p:sp>
        <p:nvSpPr>
          <p:cNvPr id="1787" name="Google Shape;1787;p114"/>
          <p:cNvSpPr/>
          <p:nvPr/>
        </p:nvSpPr>
        <p:spPr>
          <a:xfrm>
            <a:off x="558396" y="1772816"/>
            <a:ext cx="8782050" cy="22847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88" name="Google Shape;1788;p114"/>
          <p:cNvGrpSpPr/>
          <p:nvPr/>
        </p:nvGrpSpPr>
        <p:grpSpPr>
          <a:xfrm>
            <a:off x="450000" y="450000"/>
            <a:ext cx="9018000" cy="276999"/>
            <a:chOff x="450000" y="450000"/>
            <a:chExt cx="9018000" cy="276999"/>
          </a:xfrm>
        </p:grpSpPr>
        <p:sp>
          <p:nvSpPr>
            <p:cNvPr id="1789" name="Google Shape;1789;p11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790" name="Google Shape;1790;p11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1791" name="Google Shape;1791;p114"/>
          <p:cNvGrpSpPr/>
          <p:nvPr/>
        </p:nvGrpSpPr>
        <p:grpSpPr>
          <a:xfrm>
            <a:off x="557644" y="4131828"/>
            <a:ext cx="8782050" cy="1385404"/>
            <a:chOff x="557644" y="5085183"/>
            <a:chExt cx="8782050" cy="1385404"/>
          </a:xfrm>
        </p:grpSpPr>
        <p:sp>
          <p:nvSpPr>
            <p:cNvPr id="1792" name="Google Shape;1792;p114"/>
            <p:cNvSpPr/>
            <p:nvPr/>
          </p:nvSpPr>
          <p:spPr>
            <a:xfrm>
              <a:off x="557644" y="5085183"/>
              <a:ext cx="8782050" cy="1385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93" name="Google Shape;1793;p11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794" name="Google Shape;1794;p11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a:t>
              </a:r>
              <a:endParaRPr b="1" sz="1300">
                <a:solidFill>
                  <a:srgbClr val="262626"/>
                </a:solidFill>
                <a:latin typeface="Arial"/>
                <a:ea typeface="Arial"/>
                <a:cs typeface="Arial"/>
                <a:sym typeface="Arial"/>
              </a:endParaRPr>
            </a:p>
          </p:txBody>
        </p:sp>
        <p:sp>
          <p:nvSpPr>
            <p:cNvPr id="1795" name="Google Shape;1795;p11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NumPy는 repeat 메소드를 이용해서 각 요소를 반복할 수 있다.</a:t>
              </a:r>
              <a:endParaRPr/>
            </a:p>
          </p:txBody>
        </p:sp>
      </p:grpSp>
      <p:pic>
        <p:nvPicPr>
          <p:cNvPr descr="Byte - Free electronics icons" id="1796" name="Google Shape;1796;p114"/>
          <p:cNvPicPr preferRelativeResize="0"/>
          <p:nvPr/>
        </p:nvPicPr>
        <p:blipFill rotWithShape="1">
          <a:blip r:embed="rId3">
            <a:alphaModFix/>
          </a:blip>
          <a:srcRect b="-5938" l="13871" r="14480" t="-7084"/>
          <a:stretch/>
        </p:blipFill>
        <p:spPr>
          <a:xfrm>
            <a:off x="660211" y="4860999"/>
            <a:ext cx="295715" cy="236991"/>
          </a:xfrm>
          <a:prstGeom prst="rect">
            <a:avLst/>
          </a:prstGeom>
          <a:noFill/>
          <a:ln>
            <a:noFill/>
          </a:ln>
        </p:spPr>
      </p:pic>
      <p:sp>
        <p:nvSpPr>
          <p:cNvPr id="1797" name="Google Shape;1797;p114"/>
          <p:cNvSpPr txBox="1"/>
          <p:nvPr/>
        </p:nvSpPr>
        <p:spPr>
          <a:xfrm>
            <a:off x="918992" y="483826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b="1" sz="1300">
              <a:solidFill>
                <a:srgbClr val="262626"/>
              </a:solidFill>
              <a:latin typeface="Arial"/>
              <a:ea typeface="Arial"/>
              <a:cs typeface="Arial"/>
              <a:sym typeface="Arial"/>
            </a:endParaRPr>
          </a:p>
        </p:txBody>
      </p:sp>
      <p:sp>
        <p:nvSpPr>
          <p:cNvPr id="1798" name="Google Shape;1798;p114"/>
          <p:cNvSpPr txBox="1"/>
          <p:nvPr/>
        </p:nvSpPr>
        <p:spPr>
          <a:xfrm>
            <a:off x="1019632" y="517316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NumPy는 tile 메소드를 이용해서 배열을 반복할 수 있다.</a:t>
            </a:r>
            <a:endParaRPr/>
          </a:p>
        </p:txBody>
      </p:sp>
      <p:pic>
        <p:nvPicPr>
          <p:cNvPr id="1799" name="Google Shape;1799;p114"/>
          <p:cNvPicPr preferRelativeResize="0"/>
          <p:nvPr/>
        </p:nvPicPr>
        <p:blipFill rotWithShape="1">
          <a:blip r:embed="rId4">
            <a:alphaModFix/>
          </a:blip>
          <a:srcRect b="0" l="0" r="14290" t="0"/>
          <a:stretch/>
        </p:blipFill>
        <p:spPr>
          <a:xfrm>
            <a:off x="712183" y="1915678"/>
            <a:ext cx="8487702" cy="201737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grpSp>
        <p:nvGrpSpPr>
          <p:cNvPr id="1805" name="Google Shape;1805;p115"/>
          <p:cNvGrpSpPr/>
          <p:nvPr/>
        </p:nvGrpSpPr>
        <p:grpSpPr>
          <a:xfrm>
            <a:off x="559817" y="1428745"/>
            <a:ext cx="8783192" cy="215444"/>
            <a:chOff x="559817" y="2136914"/>
            <a:chExt cx="8783192" cy="215444"/>
          </a:xfrm>
        </p:grpSpPr>
        <p:sp>
          <p:nvSpPr>
            <p:cNvPr id="1806" name="Google Shape;1806;p1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07" name="Google Shape;1807;p11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tile 메소드를 이용할 경우에 2차원의 형태로 반복시킬 수 있다.</a:t>
              </a:r>
              <a:endParaRPr sz="1400">
                <a:solidFill>
                  <a:srgbClr val="262626"/>
                </a:solidFill>
                <a:latin typeface="Arial"/>
                <a:ea typeface="Arial"/>
                <a:cs typeface="Arial"/>
                <a:sym typeface="Arial"/>
              </a:endParaRPr>
            </a:p>
          </p:txBody>
        </p:sp>
      </p:grpSp>
      <p:sp>
        <p:nvSpPr>
          <p:cNvPr id="1808" name="Google Shape;1808;p115"/>
          <p:cNvSpPr/>
          <p:nvPr/>
        </p:nvSpPr>
        <p:spPr>
          <a:xfrm>
            <a:off x="558396" y="1772816"/>
            <a:ext cx="8782050" cy="34563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09" name="Google Shape;1809;p115"/>
          <p:cNvGrpSpPr/>
          <p:nvPr/>
        </p:nvGrpSpPr>
        <p:grpSpPr>
          <a:xfrm>
            <a:off x="450000" y="450000"/>
            <a:ext cx="9018000" cy="276999"/>
            <a:chOff x="450000" y="450000"/>
            <a:chExt cx="9018000" cy="276999"/>
          </a:xfrm>
        </p:grpSpPr>
        <p:sp>
          <p:nvSpPr>
            <p:cNvPr id="1810" name="Google Shape;1810;p11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11" name="Google Shape;1811;p11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812" name="Google Shape;1812;p115"/>
          <p:cNvPicPr preferRelativeResize="0"/>
          <p:nvPr/>
        </p:nvPicPr>
        <p:blipFill rotWithShape="1">
          <a:blip r:embed="rId3">
            <a:alphaModFix/>
          </a:blip>
          <a:srcRect b="0" l="0" r="14290" t="0"/>
          <a:stretch/>
        </p:blipFill>
        <p:spPr>
          <a:xfrm>
            <a:off x="712183" y="1905447"/>
            <a:ext cx="8487702" cy="318068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grpSp>
        <p:nvGrpSpPr>
          <p:cNvPr id="1818" name="Google Shape;1818;p116"/>
          <p:cNvGrpSpPr/>
          <p:nvPr/>
        </p:nvGrpSpPr>
        <p:grpSpPr>
          <a:xfrm>
            <a:off x="559817" y="1428745"/>
            <a:ext cx="8783192" cy="215444"/>
            <a:chOff x="559817" y="2136914"/>
            <a:chExt cx="8783192" cy="215444"/>
          </a:xfrm>
        </p:grpSpPr>
        <p:sp>
          <p:nvSpPr>
            <p:cNvPr id="1819" name="Google Shape;1819;p1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20" name="Google Shape;1820;p11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배열의 거듭 제곱도 할 수 있다.</a:t>
              </a:r>
              <a:endParaRPr sz="1400">
                <a:solidFill>
                  <a:srgbClr val="262626"/>
                </a:solidFill>
                <a:latin typeface="Arial"/>
                <a:ea typeface="Arial"/>
                <a:cs typeface="Arial"/>
                <a:sym typeface="Arial"/>
              </a:endParaRPr>
            </a:p>
          </p:txBody>
        </p:sp>
      </p:grpSp>
      <p:sp>
        <p:nvSpPr>
          <p:cNvPr id="1821" name="Google Shape;1821;p116"/>
          <p:cNvSpPr/>
          <p:nvPr/>
        </p:nvSpPr>
        <p:spPr>
          <a:xfrm>
            <a:off x="558396" y="1772816"/>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22" name="Google Shape;1822;p116"/>
          <p:cNvGrpSpPr/>
          <p:nvPr/>
        </p:nvGrpSpPr>
        <p:grpSpPr>
          <a:xfrm>
            <a:off x="450000" y="450000"/>
            <a:ext cx="9018000" cy="276999"/>
            <a:chOff x="450000" y="450000"/>
            <a:chExt cx="9018000" cy="276999"/>
          </a:xfrm>
        </p:grpSpPr>
        <p:sp>
          <p:nvSpPr>
            <p:cNvPr id="1823" name="Google Shape;1823;p11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24" name="Google Shape;1824;p11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825" name="Google Shape;1825;p116"/>
          <p:cNvPicPr preferRelativeResize="0"/>
          <p:nvPr/>
        </p:nvPicPr>
        <p:blipFill rotWithShape="1">
          <a:blip r:embed="rId3">
            <a:alphaModFix/>
          </a:blip>
          <a:srcRect b="0" l="0" r="14290" t="0"/>
          <a:stretch/>
        </p:blipFill>
        <p:spPr>
          <a:xfrm>
            <a:off x="712183" y="1916832"/>
            <a:ext cx="8487702" cy="1310560"/>
          </a:xfrm>
          <a:prstGeom prst="rect">
            <a:avLst/>
          </a:prstGeom>
          <a:noFill/>
          <a:ln cap="flat" cmpd="sng" w="9525">
            <a:solidFill>
              <a:srgbClr val="F2F2F2"/>
            </a:solidFill>
            <a:prstDash val="solid"/>
            <a:round/>
            <a:headEnd len="sm" w="sm" type="none"/>
            <a:tailEnd len="sm" w="sm" type="none"/>
          </a:ln>
        </p:spPr>
      </p:pic>
      <p:grpSp>
        <p:nvGrpSpPr>
          <p:cNvPr id="1826" name="Google Shape;1826;p116"/>
          <p:cNvGrpSpPr/>
          <p:nvPr/>
        </p:nvGrpSpPr>
        <p:grpSpPr>
          <a:xfrm>
            <a:off x="560345" y="3573016"/>
            <a:ext cx="8783192" cy="215444"/>
            <a:chOff x="559817" y="2136914"/>
            <a:chExt cx="8783192" cy="215444"/>
          </a:xfrm>
        </p:grpSpPr>
        <p:sp>
          <p:nvSpPr>
            <p:cNvPr id="1827" name="Google Shape;1827;p1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28" name="Google Shape;1828;p11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배열의 복합 연산도 할 수 있다.</a:t>
              </a:r>
              <a:endParaRPr sz="1400">
                <a:solidFill>
                  <a:srgbClr val="262626"/>
                </a:solidFill>
                <a:latin typeface="Arial"/>
                <a:ea typeface="Arial"/>
                <a:cs typeface="Arial"/>
                <a:sym typeface="Arial"/>
              </a:endParaRPr>
            </a:p>
          </p:txBody>
        </p:sp>
      </p:grpSp>
      <p:sp>
        <p:nvSpPr>
          <p:cNvPr id="1829" name="Google Shape;1829;p116"/>
          <p:cNvSpPr/>
          <p:nvPr/>
        </p:nvSpPr>
        <p:spPr>
          <a:xfrm>
            <a:off x="558924" y="3917087"/>
            <a:ext cx="8782050" cy="8800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30" name="Google Shape;1830;p116"/>
          <p:cNvPicPr preferRelativeResize="0"/>
          <p:nvPr/>
        </p:nvPicPr>
        <p:blipFill rotWithShape="1">
          <a:blip r:embed="rId4">
            <a:alphaModFix/>
          </a:blip>
          <a:srcRect b="0" l="0" r="14290" t="0"/>
          <a:stretch/>
        </p:blipFill>
        <p:spPr>
          <a:xfrm>
            <a:off x="712183" y="4043003"/>
            <a:ext cx="8487702" cy="61110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grpSp>
        <p:nvGrpSpPr>
          <p:cNvPr id="1836" name="Google Shape;1836;p117"/>
          <p:cNvGrpSpPr/>
          <p:nvPr/>
        </p:nvGrpSpPr>
        <p:grpSpPr>
          <a:xfrm>
            <a:off x="559817" y="1428745"/>
            <a:ext cx="8783192" cy="430887"/>
            <a:chOff x="559817" y="2136914"/>
            <a:chExt cx="8783192" cy="430887"/>
          </a:xfrm>
        </p:grpSpPr>
        <p:sp>
          <p:nvSpPr>
            <p:cNvPr id="1837" name="Google Shape;1837;p1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38" name="Google Shape;1838;p117"/>
            <p:cNvSpPr/>
            <p:nvPr/>
          </p:nvSpPr>
          <p:spPr>
            <a:xfrm>
              <a:off x="712182" y="2136914"/>
              <a:ext cx="8630827"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배열은 비교 연산도 할 수 있다. 원소별로 조건과 일치하는지 검사한 후 일치하면 True를, 그렇지 않으면 False를 반환한다.</a:t>
              </a:r>
              <a:endParaRPr sz="1400">
                <a:solidFill>
                  <a:srgbClr val="262626"/>
                </a:solidFill>
                <a:latin typeface="Arial"/>
                <a:ea typeface="Arial"/>
                <a:cs typeface="Arial"/>
                <a:sym typeface="Arial"/>
              </a:endParaRPr>
            </a:p>
          </p:txBody>
        </p:sp>
      </p:grpSp>
      <p:sp>
        <p:nvSpPr>
          <p:cNvPr id="1839" name="Google Shape;1839;p117"/>
          <p:cNvSpPr/>
          <p:nvPr/>
        </p:nvSpPr>
        <p:spPr>
          <a:xfrm>
            <a:off x="558396" y="1988840"/>
            <a:ext cx="8782050" cy="24482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40" name="Google Shape;1840;p117"/>
          <p:cNvGrpSpPr/>
          <p:nvPr/>
        </p:nvGrpSpPr>
        <p:grpSpPr>
          <a:xfrm>
            <a:off x="450000" y="450000"/>
            <a:ext cx="9018000" cy="276999"/>
            <a:chOff x="450000" y="450000"/>
            <a:chExt cx="9018000" cy="276999"/>
          </a:xfrm>
        </p:grpSpPr>
        <p:sp>
          <p:nvSpPr>
            <p:cNvPr id="1841" name="Google Shape;1841;p11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42" name="Google Shape;1842;p11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843" name="Google Shape;1843;p117"/>
          <p:cNvPicPr preferRelativeResize="0"/>
          <p:nvPr/>
        </p:nvPicPr>
        <p:blipFill rotWithShape="1">
          <a:blip r:embed="rId3">
            <a:alphaModFix/>
          </a:blip>
          <a:srcRect b="0" l="0" r="14290" t="0"/>
          <a:stretch/>
        </p:blipFill>
        <p:spPr>
          <a:xfrm>
            <a:off x="712183" y="2132856"/>
            <a:ext cx="8487702" cy="215727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grpSp>
        <p:nvGrpSpPr>
          <p:cNvPr id="1849" name="Google Shape;1849;p118"/>
          <p:cNvGrpSpPr/>
          <p:nvPr/>
        </p:nvGrpSpPr>
        <p:grpSpPr>
          <a:xfrm>
            <a:off x="559817" y="1428745"/>
            <a:ext cx="8783192" cy="215444"/>
            <a:chOff x="559817" y="2136914"/>
            <a:chExt cx="8783192" cy="215444"/>
          </a:xfrm>
        </p:grpSpPr>
        <p:sp>
          <p:nvSpPr>
            <p:cNvPr id="1850" name="Google Shape;1850;p1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51" name="Google Shape;1851;p11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유니버셜 함수 (1/3)</a:t>
              </a:r>
              <a:endParaRPr sz="1400">
                <a:solidFill>
                  <a:srgbClr val="262626"/>
                </a:solidFill>
                <a:latin typeface="Arial"/>
                <a:ea typeface="Arial"/>
                <a:cs typeface="Arial"/>
                <a:sym typeface="Arial"/>
              </a:endParaRPr>
            </a:p>
          </p:txBody>
        </p:sp>
      </p:grpSp>
      <p:grpSp>
        <p:nvGrpSpPr>
          <p:cNvPr id="1852" name="Google Shape;1852;p118"/>
          <p:cNvGrpSpPr/>
          <p:nvPr/>
        </p:nvGrpSpPr>
        <p:grpSpPr>
          <a:xfrm>
            <a:off x="450000" y="450000"/>
            <a:ext cx="9018000" cy="276999"/>
            <a:chOff x="450000" y="450000"/>
            <a:chExt cx="9018000" cy="276999"/>
          </a:xfrm>
        </p:grpSpPr>
        <p:sp>
          <p:nvSpPr>
            <p:cNvPr id="1853" name="Google Shape;1853;p11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54" name="Google Shape;1854;p11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1855" name="Google Shape;1855;p118"/>
          <p:cNvSpPr/>
          <p:nvPr/>
        </p:nvSpPr>
        <p:spPr>
          <a:xfrm>
            <a:off x="711201" y="171538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Functions that operate element by element on whole arrays. help(np.ufunc) 참조</a:t>
            </a:r>
            <a:endParaRPr sz="1300">
              <a:solidFill>
                <a:srgbClr val="262626"/>
              </a:solidFill>
              <a:latin typeface="Arial"/>
              <a:ea typeface="Arial"/>
              <a:cs typeface="Arial"/>
              <a:sym typeface="Arial"/>
            </a:endParaRPr>
          </a:p>
        </p:txBody>
      </p:sp>
      <p:sp>
        <p:nvSpPr>
          <p:cNvPr id="1856" name="Google Shape;1856;p118"/>
          <p:cNvSpPr/>
          <p:nvPr/>
        </p:nvSpPr>
        <p:spPr>
          <a:xfrm>
            <a:off x="558396" y="2132856"/>
            <a:ext cx="8782050" cy="20162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7" name="Google Shape;1857;p118"/>
          <p:cNvPicPr preferRelativeResize="0"/>
          <p:nvPr/>
        </p:nvPicPr>
        <p:blipFill rotWithShape="1">
          <a:blip r:embed="rId3">
            <a:alphaModFix/>
          </a:blip>
          <a:srcRect b="0" l="0" r="14280" t="0"/>
          <a:stretch/>
        </p:blipFill>
        <p:spPr>
          <a:xfrm>
            <a:off x="711201" y="2276872"/>
            <a:ext cx="8488683" cy="170078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grpSp>
        <p:nvGrpSpPr>
          <p:cNvPr id="1863" name="Google Shape;1863;p119"/>
          <p:cNvGrpSpPr/>
          <p:nvPr/>
        </p:nvGrpSpPr>
        <p:grpSpPr>
          <a:xfrm>
            <a:off x="559817" y="1428745"/>
            <a:ext cx="8783192" cy="215444"/>
            <a:chOff x="559817" y="2136914"/>
            <a:chExt cx="8783192" cy="215444"/>
          </a:xfrm>
        </p:grpSpPr>
        <p:sp>
          <p:nvSpPr>
            <p:cNvPr id="1864" name="Google Shape;1864;p1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65" name="Google Shape;1865;p11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유니버셜 함수 (2/3)</a:t>
              </a:r>
              <a:endParaRPr sz="1400">
                <a:solidFill>
                  <a:srgbClr val="262626"/>
                </a:solidFill>
                <a:latin typeface="Arial"/>
                <a:ea typeface="Arial"/>
                <a:cs typeface="Arial"/>
                <a:sym typeface="Arial"/>
              </a:endParaRPr>
            </a:p>
          </p:txBody>
        </p:sp>
      </p:grpSp>
      <p:grpSp>
        <p:nvGrpSpPr>
          <p:cNvPr id="1866" name="Google Shape;1866;p119"/>
          <p:cNvGrpSpPr/>
          <p:nvPr/>
        </p:nvGrpSpPr>
        <p:grpSpPr>
          <a:xfrm>
            <a:off x="450000" y="450000"/>
            <a:ext cx="9018000" cy="276999"/>
            <a:chOff x="450000" y="450000"/>
            <a:chExt cx="9018000" cy="276999"/>
          </a:xfrm>
        </p:grpSpPr>
        <p:sp>
          <p:nvSpPr>
            <p:cNvPr id="1867" name="Google Shape;1867;p11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68" name="Google Shape;1868;p11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aphicFrame>
        <p:nvGraphicFramePr>
          <p:cNvPr id="1869" name="Google Shape;1869;p119"/>
          <p:cNvGraphicFramePr/>
          <p:nvPr/>
        </p:nvGraphicFramePr>
        <p:xfrm>
          <a:off x="559818" y="2132856"/>
          <a:ext cx="3000000" cy="3000000"/>
        </p:xfrm>
        <a:graphic>
          <a:graphicData uri="http://schemas.openxmlformats.org/drawingml/2006/table">
            <a:tbl>
              <a:tblPr bandRow="1" firstRow="1">
                <a:noFill/>
                <a:tableStyleId>{B10AEBBE-A2A1-4DB3-8D53-79E97534AB81}</a:tableStyleId>
              </a:tblPr>
              <a:tblGrid>
                <a:gridCol w="2692850"/>
                <a:gridCol w="4112100"/>
                <a:gridCol w="1978225"/>
              </a:tblGrid>
              <a:tr h="28840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Function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Explanation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Universal function?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sin, cos, tan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Trigonometric functions.</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arcsin, arccos, arctan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Inverse trigonometric functions.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round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Round to a given number of decimals.</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floor</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nearest smaller integer.</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ceil</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nearest greater integer.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fix</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nearest integer closer to 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prod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product of the array elements.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cumsum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cumulative sums of an array.</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sum, mean, var, std, median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Statistical functions.</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exp, log</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Exponential and logarithmic functions.</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unique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Returns the unique values of an array.</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min, max, argmax, argmin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Minimum, maximum and the corresponding indices.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870" name="Google Shape;1870;p119"/>
          <p:cNvSpPr/>
          <p:nvPr/>
        </p:nvSpPr>
        <p:spPr>
          <a:xfrm>
            <a:off x="539207" y="5877272"/>
            <a:ext cx="3321594" cy="174163"/>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t>
            </a:r>
            <a:endParaRPr/>
          </a:p>
        </p:txBody>
      </p:sp>
      <p:sp>
        <p:nvSpPr>
          <p:cNvPr id="1871" name="Google Shape;1871;p119"/>
          <p:cNvSpPr/>
          <p:nvPr/>
        </p:nvSpPr>
        <p:spPr>
          <a:xfrm>
            <a:off x="711201" y="171538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grpSp>
        <p:nvGrpSpPr>
          <p:cNvPr id="1877" name="Google Shape;1877;p120"/>
          <p:cNvGrpSpPr/>
          <p:nvPr/>
        </p:nvGrpSpPr>
        <p:grpSpPr>
          <a:xfrm>
            <a:off x="559817" y="1428745"/>
            <a:ext cx="8783192" cy="215444"/>
            <a:chOff x="559817" y="2136914"/>
            <a:chExt cx="8783192" cy="215444"/>
          </a:xfrm>
        </p:grpSpPr>
        <p:sp>
          <p:nvSpPr>
            <p:cNvPr id="1878" name="Google Shape;1878;p1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79" name="Google Shape;1879;p12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유니버셜 함수 (3/3)</a:t>
              </a:r>
              <a:endParaRPr sz="1400">
                <a:solidFill>
                  <a:srgbClr val="262626"/>
                </a:solidFill>
                <a:latin typeface="Arial"/>
                <a:ea typeface="Arial"/>
                <a:cs typeface="Arial"/>
                <a:sym typeface="Arial"/>
              </a:endParaRPr>
            </a:p>
          </p:txBody>
        </p:sp>
      </p:grpSp>
      <p:grpSp>
        <p:nvGrpSpPr>
          <p:cNvPr id="1880" name="Google Shape;1880;p120"/>
          <p:cNvGrpSpPr/>
          <p:nvPr/>
        </p:nvGrpSpPr>
        <p:grpSpPr>
          <a:xfrm>
            <a:off x="450000" y="450000"/>
            <a:ext cx="9018000" cy="276999"/>
            <a:chOff x="450000" y="450000"/>
            <a:chExt cx="9018000" cy="276999"/>
          </a:xfrm>
        </p:grpSpPr>
        <p:sp>
          <p:nvSpPr>
            <p:cNvPr id="1881" name="Google Shape;1881;p12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82" name="Google Shape;1882;p12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1883" name="Google Shape;1883;p120"/>
          <p:cNvSpPr/>
          <p:nvPr/>
        </p:nvSpPr>
        <p:spPr>
          <a:xfrm>
            <a:off x="539207" y="4681595"/>
            <a:ext cx="3321594" cy="174163"/>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t>
            </a:r>
            <a:endParaRPr/>
          </a:p>
        </p:txBody>
      </p:sp>
      <p:graphicFrame>
        <p:nvGraphicFramePr>
          <p:cNvPr id="1884" name="Google Shape;1884;p120"/>
          <p:cNvGraphicFramePr/>
          <p:nvPr/>
        </p:nvGraphicFramePr>
        <p:xfrm>
          <a:off x="558800" y="2132856"/>
          <a:ext cx="3000000" cy="3000000"/>
        </p:xfrm>
        <a:graphic>
          <a:graphicData uri="http://schemas.openxmlformats.org/drawingml/2006/table">
            <a:tbl>
              <a:tblPr bandRow="1" firstRow="1">
                <a:noFill/>
                <a:tableStyleId>{B10AEBBE-A2A1-4DB3-8D53-79E97534AB81}</a:tableStyleId>
              </a:tblPr>
              <a:tblGrid>
                <a:gridCol w="3621500"/>
                <a:gridCol w="5161675"/>
              </a:tblGrid>
              <a:tr h="141925">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Method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Explanation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786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mean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Average.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86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var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Variance.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std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Standard deviation.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sum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Total sum.</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cumsum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The cumulative sums of an array.</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max, 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The maximum and the minimum of an array.</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argmax, argmin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Indices of the maximum and the minimum.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885" name="Google Shape;1885;p120"/>
          <p:cNvSpPr/>
          <p:nvPr/>
        </p:nvSpPr>
        <p:spPr>
          <a:xfrm>
            <a:off x="711201" y="1715387"/>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Statistical methods of NumPy arrays: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21"/>
          <p:cNvSpPr/>
          <p:nvPr/>
        </p:nvSpPr>
        <p:spPr>
          <a:xfrm>
            <a:off x="558396" y="1844824"/>
            <a:ext cx="8782050" cy="26642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92" name="Google Shape;1892;p121"/>
          <p:cNvGrpSpPr/>
          <p:nvPr/>
        </p:nvGrpSpPr>
        <p:grpSpPr>
          <a:xfrm>
            <a:off x="559817" y="1428745"/>
            <a:ext cx="8783192" cy="215444"/>
            <a:chOff x="559817" y="2136914"/>
            <a:chExt cx="8783192" cy="215444"/>
          </a:xfrm>
        </p:grpSpPr>
        <p:sp>
          <p:nvSpPr>
            <p:cNvPr id="1893" name="Google Shape;1893;p1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94" name="Google Shape;1894;p12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1895" name="Google Shape;1895;p121"/>
          <p:cNvGrpSpPr/>
          <p:nvPr/>
        </p:nvGrpSpPr>
        <p:grpSpPr>
          <a:xfrm>
            <a:off x="450000" y="450000"/>
            <a:ext cx="9018000" cy="276999"/>
            <a:chOff x="450000" y="450000"/>
            <a:chExt cx="9018000" cy="276999"/>
          </a:xfrm>
        </p:grpSpPr>
        <p:sp>
          <p:nvSpPr>
            <p:cNvPr id="1896" name="Google Shape;1896;p12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897" name="Google Shape;1897;p12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pic>
        <p:nvPicPr>
          <p:cNvPr id="1898" name="Google Shape;1898;p121"/>
          <p:cNvPicPr preferRelativeResize="0"/>
          <p:nvPr/>
        </p:nvPicPr>
        <p:blipFill rotWithShape="1">
          <a:blip r:embed="rId3">
            <a:alphaModFix/>
          </a:blip>
          <a:srcRect b="0" l="0" r="14290" t="0"/>
          <a:stretch/>
        </p:blipFill>
        <p:spPr>
          <a:xfrm>
            <a:off x="712183" y="1988840"/>
            <a:ext cx="8487702" cy="2341337"/>
          </a:xfrm>
          <a:prstGeom prst="rect">
            <a:avLst/>
          </a:prstGeom>
          <a:noFill/>
          <a:ln cap="flat" cmpd="sng" w="9525">
            <a:solidFill>
              <a:srgbClr val="F2F2F2"/>
            </a:solidFill>
            <a:prstDash val="solid"/>
            <a:round/>
            <a:headEnd len="sm" w="sm" type="none"/>
            <a:tailEnd len="sm" w="sm" type="none"/>
          </a:ln>
        </p:spPr>
      </p:pic>
      <p:grpSp>
        <p:nvGrpSpPr>
          <p:cNvPr id="1899" name="Google Shape;1899;p121"/>
          <p:cNvGrpSpPr/>
          <p:nvPr/>
        </p:nvGrpSpPr>
        <p:grpSpPr>
          <a:xfrm>
            <a:off x="557644" y="4610006"/>
            <a:ext cx="8782050" cy="1385404"/>
            <a:chOff x="557644" y="5085183"/>
            <a:chExt cx="8782050" cy="1385404"/>
          </a:xfrm>
        </p:grpSpPr>
        <p:sp>
          <p:nvSpPr>
            <p:cNvPr id="1900" name="Google Shape;1900;p121"/>
            <p:cNvSpPr/>
            <p:nvPr/>
          </p:nvSpPr>
          <p:spPr>
            <a:xfrm>
              <a:off x="557644" y="5085183"/>
              <a:ext cx="8782050" cy="1385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01" name="Google Shape;1901;p121"/>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902" name="Google Shape;1902;p12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33</a:t>
              </a:r>
              <a:endParaRPr b="1" sz="1300">
                <a:solidFill>
                  <a:srgbClr val="262626"/>
                </a:solidFill>
                <a:latin typeface="Arial"/>
                <a:ea typeface="Arial"/>
                <a:cs typeface="Arial"/>
                <a:sym typeface="Arial"/>
              </a:endParaRPr>
            </a:p>
          </p:txBody>
        </p:sp>
        <p:sp>
          <p:nvSpPr>
            <p:cNvPr id="1903" name="Google Shape;1903;p12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총합</a:t>
              </a:r>
              <a:endParaRPr sz="1300">
                <a:solidFill>
                  <a:srgbClr val="262626"/>
                </a:solidFill>
                <a:latin typeface="Arial"/>
                <a:ea typeface="Arial"/>
                <a:cs typeface="Arial"/>
                <a:sym typeface="Arial"/>
              </a:endParaRPr>
            </a:p>
          </p:txBody>
        </p:sp>
      </p:grpSp>
      <p:pic>
        <p:nvPicPr>
          <p:cNvPr descr="Byte - Free electronics icons" id="1904" name="Google Shape;1904;p121"/>
          <p:cNvPicPr preferRelativeResize="0"/>
          <p:nvPr/>
        </p:nvPicPr>
        <p:blipFill rotWithShape="1">
          <a:blip r:embed="rId4">
            <a:alphaModFix/>
          </a:blip>
          <a:srcRect b="-5938" l="13871" r="14480" t="-7084"/>
          <a:stretch/>
        </p:blipFill>
        <p:spPr>
          <a:xfrm>
            <a:off x="660211" y="5339177"/>
            <a:ext cx="295715" cy="236991"/>
          </a:xfrm>
          <a:prstGeom prst="rect">
            <a:avLst/>
          </a:prstGeom>
          <a:noFill/>
          <a:ln>
            <a:noFill/>
          </a:ln>
        </p:spPr>
      </p:pic>
      <p:sp>
        <p:nvSpPr>
          <p:cNvPr id="1905" name="Google Shape;1905;p121"/>
          <p:cNvSpPr txBox="1"/>
          <p:nvPr/>
        </p:nvSpPr>
        <p:spPr>
          <a:xfrm>
            <a:off x="918992" y="531644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34</a:t>
            </a:r>
            <a:endParaRPr b="1" sz="1300">
              <a:solidFill>
                <a:srgbClr val="262626"/>
              </a:solidFill>
              <a:latin typeface="Arial"/>
              <a:ea typeface="Arial"/>
              <a:cs typeface="Arial"/>
              <a:sym typeface="Arial"/>
            </a:endParaRPr>
          </a:p>
        </p:txBody>
      </p:sp>
      <p:sp>
        <p:nvSpPr>
          <p:cNvPr id="1906" name="Google Shape;1906;p121"/>
          <p:cNvSpPr txBox="1"/>
          <p:nvPr/>
        </p:nvSpPr>
        <p:spPr>
          <a:xfrm>
            <a:off x="1019632" y="56513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평균</a:t>
            </a:r>
            <a:endParaRPr sz="1300">
              <a:solidFill>
                <a:srgbClr val="262626"/>
              </a:solidFill>
              <a:latin typeface="Arial"/>
              <a:ea typeface="Arial"/>
              <a:cs typeface="Arial"/>
              <a:sym typeface="Arial"/>
            </a:endParaRPr>
          </a:p>
        </p:txBody>
      </p:sp>
      <p:sp>
        <p:nvSpPr>
          <p:cNvPr id="1907" name="Google Shape;1907;p121"/>
          <p:cNvSpPr/>
          <p:nvPr/>
        </p:nvSpPr>
        <p:spPr>
          <a:xfrm>
            <a:off x="2071092" y="3174521"/>
            <a:ext cx="864096" cy="18247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8" name="Google Shape;1908;p121"/>
          <p:cNvSpPr/>
          <p:nvPr/>
        </p:nvSpPr>
        <p:spPr>
          <a:xfrm>
            <a:off x="2143100" y="3831560"/>
            <a:ext cx="864096" cy="18247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50"/>
          <p:cNvGrpSpPr/>
          <p:nvPr/>
        </p:nvGrpSpPr>
        <p:grpSpPr>
          <a:xfrm>
            <a:off x="450000" y="450000"/>
            <a:ext cx="9018000" cy="276999"/>
            <a:chOff x="450000" y="450000"/>
            <a:chExt cx="9018000" cy="276999"/>
          </a:xfrm>
        </p:grpSpPr>
        <p:sp>
          <p:nvSpPr>
            <p:cNvPr id="458" name="Google Shape;458;p5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459" name="Google Shape;459;p5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460" name="Google Shape;460;p50"/>
          <p:cNvGrpSpPr/>
          <p:nvPr/>
        </p:nvGrpSpPr>
        <p:grpSpPr>
          <a:xfrm>
            <a:off x="559817" y="1428745"/>
            <a:ext cx="8783192" cy="215444"/>
            <a:chOff x="559817" y="2136914"/>
            <a:chExt cx="8783192" cy="215444"/>
          </a:xfrm>
        </p:grpSpPr>
        <p:sp>
          <p:nvSpPr>
            <p:cNvPr id="461" name="Google Shape;461;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2" name="Google Shape;462;p5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추가 및 삭제 (3/4)</a:t>
              </a:r>
              <a:endParaRPr sz="1400">
                <a:solidFill>
                  <a:srgbClr val="262626"/>
                </a:solidFill>
                <a:latin typeface="Arial"/>
                <a:ea typeface="Arial"/>
                <a:cs typeface="Arial"/>
                <a:sym typeface="Arial"/>
              </a:endParaRPr>
            </a:p>
          </p:txBody>
        </p:sp>
      </p:grpSp>
      <p:sp>
        <p:nvSpPr>
          <p:cNvPr id="463" name="Google Shape;463;p50"/>
          <p:cNvSpPr/>
          <p:nvPr/>
        </p:nvSpPr>
        <p:spPr>
          <a:xfrm>
            <a:off x="702940" y="1700808"/>
            <a:ext cx="8632800" cy="545400"/>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반대로, 두 번째 요소인 "녹색" 값을 삭제할 때는 우선 그 요소를 제거하고, 빈 공간이 없도록 하나씩 왼쪽으로 값을 옮긴다.</a:t>
            </a:r>
            <a:endParaRPr/>
          </a:p>
        </p:txBody>
      </p:sp>
      <p:sp>
        <p:nvSpPr>
          <p:cNvPr id="464" name="Google Shape;464;p50"/>
          <p:cNvSpPr/>
          <p:nvPr/>
        </p:nvSpPr>
        <p:spPr>
          <a:xfrm>
            <a:off x="3218192" y="4947929"/>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65" name="Google Shape;465;p50"/>
          <p:cNvSpPr/>
          <p:nvPr/>
        </p:nvSpPr>
        <p:spPr>
          <a:xfrm>
            <a:off x="4156810" y="4947929"/>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66" name="Google Shape;466;p50"/>
          <p:cNvSpPr/>
          <p:nvPr/>
        </p:nvSpPr>
        <p:spPr>
          <a:xfrm>
            <a:off x="5095428" y="4947929"/>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7" name="Google Shape;467;p50"/>
          <p:cNvSpPr/>
          <p:nvPr/>
        </p:nvSpPr>
        <p:spPr>
          <a:xfrm>
            <a:off x="6034046" y="4947929"/>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68" name="Google Shape;468;p50"/>
          <p:cNvSpPr/>
          <p:nvPr/>
        </p:nvSpPr>
        <p:spPr>
          <a:xfrm>
            <a:off x="3509052" y="4038497"/>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
        <p:nvSpPr>
          <p:cNvPr id="469" name="Google Shape;469;p50"/>
          <p:cNvSpPr/>
          <p:nvPr/>
        </p:nvSpPr>
        <p:spPr>
          <a:xfrm>
            <a:off x="3218192" y="3507769"/>
            <a:ext cx="864000" cy="3321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70" name="Google Shape;470;p50"/>
          <p:cNvSpPr/>
          <p:nvPr/>
        </p:nvSpPr>
        <p:spPr>
          <a:xfrm>
            <a:off x="4156810" y="3507769"/>
            <a:ext cx="864000" cy="332100"/>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1" name="Google Shape;471;p50"/>
          <p:cNvSpPr/>
          <p:nvPr/>
        </p:nvSpPr>
        <p:spPr>
          <a:xfrm>
            <a:off x="5095428" y="3507769"/>
            <a:ext cx="864000" cy="332100"/>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72" name="Google Shape;472;p50"/>
          <p:cNvSpPr/>
          <p:nvPr/>
        </p:nvSpPr>
        <p:spPr>
          <a:xfrm>
            <a:off x="6034046" y="3507769"/>
            <a:ext cx="864000" cy="332100"/>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73" name="Google Shape;473;p50"/>
          <p:cNvSpPr/>
          <p:nvPr/>
        </p:nvSpPr>
        <p:spPr>
          <a:xfrm>
            <a:off x="3218192" y="257166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74" name="Google Shape;474;p50"/>
          <p:cNvSpPr/>
          <p:nvPr/>
        </p:nvSpPr>
        <p:spPr>
          <a:xfrm>
            <a:off x="5095428" y="257166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75" name="Google Shape;475;p50"/>
          <p:cNvSpPr/>
          <p:nvPr/>
        </p:nvSpPr>
        <p:spPr>
          <a:xfrm>
            <a:off x="3485727" y="2276875"/>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76" name="Google Shape;476;p50"/>
          <p:cNvSpPr/>
          <p:nvPr/>
        </p:nvSpPr>
        <p:spPr>
          <a:xfrm>
            <a:off x="4431574" y="2276875"/>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77" name="Google Shape;477;p50"/>
          <p:cNvSpPr/>
          <p:nvPr/>
        </p:nvSpPr>
        <p:spPr>
          <a:xfrm>
            <a:off x="5336448" y="2276875"/>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78" name="Google Shape;478;p50"/>
          <p:cNvSpPr/>
          <p:nvPr/>
        </p:nvSpPr>
        <p:spPr>
          <a:xfrm>
            <a:off x="6034046" y="257166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79" name="Google Shape;479;p50"/>
          <p:cNvSpPr/>
          <p:nvPr/>
        </p:nvSpPr>
        <p:spPr>
          <a:xfrm>
            <a:off x="6330077" y="2276875"/>
            <a:ext cx="5151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80" name="Google Shape;480;p50"/>
          <p:cNvSpPr/>
          <p:nvPr/>
        </p:nvSpPr>
        <p:spPr>
          <a:xfrm>
            <a:off x="4155256" y="2571665"/>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
        <p:nvSpPr>
          <p:cNvPr id="481" name="Google Shape;481;p50"/>
          <p:cNvSpPr/>
          <p:nvPr/>
        </p:nvSpPr>
        <p:spPr>
          <a:xfrm>
            <a:off x="3223220" y="5905119"/>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482" name="Google Shape;482;p50"/>
          <p:cNvSpPr/>
          <p:nvPr/>
        </p:nvSpPr>
        <p:spPr>
          <a:xfrm>
            <a:off x="4161838" y="5905119"/>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483" name="Google Shape;483;p50"/>
          <p:cNvSpPr/>
          <p:nvPr/>
        </p:nvSpPr>
        <p:spPr>
          <a:xfrm>
            <a:off x="5100456" y="5905119"/>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484" name="Google Shape;484;p50"/>
          <p:cNvSpPr/>
          <p:nvPr/>
        </p:nvSpPr>
        <p:spPr>
          <a:xfrm>
            <a:off x="6039074" y="5905119"/>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85" name="Google Shape;485;p50"/>
          <p:cNvSpPr/>
          <p:nvPr/>
        </p:nvSpPr>
        <p:spPr>
          <a:xfrm>
            <a:off x="3434402" y="3188363"/>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86" name="Google Shape;486;p50"/>
          <p:cNvSpPr/>
          <p:nvPr/>
        </p:nvSpPr>
        <p:spPr>
          <a:xfrm>
            <a:off x="4380249" y="3188363"/>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87" name="Google Shape;487;p50"/>
          <p:cNvSpPr/>
          <p:nvPr/>
        </p:nvSpPr>
        <p:spPr>
          <a:xfrm>
            <a:off x="5285123" y="3188363"/>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88" name="Google Shape;488;p50"/>
          <p:cNvSpPr/>
          <p:nvPr/>
        </p:nvSpPr>
        <p:spPr>
          <a:xfrm>
            <a:off x="6278752" y="3188363"/>
            <a:ext cx="5151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89" name="Google Shape;489;p50"/>
          <p:cNvSpPr/>
          <p:nvPr/>
        </p:nvSpPr>
        <p:spPr>
          <a:xfrm>
            <a:off x="3509052" y="4657488"/>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90" name="Google Shape;490;p50"/>
          <p:cNvSpPr/>
          <p:nvPr/>
        </p:nvSpPr>
        <p:spPr>
          <a:xfrm>
            <a:off x="4454899" y="4657488"/>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91" name="Google Shape;491;p50"/>
          <p:cNvSpPr/>
          <p:nvPr/>
        </p:nvSpPr>
        <p:spPr>
          <a:xfrm>
            <a:off x="5359773" y="4657488"/>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92" name="Google Shape;492;p50"/>
          <p:cNvSpPr/>
          <p:nvPr/>
        </p:nvSpPr>
        <p:spPr>
          <a:xfrm>
            <a:off x="6353402" y="4657488"/>
            <a:ext cx="5151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
        <p:nvSpPr>
          <p:cNvPr id="493" name="Google Shape;493;p50"/>
          <p:cNvSpPr/>
          <p:nvPr/>
        </p:nvSpPr>
        <p:spPr>
          <a:xfrm>
            <a:off x="3509052" y="5600538"/>
            <a:ext cx="312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494" name="Google Shape;494;p50"/>
          <p:cNvSpPr/>
          <p:nvPr/>
        </p:nvSpPr>
        <p:spPr>
          <a:xfrm>
            <a:off x="4454899" y="5600538"/>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495" name="Google Shape;495;p50"/>
          <p:cNvSpPr/>
          <p:nvPr/>
        </p:nvSpPr>
        <p:spPr>
          <a:xfrm>
            <a:off x="5359773" y="5600538"/>
            <a:ext cx="3672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
        <p:nvSpPr>
          <p:cNvPr id="496" name="Google Shape;496;p50"/>
          <p:cNvSpPr/>
          <p:nvPr/>
        </p:nvSpPr>
        <p:spPr>
          <a:xfrm>
            <a:off x="6353402" y="5600538"/>
            <a:ext cx="5151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a[3]</a:t>
            </a:r>
            <a:endParaRPr sz="1400">
              <a:solidFill>
                <a:srgbClr val="262626"/>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22"/>
          <p:cNvSpPr/>
          <p:nvPr/>
        </p:nvSpPr>
        <p:spPr>
          <a:xfrm>
            <a:off x="558396" y="1844823"/>
            <a:ext cx="8782050" cy="21327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15" name="Google Shape;1915;p122"/>
          <p:cNvGrpSpPr/>
          <p:nvPr/>
        </p:nvGrpSpPr>
        <p:grpSpPr>
          <a:xfrm>
            <a:off x="559817" y="1428745"/>
            <a:ext cx="8783192" cy="215444"/>
            <a:chOff x="559817" y="2136914"/>
            <a:chExt cx="8783192" cy="215444"/>
          </a:xfrm>
        </p:grpSpPr>
        <p:sp>
          <p:nvSpPr>
            <p:cNvPr id="1916" name="Google Shape;1916;p1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17" name="Google Shape;1917;p12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1918" name="Google Shape;1918;p122"/>
          <p:cNvGrpSpPr/>
          <p:nvPr/>
        </p:nvGrpSpPr>
        <p:grpSpPr>
          <a:xfrm>
            <a:off x="450000" y="450000"/>
            <a:ext cx="9018000" cy="276999"/>
            <a:chOff x="450000" y="450000"/>
            <a:chExt cx="9018000" cy="276999"/>
          </a:xfrm>
        </p:grpSpPr>
        <p:sp>
          <p:nvSpPr>
            <p:cNvPr id="1919" name="Google Shape;1919;p12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920" name="Google Shape;1920;p12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1921" name="Google Shape;1921;p122"/>
          <p:cNvGrpSpPr/>
          <p:nvPr/>
        </p:nvGrpSpPr>
        <p:grpSpPr>
          <a:xfrm>
            <a:off x="557644" y="4059820"/>
            <a:ext cx="8782050" cy="1961468"/>
            <a:chOff x="557644" y="4610006"/>
            <a:chExt cx="8782050" cy="1961468"/>
          </a:xfrm>
        </p:grpSpPr>
        <p:grpSp>
          <p:nvGrpSpPr>
            <p:cNvPr id="1922" name="Google Shape;1922;p122"/>
            <p:cNvGrpSpPr/>
            <p:nvPr/>
          </p:nvGrpSpPr>
          <p:grpSpPr>
            <a:xfrm>
              <a:off x="557644" y="4610006"/>
              <a:ext cx="8782050" cy="1961468"/>
              <a:chOff x="557644" y="5085183"/>
              <a:chExt cx="8782050" cy="1961468"/>
            </a:xfrm>
          </p:grpSpPr>
          <p:sp>
            <p:nvSpPr>
              <p:cNvPr id="1923" name="Google Shape;1923;p122"/>
              <p:cNvSpPr/>
              <p:nvPr/>
            </p:nvSpPr>
            <p:spPr>
              <a:xfrm>
                <a:off x="557644" y="5085183"/>
                <a:ext cx="8782050" cy="19614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24" name="Google Shape;1924;p12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25" name="Google Shape;1925;p12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35</a:t>
                </a:r>
                <a:endParaRPr b="1" sz="1300">
                  <a:solidFill>
                    <a:srgbClr val="262626"/>
                  </a:solidFill>
                  <a:latin typeface="Arial"/>
                  <a:ea typeface="Arial"/>
                  <a:cs typeface="Arial"/>
                  <a:sym typeface="Arial"/>
                </a:endParaRPr>
              </a:p>
            </p:txBody>
          </p:sp>
          <p:sp>
            <p:nvSpPr>
              <p:cNvPr id="1926" name="Google Shape;1926;p12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평균 5.5</a:t>
                </a:r>
                <a:endParaRPr/>
              </a:p>
            </p:txBody>
          </p:sp>
        </p:grpSp>
        <p:pic>
          <p:nvPicPr>
            <p:cNvPr descr="Byte - Free electronics icons" id="1927" name="Google Shape;1927;p122"/>
            <p:cNvPicPr preferRelativeResize="0"/>
            <p:nvPr/>
          </p:nvPicPr>
          <p:blipFill rotWithShape="1">
            <a:blip r:embed="rId3">
              <a:alphaModFix/>
            </a:blip>
            <a:srcRect b="-5938" l="13871" r="14480" t="-7084"/>
            <a:stretch/>
          </p:blipFill>
          <p:spPr>
            <a:xfrm>
              <a:off x="660211" y="5339177"/>
              <a:ext cx="295715" cy="236991"/>
            </a:xfrm>
            <a:prstGeom prst="rect">
              <a:avLst/>
            </a:prstGeom>
            <a:noFill/>
            <a:ln>
              <a:noFill/>
            </a:ln>
          </p:spPr>
        </p:pic>
        <p:sp>
          <p:nvSpPr>
            <p:cNvPr id="1928" name="Google Shape;1928;p122"/>
            <p:cNvSpPr txBox="1"/>
            <p:nvPr/>
          </p:nvSpPr>
          <p:spPr>
            <a:xfrm>
              <a:off x="918992" y="531644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36</a:t>
              </a:r>
              <a:endParaRPr b="1" sz="1300">
                <a:solidFill>
                  <a:srgbClr val="262626"/>
                </a:solidFill>
                <a:latin typeface="Arial"/>
                <a:ea typeface="Arial"/>
                <a:cs typeface="Arial"/>
                <a:sym typeface="Arial"/>
              </a:endParaRPr>
            </a:p>
          </p:txBody>
        </p:sp>
        <p:sp>
          <p:nvSpPr>
            <p:cNvPr id="1929" name="Google Shape;1929;p122"/>
            <p:cNvSpPr txBox="1"/>
            <p:nvPr/>
          </p:nvSpPr>
          <p:spPr>
            <a:xfrm>
              <a:off x="1019632" y="56513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편차(평균과의 차)</a:t>
              </a:r>
              <a:endParaRPr/>
            </a:p>
          </p:txBody>
        </p:sp>
      </p:grpSp>
      <p:pic>
        <p:nvPicPr>
          <p:cNvPr descr="Byte - Free electronics icons" id="1930" name="Google Shape;1930;p122"/>
          <p:cNvPicPr preferRelativeResize="0"/>
          <p:nvPr/>
        </p:nvPicPr>
        <p:blipFill rotWithShape="1">
          <a:blip r:embed="rId3">
            <a:alphaModFix/>
          </a:blip>
          <a:srcRect b="-5938" l="13871" r="14480" t="-7084"/>
          <a:stretch/>
        </p:blipFill>
        <p:spPr>
          <a:xfrm>
            <a:off x="660211" y="5382307"/>
            <a:ext cx="295715" cy="236991"/>
          </a:xfrm>
          <a:prstGeom prst="rect">
            <a:avLst/>
          </a:prstGeom>
          <a:noFill/>
          <a:ln>
            <a:noFill/>
          </a:ln>
        </p:spPr>
      </p:pic>
      <p:sp>
        <p:nvSpPr>
          <p:cNvPr id="1931" name="Google Shape;1931;p122"/>
          <p:cNvSpPr txBox="1"/>
          <p:nvPr/>
        </p:nvSpPr>
        <p:spPr>
          <a:xfrm>
            <a:off x="918992" y="535957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37</a:t>
            </a:r>
            <a:endParaRPr b="1" sz="1300">
              <a:solidFill>
                <a:srgbClr val="262626"/>
              </a:solidFill>
              <a:latin typeface="Arial"/>
              <a:ea typeface="Arial"/>
              <a:cs typeface="Arial"/>
              <a:sym typeface="Arial"/>
            </a:endParaRPr>
          </a:p>
        </p:txBody>
      </p:sp>
      <p:sp>
        <p:nvSpPr>
          <p:cNvPr id="1932" name="Google Shape;1932;p122"/>
          <p:cNvSpPr txBox="1"/>
          <p:nvPr/>
        </p:nvSpPr>
        <p:spPr>
          <a:xfrm>
            <a:off x="1019632" y="569446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편차의 제곱</a:t>
            </a:r>
            <a:endParaRPr sz="1300">
              <a:solidFill>
                <a:srgbClr val="262626"/>
              </a:solidFill>
              <a:latin typeface="Arial"/>
              <a:ea typeface="Arial"/>
              <a:cs typeface="Arial"/>
              <a:sym typeface="Arial"/>
            </a:endParaRPr>
          </a:p>
        </p:txBody>
      </p:sp>
      <p:pic>
        <p:nvPicPr>
          <p:cNvPr id="1933" name="Google Shape;1933;p122"/>
          <p:cNvPicPr preferRelativeResize="0"/>
          <p:nvPr/>
        </p:nvPicPr>
        <p:blipFill rotWithShape="1">
          <a:blip r:embed="rId4">
            <a:alphaModFix/>
          </a:blip>
          <a:srcRect b="0" l="0" r="14290" t="0"/>
          <a:stretch/>
        </p:blipFill>
        <p:spPr>
          <a:xfrm>
            <a:off x="712183" y="1960940"/>
            <a:ext cx="8487702" cy="18406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23"/>
          <p:cNvSpPr/>
          <p:nvPr/>
        </p:nvSpPr>
        <p:spPr>
          <a:xfrm>
            <a:off x="558396" y="1844823"/>
            <a:ext cx="8782050" cy="13219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40" name="Google Shape;1940;p123"/>
          <p:cNvGrpSpPr/>
          <p:nvPr/>
        </p:nvGrpSpPr>
        <p:grpSpPr>
          <a:xfrm>
            <a:off x="559817" y="1428745"/>
            <a:ext cx="8783192" cy="215444"/>
            <a:chOff x="559817" y="2136914"/>
            <a:chExt cx="8783192" cy="215444"/>
          </a:xfrm>
        </p:grpSpPr>
        <p:sp>
          <p:nvSpPr>
            <p:cNvPr id="1941" name="Google Shape;1941;p1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42" name="Google Shape;1942;p12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1943" name="Google Shape;1943;p123"/>
          <p:cNvGrpSpPr/>
          <p:nvPr/>
        </p:nvGrpSpPr>
        <p:grpSpPr>
          <a:xfrm>
            <a:off x="450000" y="450000"/>
            <a:ext cx="9018000" cy="276999"/>
            <a:chOff x="450000" y="450000"/>
            <a:chExt cx="9018000" cy="276999"/>
          </a:xfrm>
        </p:grpSpPr>
        <p:sp>
          <p:nvSpPr>
            <p:cNvPr id="1944" name="Google Shape;1944;p12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945" name="Google Shape;1945;p12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1946" name="Google Shape;1946;p123"/>
          <p:cNvGrpSpPr/>
          <p:nvPr/>
        </p:nvGrpSpPr>
        <p:grpSpPr>
          <a:xfrm>
            <a:off x="557644" y="3241854"/>
            <a:ext cx="8782050" cy="691202"/>
            <a:chOff x="557644" y="5085183"/>
            <a:chExt cx="8782050" cy="691202"/>
          </a:xfrm>
        </p:grpSpPr>
        <p:sp>
          <p:nvSpPr>
            <p:cNvPr id="1947" name="Google Shape;1947;p123"/>
            <p:cNvSpPr/>
            <p:nvPr/>
          </p:nvSpPr>
          <p:spPr>
            <a:xfrm>
              <a:off x="557644" y="5085183"/>
              <a:ext cx="8782050" cy="6912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48" name="Google Shape;1948;p12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49" name="Google Shape;1949;p12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39</a:t>
              </a:r>
              <a:endParaRPr b="1" sz="1300">
                <a:solidFill>
                  <a:srgbClr val="262626"/>
                </a:solidFill>
                <a:latin typeface="Arial"/>
                <a:ea typeface="Arial"/>
                <a:cs typeface="Arial"/>
                <a:sym typeface="Arial"/>
              </a:endParaRPr>
            </a:p>
          </p:txBody>
        </p:sp>
        <p:sp>
          <p:nvSpPr>
            <p:cNvPr id="1950" name="Google Shape;1950;p12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편차 제곱의 합</a:t>
              </a:r>
              <a:endParaRPr sz="1300">
                <a:solidFill>
                  <a:srgbClr val="262626"/>
                </a:solidFill>
                <a:latin typeface="Arial"/>
                <a:ea typeface="Arial"/>
                <a:cs typeface="Arial"/>
                <a:sym typeface="Arial"/>
              </a:endParaRPr>
            </a:p>
          </p:txBody>
        </p:sp>
      </p:grpSp>
      <p:pic>
        <p:nvPicPr>
          <p:cNvPr id="1951" name="Google Shape;1951;p123"/>
          <p:cNvPicPr preferRelativeResize="0"/>
          <p:nvPr/>
        </p:nvPicPr>
        <p:blipFill rotWithShape="1">
          <a:blip r:embed="rId4">
            <a:alphaModFix/>
          </a:blip>
          <a:srcRect b="0" l="0" r="14290" t="0"/>
          <a:stretch/>
        </p:blipFill>
        <p:spPr>
          <a:xfrm>
            <a:off x="712183" y="1988840"/>
            <a:ext cx="8487702" cy="1060228"/>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24"/>
          <p:cNvSpPr/>
          <p:nvPr/>
        </p:nvSpPr>
        <p:spPr>
          <a:xfrm>
            <a:off x="558396" y="1844823"/>
            <a:ext cx="8782050" cy="9361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58" name="Google Shape;1958;p124"/>
          <p:cNvGrpSpPr/>
          <p:nvPr/>
        </p:nvGrpSpPr>
        <p:grpSpPr>
          <a:xfrm>
            <a:off x="559817" y="1428745"/>
            <a:ext cx="8783192" cy="215444"/>
            <a:chOff x="559817" y="2136914"/>
            <a:chExt cx="8783192" cy="215444"/>
          </a:xfrm>
        </p:grpSpPr>
        <p:sp>
          <p:nvSpPr>
            <p:cNvPr id="1959" name="Google Shape;1959;p1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0" name="Google Shape;1960;p12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1961" name="Google Shape;1961;p124"/>
          <p:cNvGrpSpPr/>
          <p:nvPr/>
        </p:nvGrpSpPr>
        <p:grpSpPr>
          <a:xfrm>
            <a:off x="450000" y="450000"/>
            <a:ext cx="9018000" cy="276999"/>
            <a:chOff x="450000" y="450000"/>
            <a:chExt cx="9018000" cy="276999"/>
          </a:xfrm>
        </p:grpSpPr>
        <p:sp>
          <p:nvSpPr>
            <p:cNvPr id="1962" name="Google Shape;1962;p12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963" name="Google Shape;1963;p12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1964" name="Google Shape;1964;p124"/>
          <p:cNvGrpSpPr/>
          <p:nvPr/>
        </p:nvGrpSpPr>
        <p:grpSpPr>
          <a:xfrm>
            <a:off x="557644" y="2852936"/>
            <a:ext cx="8782050" cy="665324"/>
            <a:chOff x="557644" y="5085183"/>
            <a:chExt cx="8782050" cy="665324"/>
          </a:xfrm>
        </p:grpSpPr>
        <p:sp>
          <p:nvSpPr>
            <p:cNvPr id="1965" name="Google Shape;1965;p124"/>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66" name="Google Shape;1966;p12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67" name="Google Shape;1967;p12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40</a:t>
              </a:r>
              <a:endParaRPr b="1" sz="1300">
                <a:solidFill>
                  <a:srgbClr val="262626"/>
                </a:solidFill>
                <a:latin typeface="Arial"/>
                <a:ea typeface="Arial"/>
                <a:cs typeface="Arial"/>
                <a:sym typeface="Arial"/>
              </a:endParaRPr>
            </a:p>
          </p:txBody>
        </p:sp>
        <p:sp>
          <p:nvSpPr>
            <p:cNvPr id="1968" name="Google Shape;1968;p12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편차제곱의 합을 배열의 개수로 나눈 것은 분산이라고 한다.</a:t>
              </a:r>
              <a:endParaRPr/>
            </a:p>
          </p:txBody>
        </p:sp>
      </p:grpSp>
      <p:pic>
        <p:nvPicPr>
          <p:cNvPr id="1969" name="Google Shape;1969;p124"/>
          <p:cNvPicPr preferRelativeResize="0"/>
          <p:nvPr/>
        </p:nvPicPr>
        <p:blipFill rotWithShape="1">
          <a:blip r:embed="rId4">
            <a:alphaModFix/>
          </a:blip>
          <a:srcRect b="0" l="0" r="14290" t="0"/>
          <a:stretch/>
        </p:blipFill>
        <p:spPr>
          <a:xfrm>
            <a:off x="712183" y="1988840"/>
            <a:ext cx="8487702" cy="618466"/>
          </a:xfrm>
          <a:prstGeom prst="rect">
            <a:avLst/>
          </a:prstGeom>
          <a:noFill/>
          <a:ln cap="flat" cmpd="sng" w="9525">
            <a:solidFill>
              <a:srgbClr val="F2F2F2"/>
            </a:solidFill>
            <a:prstDash val="solid"/>
            <a:round/>
            <a:headEnd len="sm" w="sm" type="none"/>
            <a:tailEnd len="sm" w="sm" type="none"/>
          </a:ln>
        </p:spPr>
      </p:pic>
      <p:sp>
        <p:nvSpPr>
          <p:cNvPr id="1970" name="Google Shape;1970;p124"/>
          <p:cNvSpPr/>
          <p:nvPr/>
        </p:nvSpPr>
        <p:spPr>
          <a:xfrm>
            <a:off x="711201" y="3587595"/>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위의 과정처럼 직접 계산해서 구할 수도 있고, var() 메소드를 이용할 수도 있다.</a:t>
            </a:r>
            <a:endParaRPr/>
          </a:p>
        </p:txBody>
      </p:sp>
      <p:sp>
        <p:nvSpPr>
          <p:cNvPr id="1971" name="Google Shape;1971;p124"/>
          <p:cNvSpPr/>
          <p:nvPr/>
        </p:nvSpPr>
        <p:spPr>
          <a:xfrm>
            <a:off x="558924" y="4005063"/>
            <a:ext cx="8782050" cy="15121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2" name="Google Shape;1972;p124"/>
          <p:cNvPicPr preferRelativeResize="0"/>
          <p:nvPr/>
        </p:nvPicPr>
        <p:blipFill rotWithShape="1">
          <a:blip r:embed="rId5">
            <a:alphaModFix/>
          </a:blip>
          <a:srcRect b="0" l="0" r="14280" t="0"/>
          <a:stretch/>
        </p:blipFill>
        <p:spPr>
          <a:xfrm>
            <a:off x="711201" y="4116094"/>
            <a:ext cx="8488683" cy="1310560"/>
          </a:xfrm>
          <a:prstGeom prst="rect">
            <a:avLst/>
          </a:prstGeom>
          <a:noFill/>
          <a:ln cap="flat" cmpd="sng" w="9525">
            <a:solidFill>
              <a:srgbClr val="F2F2F2"/>
            </a:solidFill>
            <a:prstDash val="solid"/>
            <a:round/>
            <a:headEnd len="sm" w="sm" type="none"/>
            <a:tailEnd len="sm" w="sm" type="none"/>
          </a:ln>
        </p:spPr>
      </p:pic>
      <p:grpSp>
        <p:nvGrpSpPr>
          <p:cNvPr id="1973" name="Google Shape;1973;p124"/>
          <p:cNvGrpSpPr/>
          <p:nvPr/>
        </p:nvGrpSpPr>
        <p:grpSpPr>
          <a:xfrm>
            <a:off x="558924" y="5597866"/>
            <a:ext cx="8782050" cy="665324"/>
            <a:chOff x="557644" y="5085183"/>
            <a:chExt cx="8782050" cy="665324"/>
          </a:xfrm>
        </p:grpSpPr>
        <p:sp>
          <p:nvSpPr>
            <p:cNvPr id="1974" name="Google Shape;1974;p124"/>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75" name="Google Shape;1975;p12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76" name="Google Shape;1976;p12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42</a:t>
              </a:r>
              <a:endParaRPr b="1" sz="1300">
                <a:solidFill>
                  <a:srgbClr val="262626"/>
                </a:solidFill>
                <a:latin typeface="Arial"/>
                <a:ea typeface="Arial"/>
                <a:cs typeface="Arial"/>
                <a:sym typeface="Arial"/>
              </a:endParaRPr>
            </a:p>
          </p:txBody>
        </p:sp>
        <p:sp>
          <p:nvSpPr>
            <p:cNvPr id="1977" name="Google Shape;1977;p12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분산에다가 루트를 씌우면 표준편차가 된다.</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grpSp>
        <p:nvGrpSpPr>
          <p:cNvPr id="1983" name="Google Shape;1983;p125"/>
          <p:cNvGrpSpPr/>
          <p:nvPr/>
        </p:nvGrpSpPr>
        <p:grpSpPr>
          <a:xfrm>
            <a:off x="559817" y="1428745"/>
            <a:ext cx="8783192" cy="215444"/>
            <a:chOff x="559817" y="2136914"/>
            <a:chExt cx="8783192" cy="215444"/>
          </a:xfrm>
        </p:grpSpPr>
        <p:sp>
          <p:nvSpPr>
            <p:cNvPr id="1984" name="Google Shape;1984;p1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85" name="Google Shape;1985;p12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1986" name="Google Shape;1986;p125"/>
          <p:cNvGrpSpPr/>
          <p:nvPr/>
        </p:nvGrpSpPr>
        <p:grpSpPr>
          <a:xfrm>
            <a:off x="450000" y="450000"/>
            <a:ext cx="9018000" cy="276999"/>
            <a:chOff x="450000" y="450000"/>
            <a:chExt cx="9018000" cy="276999"/>
          </a:xfrm>
        </p:grpSpPr>
        <p:sp>
          <p:nvSpPr>
            <p:cNvPr id="1987" name="Google Shape;1987;p12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1988" name="Google Shape;1988;p12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1989" name="Google Shape;1989;p125"/>
          <p:cNvSpPr/>
          <p:nvPr/>
        </p:nvSpPr>
        <p:spPr>
          <a:xfrm>
            <a:off x="711201" y="3587595"/>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위의 과정처럼 직접 계산해서 구할 수도 있고, std() 메소드를 이용할 수도 있다.</a:t>
            </a:r>
            <a:endParaRPr/>
          </a:p>
        </p:txBody>
      </p:sp>
      <p:sp>
        <p:nvSpPr>
          <p:cNvPr id="1990" name="Google Shape;1990;p125"/>
          <p:cNvSpPr/>
          <p:nvPr/>
        </p:nvSpPr>
        <p:spPr>
          <a:xfrm>
            <a:off x="558924" y="4005064"/>
            <a:ext cx="8782050" cy="9018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91" name="Google Shape;1991;p125"/>
          <p:cNvPicPr preferRelativeResize="0"/>
          <p:nvPr/>
        </p:nvPicPr>
        <p:blipFill rotWithShape="1">
          <a:blip r:embed="rId3">
            <a:alphaModFix/>
          </a:blip>
          <a:srcRect b="0" l="0" r="14280" t="0"/>
          <a:stretch/>
        </p:blipFill>
        <p:spPr>
          <a:xfrm>
            <a:off x="711201" y="4142681"/>
            <a:ext cx="8488683" cy="618466"/>
          </a:xfrm>
          <a:prstGeom prst="rect">
            <a:avLst/>
          </a:prstGeom>
          <a:noFill/>
          <a:ln cap="flat" cmpd="sng" w="9525">
            <a:solidFill>
              <a:srgbClr val="F2F2F2"/>
            </a:solidFill>
            <a:prstDash val="solid"/>
            <a:round/>
            <a:headEnd len="sm" w="sm" type="none"/>
            <a:tailEnd len="sm" w="sm" type="none"/>
          </a:ln>
        </p:spPr>
      </p:pic>
      <p:sp>
        <p:nvSpPr>
          <p:cNvPr id="1992" name="Google Shape;1992;p125"/>
          <p:cNvSpPr/>
          <p:nvPr/>
        </p:nvSpPr>
        <p:spPr>
          <a:xfrm>
            <a:off x="558396" y="1844823"/>
            <a:ext cx="8782050" cy="9361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93" name="Google Shape;1993;p125"/>
          <p:cNvGrpSpPr/>
          <p:nvPr/>
        </p:nvGrpSpPr>
        <p:grpSpPr>
          <a:xfrm>
            <a:off x="557644" y="2852936"/>
            <a:ext cx="8782050" cy="665324"/>
            <a:chOff x="557644" y="5085183"/>
            <a:chExt cx="8782050" cy="665324"/>
          </a:xfrm>
        </p:grpSpPr>
        <p:sp>
          <p:nvSpPr>
            <p:cNvPr id="1994" name="Google Shape;1994;p125"/>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95" name="Google Shape;1995;p125"/>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996" name="Google Shape;1996;p12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40</a:t>
              </a:r>
              <a:endParaRPr b="1" sz="1300">
                <a:solidFill>
                  <a:srgbClr val="262626"/>
                </a:solidFill>
                <a:latin typeface="Arial"/>
                <a:ea typeface="Arial"/>
                <a:cs typeface="Arial"/>
                <a:sym typeface="Arial"/>
              </a:endParaRPr>
            </a:p>
          </p:txBody>
        </p:sp>
        <p:sp>
          <p:nvSpPr>
            <p:cNvPr id="1997" name="Google Shape;1997;p12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편차제곱의 합을 배열의 개수로 나눈 것은 분산이라고 한다.</a:t>
              </a:r>
              <a:endParaRPr/>
            </a:p>
          </p:txBody>
        </p:sp>
      </p:grpSp>
      <p:pic>
        <p:nvPicPr>
          <p:cNvPr id="1998" name="Google Shape;1998;p125"/>
          <p:cNvPicPr preferRelativeResize="0"/>
          <p:nvPr/>
        </p:nvPicPr>
        <p:blipFill rotWithShape="1">
          <a:blip r:embed="rId5">
            <a:alphaModFix/>
          </a:blip>
          <a:srcRect b="0" l="0" r="14290" t="0"/>
          <a:stretch/>
        </p:blipFill>
        <p:spPr>
          <a:xfrm>
            <a:off x="712183" y="1988840"/>
            <a:ext cx="8487702" cy="61846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126"/>
          <p:cNvSpPr/>
          <p:nvPr/>
        </p:nvSpPr>
        <p:spPr>
          <a:xfrm>
            <a:off x="558396" y="1844823"/>
            <a:ext cx="8782050" cy="86409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05" name="Google Shape;2005;p126"/>
          <p:cNvGrpSpPr/>
          <p:nvPr/>
        </p:nvGrpSpPr>
        <p:grpSpPr>
          <a:xfrm>
            <a:off x="559817" y="1428745"/>
            <a:ext cx="8783192" cy="215444"/>
            <a:chOff x="559817" y="2136914"/>
            <a:chExt cx="8783192" cy="215444"/>
          </a:xfrm>
        </p:grpSpPr>
        <p:sp>
          <p:nvSpPr>
            <p:cNvPr id="2006" name="Google Shape;2006;p1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07" name="Google Shape;2007;p12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2008" name="Google Shape;2008;p126"/>
          <p:cNvGrpSpPr/>
          <p:nvPr/>
        </p:nvGrpSpPr>
        <p:grpSpPr>
          <a:xfrm>
            <a:off x="450000" y="450000"/>
            <a:ext cx="9018000" cy="276999"/>
            <a:chOff x="450000" y="450000"/>
            <a:chExt cx="9018000" cy="276999"/>
          </a:xfrm>
        </p:grpSpPr>
        <p:sp>
          <p:nvSpPr>
            <p:cNvPr id="2009" name="Google Shape;2009;p12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010" name="Google Shape;2010;p12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011" name="Google Shape;2011;p126"/>
          <p:cNvGrpSpPr/>
          <p:nvPr/>
        </p:nvGrpSpPr>
        <p:grpSpPr>
          <a:xfrm>
            <a:off x="557644" y="2789554"/>
            <a:ext cx="8782050" cy="711454"/>
            <a:chOff x="557644" y="5085183"/>
            <a:chExt cx="8782050" cy="711454"/>
          </a:xfrm>
        </p:grpSpPr>
        <p:sp>
          <p:nvSpPr>
            <p:cNvPr id="2012" name="Google Shape;2012;p126"/>
            <p:cNvSpPr/>
            <p:nvPr/>
          </p:nvSpPr>
          <p:spPr>
            <a:xfrm>
              <a:off x="557644" y="5085183"/>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13" name="Google Shape;2013;p12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14" name="Google Shape;2014;p12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44</a:t>
              </a:r>
              <a:endParaRPr b="1" sz="1300">
                <a:solidFill>
                  <a:srgbClr val="262626"/>
                </a:solidFill>
                <a:latin typeface="Arial"/>
                <a:ea typeface="Arial"/>
                <a:cs typeface="Arial"/>
                <a:sym typeface="Arial"/>
              </a:endParaRPr>
            </a:p>
          </p:txBody>
        </p:sp>
        <p:sp>
          <p:nvSpPr>
            <p:cNvPr id="2015" name="Google Shape;2015;p12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x의 누적합은 cumsum() 메소드를 이용하면 된다.</a:t>
              </a:r>
              <a:endParaRPr/>
            </a:p>
          </p:txBody>
        </p:sp>
      </p:grpSp>
      <p:pic>
        <p:nvPicPr>
          <p:cNvPr id="2016" name="Google Shape;2016;p126"/>
          <p:cNvPicPr preferRelativeResize="0"/>
          <p:nvPr/>
        </p:nvPicPr>
        <p:blipFill rotWithShape="1">
          <a:blip r:embed="rId4">
            <a:alphaModFix/>
          </a:blip>
          <a:srcRect b="0" l="0" r="14290" t="0"/>
          <a:stretch/>
        </p:blipFill>
        <p:spPr>
          <a:xfrm>
            <a:off x="712183" y="1961526"/>
            <a:ext cx="8487702" cy="62582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127"/>
          <p:cNvSpPr/>
          <p:nvPr/>
        </p:nvSpPr>
        <p:spPr>
          <a:xfrm>
            <a:off x="558396" y="1844823"/>
            <a:ext cx="8782050" cy="36339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23" name="Google Shape;2023;p127"/>
          <p:cNvGrpSpPr/>
          <p:nvPr/>
        </p:nvGrpSpPr>
        <p:grpSpPr>
          <a:xfrm>
            <a:off x="559817" y="1428745"/>
            <a:ext cx="8783192" cy="215444"/>
            <a:chOff x="559817" y="2136914"/>
            <a:chExt cx="8783192" cy="215444"/>
          </a:xfrm>
        </p:grpSpPr>
        <p:sp>
          <p:nvSpPr>
            <p:cNvPr id="2024" name="Google Shape;2024;p1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25" name="Google Shape;2025;p12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2026" name="Google Shape;2026;p127"/>
          <p:cNvGrpSpPr/>
          <p:nvPr/>
        </p:nvGrpSpPr>
        <p:grpSpPr>
          <a:xfrm>
            <a:off x="450000" y="450000"/>
            <a:ext cx="9018000" cy="276999"/>
            <a:chOff x="450000" y="450000"/>
            <a:chExt cx="9018000" cy="276999"/>
          </a:xfrm>
        </p:grpSpPr>
        <p:sp>
          <p:nvSpPr>
            <p:cNvPr id="2027" name="Google Shape;2027;p12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028" name="Google Shape;2028;p12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029" name="Google Shape;2029;p127"/>
          <p:cNvGrpSpPr/>
          <p:nvPr/>
        </p:nvGrpSpPr>
        <p:grpSpPr>
          <a:xfrm>
            <a:off x="557644" y="5557062"/>
            <a:ext cx="8782050" cy="843738"/>
            <a:chOff x="557644" y="5085182"/>
            <a:chExt cx="8782050" cy="843738"/>
          </a:xfrm>
        </p:grpSpPr>
        <p:sp>
          <p:nvSpPr>
            <p:cNvPr id="2030" name="Google Shape;2030;p127"/>
            <p:cNvSpPr/>
            <p:nvPr/>
          </p:nvSpPr>
          <p:spPr>
            <a:xfrm>
              <a:off x="557644" y="5085182"/>
              <a:ext cx="8782050" cy="8437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31" name="Google Shape;2031;p12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32" name="Google Shape;2032;p12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47</a:t>
              </a:r>
              <a:endParaRPr b="1" sz="1300">
                <a:solidFill>
                  <a:srgbClr val="262626"/>
                </a:solidFill>
                <a:latin typeface="Arial"/>
                <a:ea typeface="Arial"/>
                <a:cs typeface="Arial"/>
                <a:sym typeface="Arial"/>
              </a:endParaRPr>
            </a:p>
          </p:txBody>
        </p:sp>
        <p:sp>
          <p:nvSpPr>
            <p:cNvPr id="2033" name="Google Shape;2033;p127"/>
            <p:cNvSpPr txBox="1"/>
            <p:nvPr/>
          </p:nvSpPr>
          <p:spPr>
            <a:xfrm>
              <a:off x="1021818" y="5492086"/>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이렇게 2행 3열로 지정해도 되지만, </a:t>
              </a:r>
              <a:r>
                <a:rPr lang="en-US" sz="1300">
                  <a:solidFill>
                    <a:srgbClr val="FF1414"/>
                  </a:solidFill>
                  <a:latin typeface="Arial"/>
                  <a:ea typeface="Arial"/>
                  <a:cs typeface="Arial"/>
                  <a:sym typeface="Arial"/>
                </a:rPr>
                <a:t>아래처럼 행만 지정해놓으면 나머지는 알아서 바뀌게 하고자 할 때는 -1을 사용한다.</a:t>
              </a:r>
              <a:endParaRPr>
                <a:solidFill>
                  <a:srgbClr val="FF1414"/>
                </a:solidFill>
              </a:endParaRPr>
            </a:p>
          </p:txBody>
        </p:sp>
      </p:grpSp>
      <p:pic>
        <p:nvPicPr>
          <p:cNvPr id="2034" name="Google Shape;2034;p127"/>
          <p:cNvPicPr preferRelativeResize="0"/>
          <p:nvPr/>
        </p:nvPicPr>
        <p:blipFill rotWithShape="1">
          <a:blip r:embed="rId4">
            <a:alphaModFix/>
          </a:blip>
          <a:srcRect b="0" l="0" r="14290" t="0"/>
          <a:stretch/>
        </p:blipFill>
        <p:spPr>
          <a:xfrm>
            <a:off x="712183" y="1976662"/>
            <a:ext cx="8487702" cy="339420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28"/>
          <p:cNvSpPr/>
          <p:nvPr/>
        </p:nvSpPr>
        <p:spPr>
          <a:xfrm>
            <a:off x="558396" y="2204864"/>
            <a:ext cx="8782050" cy="27307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41" name="Google Shape;2041;p128"/>
          <p:cNvGrpSpPr/>
          <p:nvPr/>
        </p:nvGrpSpPr>
        <p:grpSpPr>
          <a:xfrm>
            <a:off x="559817" y="1428745"/>
            <a:ext cx="8783192" cy="215444"/>
            <a:chOff x="559817" y="2136914"/>
            <a:chExt cx="8783192" cy="215444"/>
          </a:xfrm>
        </p:grpSpPr>
        <p:sp>
          <p:nvSpPr>
            <p:cNvPr id="2042" name="Google Shape;2042;p1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43" name="Google Shape;2043;p12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Statistical methods of NumPy arrays:</a:t>
              </a:r>
              <a:endParaRPr sz="1400">
                <a:solidFill>
                  <a:srgbClr val="262626"/>
                </a:solidFill>
                <a:latin typeface="Arial"/>
                <a:ea typeface="Arial"/>
                <a:cs typeface="Arial"/>
                <a:sym typeface="Arial"/>
              </a:endParaRPr>
            </a:p>
          </p:txBody>
        </p:sp>
      </p:grpSp>
      <p:grpSp>
        <p:nvGrpSpPr>
          <p:cNvPr id="2044" name="Google Shape;2044;p128"/>
          <p:cNvGrpSpPr/>
          <p:nvPr/>
        </p:nvGrpSpPr>
        <p:grpSpPr>
          <a:xfrm>
            <a:off x="450000" y="450000"/>
            <a:ext cx="9018000" cy="276999"/>
            <a:chOff x="450000" y="450000"/>
            <a:chExt cx="9018000" cy="276999"/>
          </a:xfrm>
        </p:grpSpPr>
        <p:sp>
          <p:nvSpPr>
            <p:cNvPr id="2045" name="Google Shape;2045;p12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046" name="Google Shape;2046;p12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047" name="Google Shape;2047;p128"/>
          <p:cNvGrpSpPr/>
          <p:nvPr/>
        </p:nvGrpSpPr>
        <p:grpSpPr>
          <a:xfrm>
            <a:off x="564877" y="5013176"/>
            <a:ext cx="8782050" cy="1232762"/>
            <a:chOff x="557644" y="5085182"/>
            <a:chExt cx="8782050" cy="1232762"/>
          </a:xfrm>
        </p:grpSpPr>
        <p:sp>
          <p:nvSpPr>
            <p:cNvPr id="2048" name="Google Shape;2048;p128"/>
            <p:cNvSpPr/>
            <p:nvPr/>
          </p:nvSpPr>
          <p:spPr>
            <a:xfrm>
              <a:off x="557644" y="5085182"/>
              <a:ext cx="8782050" cy="12327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49" name="Google Shape;2049;p12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50" name="Google Shape;2050;p12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52</a:t>
              </a:r>
              <a:endParaRPr b="1" sz="1300">
                <a:solidFill>
                  <a:srgbClr val="262626"/>
                </a:solidFill>
                <a:latin typeface="Arial"/>
                <a:ea typeface="Arial"/>
                <a:cs typeface="Arial"/>
                <a:sym typeface="Arial"/>
              </a:endParaRPr>
            </a:p>
          </p:txBody>
        </p:sp>
        <p:sp>
          <p:nvSpPr>
            <p:cNvPr id="2051" name="Google Shape;2051;p12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1과 4의 평균은 2.5이다. When axis = 0, the operation is carried out along the columns.</a:t>
              </a:r>
              <a:endParaRPr/>
            </a:p>
          </p:txBody>
        </p:sp>
      </p:grpSp>
      <p:sp>
        <p:nvSpPr>
          <p:cNvPr id="2052" name="Google Shape;2052;p128"/>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행과 열 별로 통계함수를 사용할 수도 있다.</a:t>
            </a:r>
            <a:endParaRPr/>
          </a:p>
        </p:txBody>
      </p:sp>
      <p:pic>
        <p:nvPicPr>
          <p:cNvPr descr="Byte - Free electronics icons" id="2053" name="Google Shape;2053;p128"/>
          <p:cNvPicPr preferRelativeResize="0"/>
          <p:nvPr/>
        </p:nvPicPr>
        <p:blipFill rotWithShape="1">
          <a:blip r:embed="rId3">
            <a:alphaModFix/>
          </a:blip>
          <a:srcRect b="-5938" l="13871" r="14480" t="-7084"/>
          <a:stretch/>
        </p:blipFill>
        <p:spPr>
          <a:xfrm>
            <a:off x="665436" y="5683980"/>
            <a:ext cx="295715" cy="236991"/>
          </a:xfrm>
          <a:prstGeom prst="rect">
            <a:avLst/>
          </a:prstGeom>
          <a:noFill/>
          <a:ln>
            <a:noFill/>
          </a:ln>
        </p:spPr>
      </p:pic>
      <p:sp>
        <p:nvSpPr>
          <p:cNvPr id="2054" name="Google Shape;2054;p128"/>
          <p:cNvSpPr txBox="1"/>
          <p:nvPr/>
        </p:nvSpPr>
        <p:spPr>
          <a:xfrm>
            <a:off x="924217" y="5661248"/>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53</a:t>
            </a:r>
            <a:endParaRPr b="1" sz="1300">
              <a:solidFill>
                <a:srgbClr val="262626"/>
              </a:solidFill>
              <a:latin typeface="Arial"/>
              <a:ea typeface="Arial"/>
              <a:cs typeface="Arial"/>
              <a:sym typeface="Arial"/>
            </a:endParaRPr>
          </a:p>
        </p:txBody>
      </p:sp>
      <p:sp>
        <p:nvSpPr>
          <p:cNvPr id="2055" name="Google Shape;2055;p128"/>
          <p:cNvSpPr txBox="1"/>
          <p:nvPr/>
        </p:nvSpPr>
        <p:spPr>
          <a:xfrm>
            <a:off x="1024857" y="599614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1,2,3의 평균은 2이다. When axis = 1, the operation is carried out along the rows.</a:t>
            </a:r>
            <a:endParaRPr/>
          </a:p>
        </p:txBody>
      </p:sp>
      <p:pic>
        <p:nvPicPr>
          <p:cNvPr id="2056" name="Google Shape;2056;p128"/>
          <p:cNvPicPr preferRelativeResize="0"/>
          <p:nvPr/>
        </p:nvPicPr>
        <p:blipFill rotWithShape="1">
          <a:blip r:embed="rId4">
            <a:alphaModFix/>
          </a:blip>
          <a:srcRect b="0" l="0" r="14280" t="0"/>
          <a:stretch/>
        </p:blipFill>
        <p:spPr>
          <a:xfrm>
            <a:off x="711201" y="2345935"/>
            <a:ext cx="8488683" cy="242968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29"/>
          <p:cNvSpPr/>
          <p:nvPr/>
        </p:nvSpPr>
        <p:spPr>
          <a:xfrm>
            <a:off x="558396" y="1844823"/>
            <a:ext cx="8782050" cy="6480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63" name="Google Shape;2063;p129"/>
          <p:cNvGrpSpPr/>
          <p:nvPr/>
        </p:nvGrpSpPr>
        <p:grpSpPr>
          <a:xfrm>
            <a:off x="559817" y="1428745"/>
            <a:ext cx="8783192" cy="215444"/>
            <a:chOff x="559817" y="2136914"/>
            <a:chExt cx="8783192" cy="215444"/>
          </a:xfrm>
        </p:grpSpPr>
        <p:sp>
          <p:nvSpPr>
            <p:cNvPr id="2064" name="Google Shape;2064;p1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65" name="Google Shape;2065;p12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난수에 대해</a:t>
              </a:r>
              <a:endParaRPr/>
            </a:p>
          </p:txBody>
        </p:sp>
      </p:grpSp>
      <p:grpSp>
        <p:nvGrpSpPr>
          <p:cNvPr id="2066" name="Google Shape;2066;p129"/>
          <p:cNvGrpSpPr/>
          <p:nvPr/>
        </p:nvGrpSpPr>
        <p:grpSpPr>
          <a:xfrm>
            <a:off x="450000" y="450000"/>
            <a:ext cx="9018000" cy="276999"/>
            <a:chOff x="450000" y="450000"/>
            <a:chExt cx="9018000" cy="276999"/>
          </a:xfrm>
        </p:grpSpPr>
        <p:sp>
          <p:nvSpPr>
            <p:cNvPr id="2067" name="Google Shape;2067;p12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068" name="Google Shape;2068;p12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069" name="Google Shape;2069;p129"/>
          <p:cNvGrpSpPr/>
          <p:nvPr/>
        </p:nvGrpSpPr>
        <p:grpSpPr>
          <a:xfrm>
            <a:off x="557644" y="2573530"/>
            <a:ext cx="8782050" cy="752258"/>
            <a:chOff x="557644" y="5085182"/>
            <a:chExt cx="8782050" cy="752258"/>
          </a:xfrm>
        </p:grpSpPr>
        <p:sp>
          <p:nvSpPr>
            <p:cNvPr id="2070" name="Google Shape;2070;p129"/>
            <p:cNvSpPr/>
            <p:nvPr/>
          </p:nvSpPr>
          <p:spPr>
            <a:xfrm>
              <a:off x="557644" y="5085182"/>
              <a:ext cx="8782050" cy="7522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71" name="Google Shape;2071;p12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72" name="Google Shape;2072;p12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54</a:t>
              </a:r>
              <a:endParaRPr b="1" sz="1300">
                <a:solidFill>
                  <a:srgbClr val="262626"/>
                </a:solidFill>
                <a:latin typeface="Arial"/>
                <a:ea typeface="Arial"/>
                <a:cs typeface="Arial"/>
                <a:sym typeface="Arial"/>
              </a:endParaRPr>
            </a:p>
          </p:txBody>
        </p:sp>
        <p:sp>
          <p:nvSpPr>
            <p:cNvPr id="2073" name="Google Shape;2073;p12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np.ramdom을 사용해서 seed값으로 초기화 해놓으면 난수값이 나올 때 고정된 난수를 발생시킨다. </a:t>
              </a:r>
              <a:endParaRPr/>
            </a:p>
          </p:txBody>
        </p:sp>
      </p:grpSp>
      <p:pic>
        <p:nvPicPr>
          <p:cNvPr id="2074" name="Google Shape;2074;p129"/>
          <p:cNvPicPr preferRelativeResize="0"/>
          <p:nvPr/>
        </p:nvPicPr>
        <p:blipFill rotWithShape="1">
          <a:blip r:embed="rId4">
            <a:alphaModFix/>
          </a:blip>
          <a:srcRect b="0" l="0" r="14291" t="0"/>
          <a:stretch/>
        </p:blipFill>
        <p:spPr>
          <a:xfrm>
            <a:off x="712183" y="1951639"/>
            <a:ext cx="8487701" cy="419674"/>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130"/>
          <p:cNvSpPr/>
          <p:nvPr/>
        </p:nvSpPr>
        <p:spPr>
          <a:xfrm>
            <a:off x="558396" y="2204865"/>
            <a:ext cx="8782050" cy="15121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81" name="Google Shape;2081;p130"/>
          <p:cNvGrpSpPr/>
          <p:nvPr/>
        </p:nvGrpSpPr>
        <p:grpSpPr>
          <a:xfrm>
            <a:off x="559817" y="1428745"/>
            <a:ext cx="8783192" cy="215444"/>
            <a:chOff x="559817" y="2136914"/>
            <a:chExt cx="8783192" cy="215444"/>
          </a:xfrm>
        </p:grpSpPr>
        <p:sp>
          <p:nvSpPr>
            <p:cNvPr id="2082" name="Google Shape;2082;p1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83" name="Google Shape;2083;p13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난수에 대해</a:t>
              </a:r>
              <a:endParaRPr/>
            </a:p>
          </p:txBody>
        </p:sp>
      </p:grpSp>
      <p:grpSp>
        <p:nvGrpSpPr>
          <p:cNvPr id="2084" name="Google Shape;2084;p130"/>
          <p:cNvGrpSpPr/>
          <p:nvPr/>
        </p:nvGrpSpPr>
        <p:grpSpPr>
          <a:xfrm>
            <a:off x="450000" y="450000"/>
            <a:ext cx="9018000" cy="276999"/>
            <a:chOff x="450000" y="450000"/>
            <a:chExt cx="9018000" cy="276999"/>
          </a:xfrm>
        </p:grpSpPr>
        <p:sp>
          <p:nvSpPr>
            <p:cNvPr id="2085" name="Google Shape;2085;p13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086" name="Google Shape;2086;p13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087" name="Google Shape;2087;p130"/>
          <p:cNvGrpSpPr/>
          <p:nvPr/>
        </p:nvGrpSpPr>
        <p:grpSpPr>
          <a:xfrm>
            <a:off x="564877" y="3797666"/>
            <a:ext cx="8782050" cy="1287518"/>
            <a:chOff x="557644" y="5085182"/>
            <a:chExt cx="8782050" cy="1287518"/>
          </a:xfrm>
        </p:grpSpPr>
        <p:sp>
          <p:nvSpPr>
            <p:cNvPr id="2088" name="Google Shape;2088;p130"/>
            <p:cNvSpPr/>
            <p:nvPr/>
          </p:nvSpPr>
          <p:spPr>
            <a:xfrm>
              <a:off x="557644" y="5085182"/>
              <a:ext cx="8782050" cy="12875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89" name="Google Shape;2089;p13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90" name="Google Shape;2090;p13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55</a:t>
              </a:r>
              <a:endParaRPr b="1" sz="1300">
                <a:solidFill>
                  <a:srgbClr val="262626"/>
                </a:solidFill>
                <a:latin typeface="Arial"/>
                <a:ea typeface="Arial"/>
                <a:cs typeface="Arial"/>
                <a:sym typeface="Arial"/>
              </a:endParaRPr>
            </a:p>
          </p:txBody>
        </p:sp>
        <p:sp>
          <p:nvSpPr>
            <p:cNvPr id="2091" name="Google Shape;2091;p13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0에서 9까지의 정수로부터 난수가 나온다.</a:t>
              </a:r>
              <a:endParaRPr/>
            </a:p>
          </p:txBody>
        </p:sp>
      </p:grpSp>
      <p:sp>
        <p:nvSpPr>
          <p:cNvPr id="2092" name="Google Shape;2092;p130"/>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Return random integers from `low` (inclusive) to `high` (exclusive). help(np.random.randint) 참조</a:t>
            </a:r>
            <a:endParaRPr sz="1300">
              <a:solidFill>
                <a:srgbClr val="262626"/>
              </a:solidFill>
              <a:latin typeface="Arial"/>
              <a:ea typeface="Arial"/>
              <a:cs typeface="Arial"/>
              <a:sym typeface="Arial"/>
            </a:endParaRPr>
          </a:p>
        </p:txBody>
      </p:sp>
      <p:pic>
        <p:nvPicPr>
          <p:cNvPr descr="Byte - Free electronics icons" id="2093" name="Google Shape;2093;p130"/>
          <p:cNvPicPr preferRelativeResize="0"/>
          <p:nvPr/>
        </p:nvPicPr>
        <p:blipFill rotWithShape="1">
          <a:blip r:embed="rId3">
            <a:alphaModFix/>
          </a:blip>
          <a:srcRect b="-5938" l="13871" r="14480" t="-7084"/>
          <a:stretch/>
        </p:blipFill>
        <p:spPr>
          <a:xfrm>
            <a:off x="665436" y="4468470"/>
            <a:ext cx="295715" cy="236991"/>
          </a:xfrm>
          <a:prstGeom prst="rect">
            <a:avLst/>
          </a:prstGeom>
          <a:noFill/>
          <a:ln>
            <a:noFill/>
          </a:ln>
        </p:spPr>
      </p:pic>
      <p:sp>
        <p:nvSpPr>
          <p:cNvPr id="2094" name="Google Shape;2094;p130"/>
          <p:cNvSpPr txBox="1"/>
          <p:nvPr/>
        </p:nvSpPr>
        <p:spPr>
          <a:xfrm>
            <a:off x="924217" y="4445738"/>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56</a:t>
            </a:r>
            <a:endParaRPr b="1" sz="1300">
              <a:solidFill>
                <a:srgbClr val="262626"/>
              </a:solidFill>
              <a:latin typeface="Arial"/>
              <a:ea typeface="Arial"/>
              <a:cs typeface="Arial"/>
              <a:sym typeface="Arial"/>
            </a:endParaRPr>
          </a:p>
        </p:txBody>
      </p:sp>
      <p:sp>
        <p:nvSpPr>
          <p:cNvPr id="2095" name="Google Shape;2095;p130"/>
          <p:cNvSpPr txBox="1"/>
          <p:nvPr/>
        </p:nvSpPr>
        <p:spPr>
          <a:xfrm>
            <a:off x="1024857" y="478063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1에서 10까지의 정수 중에서 난수가 나오게 하려면 이와 같이 하면 된다.</a:t>
            </a:r>
            <a:endParaRPr/>
          </a:p>
        </p:txBody>
      </p:sp>
      <p:pic>
        <p:nvPicPr>
          <p:cNvPr id="2096" name="Google Shape;2096;p130"/>
          <p:cNvPicPr preferRelativeResize="0"/>
          <p:nvPr/>
        </p:nvPicPr>
        <p:blipFill rotWithShape="1">
          <a:blip r:embed="rId4">
            <a:alphaModFix/>
          </a:blip>
          <a:srcRect b="0" l="0" r="14280" t="0"/>
          <a:stretch/>
        </p:blipFill>
        <p:spPr>
          <a:xfrm>
            <a:off x="711201" y="2308565"/>
            <a:ext cx="8488683" cy="1288472"/>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31"/>
          <p:cNvSpPr/>
          <p:nvPr/>
        </p:nvSpPr>
        <p:spPr>
          <a:xfrm>
            <a:off x="558396" y="2204865"/>
            <a:ext cx="8782050" cy="20882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03" name="Google Shape;2103;p131"/>
          <p:cNvGrpSpPr/>
          <p:nvPr/>
        </p:nvGrpSpPr>
        <p:grpSpPr>
          <a:xfrm>
            <a:off x="559817" y="1428745"/>
            <a:ext cx="8783192" cy="215444"/>
            <a:chOff x="559817" y="2136914"/>
            <a:chExt cx="8783192" cy="215444"/>
          </a:xfrm>
        </p:grpSpPr>
        <p:sp>
          <p:nvSpPr>
            <p:cNvPr id="2104" name="Google Shape;2104;p1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05" name="Google Shape;2105;p13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난수에 대해</a:t>
              </a:r>
              <a:endParaRPr/>
            </a:p>
          </p:txBody>
        </p:sp>
      </p:grpSp>
      <p:grpSp>
        <p:nvGrpSpPr>
          <p:cNvPr id="2106" name="Google Shape;2106;p131"/>
          <p:cNvGrpSpPr/>
          <p:nvPr/>
        </p:nvGrpSpPr>
        <p:grpSpPr>
          <a:xfrm>
            <a:off x="450000" y="450000"/>
            <a:ext cx="9018000" cy="276999"/>
            <a:chOff x="450000" y="450000"/>
            <a:chExt cx="9018000" cy="276999"/>
          </a:xfrm>
        </p:grpSpPr>
        <p:sp>
          <p:nvSpPr>
            <p:cNvPr id="2107" name="Google Shape;2107;p13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08" name="Google Shape;2108;p13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109" name="Google Shape;2109;p131"/>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무한 반복해서 10이 나오는지 확인하려면 아래와 같이 코드를 작성한다.</a:t>
            </a:r>
            <a:endParaRPr/>
          </a:p>
        </p:txBody>
      </p:sp>
      <p:pic>
        <p:nvPicPr>
          <p:cNvPr id="2110" name="Google Shape;2110;p131"/>
          <p:cNvPicPr preferRelativeResize="0"/>
          <p:nvPr/>
        </p:nvPicPr>
        <p:blipFill rotWithShape="1">
          <a:blip r:embed="rId3">
            <a:alphaModFix/>
          </a:blip>
          <a:srcRect b="0" l="0" r="14280" t="0"/>
          <a:stretch/>
        </p:blipFill>
        <p:spPr>
          <a:xfrm>
            <a:off x="711201" y="2345935"/>
            <a:ext cx="8488683" cy="181858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51"/>
          <p:cNvGrpSpPr/>
          <p:nvPr/>
        </p:nvGrpSpPr>
        <p:grpSpPr>
          <a:xfrm>
            <a:off x="450000" y="450000"/>
            <a:ext cx="9018000" cy="276999"/>
            <a:chOff x="450000" y="450000"/>
            <a:chExt cx="9018000" cy="276999"/>
          </a:xfrm>
        </p:grpSpPr>
        <p:sp>
          <p:nvSpPr>
            <p:cNvPr id="503" name="Google Shape;503;p5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NumPy 배열</a:t>
              </a:r>
              <a:endParaRPr sz="1800">
                <a:solidFill>
                  <a:schemeClr val="lt1"/>
                </a:solidFill>
                <a:latin typeface="Arial"/>
                <a:ea typeface="Arial"/>
                <a:cs typeface="Arial"/>
                <a:sym typeface="Arial"/>
              </a:endParaRPr>
            </a:p>
          </p:txBody>
        </p:sp>
        <p:sp>
          <p:nvSpPr>
            <p:cNvPr id="504" name="Google Shape;504;p5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505" name="Google Shape;505;p51"/>
          <p:cNvGrpSpPr/>
          <p:nvPr/>
        </p:nvGrpSpPr>
        <p:grpSpPr>
          <a:xfrm>
            <a:off x="559817" y="1428745"/>
            <a:ext cx="8783192" cy="215444"/>
            <a:chOff x="559817" y="2136914"/>
            <a:chExt cx="8783192" cy="215444"/>
          </a:xfrm>
        </p:grpSpPr>
        <p:sp>
          <p:nvSpPr>
            <p:cNvPr id="506" name="Google Shape;506;p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7" name="Google Shape;507;p5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배열에서의 자료 추가 및 삭제 (4/4)</a:t>
              </a:r>
              <a:endParaRPr sz="1400">
                <a:solidFill>
                  <a:srgbClr val="262626"/>
                </a:solidFill>
                <a:latin typeface="Arial"/>
                <a:ea typeface="Arial"/>
                <a:cs typeface="Arial"/>
                <a:sym typeface="Arial"/>
              </a:endParaRPr>
            </a:p>
          </p:txBody>
        </p:sp>
      </p:grpSp>
      <p:sp>
        <p:nvSpPr>
          <p:cNvPr id="508" name="Google Shape;508;p51"/>
          <p:cNvSpPr/>
          <p:nvPr/>
        </p:nvSpPr>
        <p:spPr>
          <a:xfrm>
            <a:off x="702940" y="1700808"/>
            <a:ext cx="8632825"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마지막 남은 공간을 삭제하면 완성된다.</a:t>
            </a:r>
            <a:endParaRPr/>
          </a:p>
        </p:txBody>
      </p:sp>
      <p:sp>
        <p:nvSpPr>
          <p:cNvPr id="509" name="Google Shape;509;p51"/>
          <p:cNvSpPr/>
          <p:nvPr/>
        </p:nvSpPr>
        <p:spPr>
          <a:xfrm>
            <a:off x="3930035" y="3473466"/>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Green</a:t>
            </a:r>
            <a:endParaRPr/>
          </a:p>
        </p:txBody>
      </p:sp>
      <p:sp>
        <p:nvSpPr>
          <p:cNvPr id="510" name="Google Shape;510;p51"/>
          <p:cNvSpPr/>
          <p:nvPr/>
        </p:nvSpPr>
        <p:spPr>
          <a:xfrm>
            <a:off x="3580746" y="268788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Blue</a:t>
            </a:r>
            <a:endParaRPr/>
          </a:p>
        </p:txBody>
      </p:sp>
      <p:sp>
        <p:nvSpPr>
          <p:cNvPr id="511" name="Google Shape;511;p51"/>
          <p:cNvSpPr/>
          <p:nvPr/>
        </p:nvSpPr>
        <p:spPr>
          <a:xfrm>
            <a:off x="4519364" y="268788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Yellow</a:t>
            </a:r>
            <a:endParaRPr/>
          </a:p>
        </p:txBody>
      </p:sp>
      <p:sp>
        <p:nvSpPr>
          <p:cNvPr id="512" name="Google Shape;512;p51"/>
          <p:cNvSpPr/>
          <p:nvPr/>
        </p:nvSpPr>
        <p:spPr>
          <a:xfrm>
            <a:off x="5457982" y="268788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a:t>
            </a:r>
            <a:endParaRPr/>
          </a:p>
        </p:txBody>
      </p:sp>
      <p:sp>
        <p:nvSpPr>
          <p:cNvPr id="513" name="Google Shape;513;p51"/>
          <p:cNvSpPr/>
          <p:nvPr/>
        </p:nvSpPr>
        <p:spPr>
          <a:xfrm>
            <a:off x="3848280" y="2393100"/>
            <a:ext cx="4500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a[0]</a:t>
            </a:r>
            <a:endParaRPr sz="1400">
              <a:solidFill>
                <a:srgbClr val="262626"/>
              </a:solidFill>
              <a:latin typeface="Arial"/>
              <a:ea typeface="Arial"/>
              <a:cs typeface="Arial"/>
              <a:sym typeface="Arial"/>
            </a:endParaRPr>
          </a:p>
        </p:txBody>
      </p:sp>
      <p:sp>
        <p:nvSpPr>
          <p:cNvPr id="514" name="Google Shape;514;p51"/>
          <p:cNvSpPr/>
          <p:nvPr/>
        </p:nvSpPr>
        <p:spPr>
          <a:xfrm>
            <a:off x="4794123" y="2393100"/>
            <a:ext cx="3960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a[1]</a:t>
            </a:r>
            <a:endParaRPr sz="1400">
              <a:solidFill>
                <a:srgbClr val="262626"/>
              </a:solidFill>
              <a:latin typeface="Arial"/>
              <a:ea typeface="Arial"/>
              <a:cs typeface="Arial"/>
              <a:sym typeface="Arial"/>
            </a:endParaRPr>
          </a:p>
        </p:txBody>
      </p:sp>
      <p:sp>
        <p:nvSpPr>
          <p:cNvPr id="515" name="Google Shape;515;p51"/>
          <p:cNvSpPr/>
          <p:nvPr/>
        </p:nvSpPr>
        <p:spPr>
          <a:xfrm>
            <a:off x="5698991" y="2393100"/>
            <a:ext cx="5367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a[2]</a:t>
            </a:r>
            <a:endParaRPr sz="1400">
              <a:solidFill>
                <a:srgbClr val="262626"/>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32"/>
          <p:cNvSpPr/>
          <p:nvPr/>
        </p:nvSpPr>
        <p:spPr>
          <a:xfrm>
            <a:off x="558396" y="1844822"/>
            <a:ext cx="8782050" cy="25202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17" name="Google Shape;2117;p132"/>
          <p:cNvGrpSpPr/>
          <p:nvPr/>
        </p:nvGrpSpPr>
        <p:grpSpPr>
          <a:xfrm>
            <a:off x="559817" y="1428745"/>
            <a:ext cx="8783192" cy="215444"/>
            <a:chOff x="559817" y="2136914"/>
            <a:chExt cx="8783192" cy="215444"/>
          </a:xfrm>
        </p:grpSpPr>
        <p:sp>
          <p:nvSpPr>
            <p:cNvPr id="2118" name="Google Shape;2118;p1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19" name="Google Shape;2119;p132"/>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난수에 대해</a:t>
              </a:r>
              <a:endParaRPr/>
            </a:p>
          </p:txBody>
        </p:sp>
      </p:grpSp>
      <p:grpSp>
        <p:nvGrpSpPr>
          <p:cNvPr id="2120" name="Google Shape;2120;p132"/>
          <p:cNvGrpSpPr/>
          <p:nvPr/>
        </p:nvGrpSpPr>
        <p:grpSpPr>
          <a:xfrm>
            <a:off x="450000" y="450000"/>
            <a:ext cx="9018000" cy="276999"/>
            <a:chOff x="450000" y="450000"/>
            <a:chExt cx="9018000" cy="276999"/>
          </a:xfrm>
        </p:grpSpPr>
        <p:sp>
          <p:nvSpPr>
            <p:cNvPr id="2121" name="Google Shape;2121;p132"/>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22" name="Google Shape;2122;p132"/>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grpSp>
        <p:nvGrpSpPr>
          <p:cNvPr id="2123" name="Google Shape;2123;p132"/>
          <p:cNvGrpSpPr/>
          <p:nvPr/>
        </p:nvGrpSpPr>
        <p:grpSpPr>
          <a:xfrm>
            <a:off x="557644" y="4445738"/>
            <a:ext cx="8782050" cy="927478"/>
            <a:chOff x="557644" y="5085182"/>
            <a:chExt cx="8782050" cy="927478"/>
          </a:xfrm>
        </p:grpSpPr>
        <p:sp>
          <p:nvSpPr>
            <p:cNvPr id="2124" name="Google Shape;2124;p132"/>
            <p:cNvSpPr/>
            <p:nvPr/>
          </p:nvSpPr>
          <p:spPr>
            <a:xfrm>
              <a:off x="557644" y="5085182"/>
              <a:ext cx="8782050" cy="9274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25" name="Google Shape;2125;p13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126" name="Google Shape;2126;p13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58</a:t>
              </a:r>
              <a:endParaRPr b="1" sz="1300">
                <a:solidFill>
                  <a:srgbClr val="262626"/>
                </a:solidFill>
                <a:latin typeface="Arial"/>
                <a:ea typeface="Arial"/>
                <a:cs typeface="Arial"/>
                <a:sym typeface="Arial"/>
              </a:endParaRPr>
            </a:p>
          </p:txBody>
        </p:sp>
        <p:sp>
          <p:nvSpPr>
            <p:cNvPr id="2127" name="Google Shape;2127;p132"/>
            <p:cNvSpPr txBox="1"/>
            <p:nvPr/>
          </p:nvSpPr>
          <p:spPr>
            <a:xfrm>
              <a:off x="1021818" y="5492086"/>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아래의 경우는 11이 나오지 않으므로 무한 반복한다. 무한 반복하는 경우 멈추게 하려면          (interrupt kernel)을 클릭한다.</a:t>
              </a:r>
              <a:endParaRPr/>
            </a:p>
          </p:txBody>
        </p:sp>
      </p:grpSp>
      <p:pic>
        <p:nvPicPr>
          <p:cNvPr id="2128" name="Google Shape;2128;p132"/>
          <p:cNvPicPr preferRelativeResize="0"/>
          <p:nvPr/>
        </p:nvPicPr>
        <p:blipFill rotWithShape="1">
          <a:blip r:embed="rId4">
            <a:alphaModFix/>
          </a:blip>
          <a:srcRect b="0" l="0" r="14290" t="0"/>
          <a:stretch/>
        </p:blipFill>
        <p:spPr>
          <a:xfrm>
            <a:off x="712183" y="1977769"/>
            <a:ext cx="8487702" cy="2245622"/>
          </a:xfrm>
          <a:prstGeom prst="rect">
            <a:avLst/>
          </a:prstGeom>
          <a:noFill/>
          <a:ln cap="flat" cmpd="sng" w="9525">
            <a:solidFill>
              <a:srgbClr val="F2F2F2"/>
            </a:solidFill>
            <a:prstDash val="solid"/>
            <a:round/>
            <a:headEnd len="sm" w="sm" type="none"/>
            <a:tailEnd len="sm" w="sm" type="none"/>
          </a:ln>
        </p:spPr>
      </p:pic>
      <p:pic>
        <p:nvPicPr>
          <p:cNvPr id="2129" name="Google Shape;2129;p132"/>
          <p:cNvPicPr preferRelativeResize="0"/>
          <p:nvPr/>
        </p:nvPicPr>
        <p:blipFill rotWithShape="1">
          <a:blip r:embed="rId5">
            <a:alphaModFix/>
          </a:blip>
          <a:srcRect b="35727" l="0" r="92503" t="48240"/>
          <a:stretch/>
        </p:blipFill>
        <p:spPr>
          <a:xfrm>
            <a:off x="712182" y="1985895"/>
            <a:ext cx="742447" cy="360040"/>
          </a:xfrm>
          <a:prstGeom prst="rect">
            <a:avLst/>
          </a:prstGeom>
          <a:noFill/>
          <a:ln>
            <a:noFill/>
          </a:ln>
        </p:spPr>
      </p:pic>
      <p:pic>
        <p:nvPicPr>
          <p:cNvPr id="2130" name="Google Shape;2130;p132"/>
          <p:cNvPicPr preferRelativeResize="0"/>
          <p:nvPr/>
        </p:nvPicPr>
        <p:blipFill rotWithShape="1">
          <a:blip r:embed="rId6">
            <a:alphaModFix/>
          </a:blip>
          <a:srcRect b="0" l="0" r="0" t="0"/>
          <a:stretch/>
        </p:blipFill>
        <p:spPr>
          <a:xfrm>
            <a:off x="7471692" y="4699927"/>
            <a:ext cx="247650" cy="419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33"/>
          <p:cNvSpPr/>
          <p:nvPr/>
        </p:nvSpPr>
        <p:spPr>
          <a:xfrm>
            <a:off x="558396" y="2204865"/>
            <a:ext cx="8782050" cy="20882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37" name="Google Shape;2137;p133"/>
          <p:cNvGrpSpPr/>
          <p:nvPr/>
        </p:nvGrpSpPr>
        <p:grpSpPr>
          <a:xfrm>
            <a:off x="559817" y="1428745"/>
            <a:ext cx="8783192" cy="215444"/>
            <a:chOff x="559817" y="2136914"/>
            <a:chExt cx="8783192" cy="215444"/>
          </a:xfrm>
        </p:grpSpPr>
        <p:sp>
          <p:nvSpPr>
            <p:cNvPr id="2138" name="Google Shape;2138;p1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39" name="Google Shape;2139;p133"/>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140" name="Google Shape;2140;p133"/>
          <p:cNvGrpSpPr/>
          <p:nvPr/>
        </p:nvGrpSpPr>
        <p:grpSpPr>
          <a:xfrm>
            <a:off x="450000" y="450000"/>
            <a:ext cx="9018000" cy="276999"/>
            <a:chOff x="450000" y="450000"/>
            <a:chExt cx="9018000" cy="276999"/>
          </a:xfrm>
        </p:grpSpPr>
        <p:sp>
          <p:nvSpPr>
            <p:cNvPr id="2141" name="Google Shape;2141;p133"/>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42" name="Google Shape;2142;p133"/>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143" name="Google Shape;2143;p133"/>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Universal functions:</a:t>
            </a:r>
            <a:endParaRPr/>
          </a:p>
        </p:txBody>
      </p:sp>
      <p:pic>
        <p:nvPicPr>
          <p:cNvPr id="2144" name="Google Shape;2144;p133"/>
          <p:cNvPicPr preferRelativeResize="0"/>
          <p:nvPr/>
        </p:nvPicPr>
        <p:blipFill rotWithShape="1">
          <a:blip r:embed="rId3">
            <a:alphaModFix/>
          </a:blip>
          <a:srcRect b="0" l="0" r="14280" t="0"/>
          <a:stretch/>
        </p:blipFill>
        <p:spPr>
          <a:xfrm>
            <a:off x="711201" y="2306556"/>
            <a:ext cx="8488683" cy="1884850"/>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34"/>
          <p:cNvSpPr/>
          <p:nvPr/>
        </p:nvSpPr>
        <p:spPr>
          <a:xfrm>
            <a:off x="558396" y="2204864"/>
            <a:ext cx="8782050" cy="41764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51" name="Google Shape;2151;p134"/>
          <p:cNvGrpSpPr/>
          <p:nvPr/>
        </p:nvGrpSpPr>
        <p:grpSpPr>
          <a:xfrm>
            <a:off x="559817" y="1428745"/>
            <a:ext cx="8783192" cy="215444"/>
            <a:chOff x="559817" y="2136914"/>
            <a:chExt cx="8783192" cy="215444"/>
          </a:xfrm>
        </p:grpSpPr>
        <p:sp>
          <p:nvSpPr>
            <p:cNvPr id="2152" name="Google Shape;2152;p1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3" name="Google Shape;2153;p134"/>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154" name="Google Shape;2154;p134"/>
          <p:cNvGrpSpPr/>
          <p:nvPr/>
        </p:nvGrpSpPr>
        <p:grpSpPr>
          <a:xfrm>
            <a:off x="450000" y="450000"/>
            <a:ext cx="9018000" cy="276999"/>
            <a:chOff x="450000" y="450000"/>
            <a:chExt cx="9018000" cy="276999"/>
          </a:xfrm>
        </p:grpSpPr>
        <p:sp>
          <p:nvSpPr>
            <p:cNvPr id="2155" name="Google Shape;2155;p134"/>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56" name="Google Shape;2156;p134"/>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157" name="Google Shape;2157;p134"/>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pic>
        <p:nvPicPr>
          <p:cNvPr id="2158" name="Google Shape;2158;p134"/>
          <p:cNvPicPr preferRelativeResize="0"/>
          <p:nvPr/>
        </p:nvPicPr>
        <p:blipFill rotWithShape="1">
          <a:blip r:embed="rId3">
            <a:alphaModFix/>
          </a:blip>
          <a:srcRect b="0" l="0" r="0" t="0"/>
          <a:stretch/>
        </p:blipFill>
        <p:spPr>
          <a:xfrm>
            <a:off x="711201" y="2303132"/>
            <a:ext cx="8416675" cy="3979929"/>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35"/>
          <p:cNvSpPr/>
          <p:nvPr/>
        </p:nvSpPr>
        <p:spPr>
          <a:xfrm>
            <a:off x="558396" y="2204865"/>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65" name="Google Shape;2165;p135"/>
          <p:cNvGrpSpPr/>
          <p:nvPr/>
        </p:nvGrpSpPr>
        <p:grpSpPr>
          <a:xfrm>
            <a:off x="559817" y="1428745"/>
            <a:ext cx="8783192" cy="215444"/>
            <a:chOff x="559817" y="2136914"/>
            <a:chExt cx="8783192" cy="215444"/>
          </a:xfrm>
        </p:grpSpPr>
        <p:sp>
          <p:nvSpPr>
            <p:cNvPr id="2166" name="Google Shape;2166;p1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7" name="Google Shape;2167;p135"/>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168" name="Google Shape;2168;p135"/>
          <p:cNvGrpSpPr/>
          <p:nvPr/>
        </p:nvGrpSpPr>
        <p:grpSpPr>
          <a:xfrm>
            <a:off x="450000" y="450000"/>
            <a:ext cx="9018000" cy="276999"/>
            <a:chOff x="450000" y="450000"/>
            <a:chExt cx="9018000" cy="276999"/>
          </a:xfrm>
        </p:grpSpPr>
        <p:sp>
          <p:nvSpPr>
            <p:cNvPr id="2169" name="Google Shape;2169;p135"/>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70" name="Google Shape;2170;p135"/>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171" name="Google Shape;2171;p135"/>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pic>
        <p:nvPicPr>
          <p:cNvPr id="2172" name="Google Shape;2172;p135"/>
          <p:cNvPicPr preferRelativeResize="0"/>
          <p:nvPr/>
        </p:nvPicPr>
        <p:blipFill rotWithShape="1">
          <a:blip r:embed="rId3">
            <a:alphaModFix/>
          </a:blip>
          <a:srcRect b="0" l="0" r="14280" t="0"/>
          <a:stretch/>
        </p:blipFill>
        <p:spPr>
          <a:xfrm>
            <a:off x="711201" y="2345935"/>
            <a:ext cx="8488683" cy="2657933"/>
          </a:xfrm>
          <a:prstGeom prst="rect">
            <a:avLst/>
          </a:prstGeom>
          <a:noFill/>
          <a:ln cap="flat" cmpd="sng" w="9525">
            <a:solidFill>
              <a:srgbClr val="F2F2F2"/>
            </a:solidFill>
            <a:prstDash val="solid"/>
            <a:round/>
            <a:headEnd len="sm" w="sm" type="none"/>
            <a:tailEnd len="sm" w="sm" type="none"/>
          </a:ln>
        </p:spPr>
      </p:pic>
      <p:grpSp>
        <p:nvGrpSpPr>
          <p:cNvPr id="2173" name="Google Shape;2173;p135"/>
          <p:cNvGrpSpPr/>
          <p:nvPr/>
        </p:nvGrpSpPr>
        <p:grpSpPr>
          <a:xfrm>
            <a:off x="557644" y="5250408"/>
            <a:ext cx="8782050" cy="752258"/>
            <a:chOff x="557644" y="5085182"/>
            <a:chExt cx="8782050" cy="752258"/>
          </a:xfrm>
        </p:grpSpPr>
        <p:sp>
          <p:nvSpPr>
            <p:cNvPr id="2174" name="Google Shape;2174;p135"/>
            <p:cNvSpPr/>
            <p:nvPr/>
          </p:nvSpPr>
          <p:spPr>
            <a:xfrm>
              <a:off x="557644" y="5085182"/>
              <a:ext cx="8782050" cy="7522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75" name="Google Shape;2175;p135"/>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176" name="Google Shape;2176;p13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65</a:t>
              </a:r>
              <a:endParaRPr b="1" sz="1300">
                <a:solidFill>
                  <a:srgbClr val="262626"/>
                </a:solidFill>
                <a:latin typeface="Arial"/>
                <a:ea typeface="Arial"/>
                <a:cs typeface="Arial"/>
                <a:sym typeface="Arial"/>
              </a:endParaRPr>
            </a:p>
          </p:txBody>
        </p:sp>
        <p:sp>
          <p:nvSpPr>
            <p:cNvPr id="2177" name="Google Shape;2177;p13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중복되지 않는 고유한 값만 나오게 한다.</a:t>
              </a:r>
              <a:endParaRPr/>
            </a:p>
          </p:txBody>
        </p:sp>
      </p:grpSp>
      <p:sp>
        <p:nvSpPr>
          <p:cNvPr id="2178" name="Google Shape;2178;p135"/>
          <p:cNvSpPr/>
          <p:nvPr/>
        </p:nvSpPr>
        <p:spPr>
          <a:xfrm>
            <a:off x="2485888" y="3132342"/>
            <a:ext cx="2880320" cy="14401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136"/>
          <p:cNvSpPr/>
          <p:nvPr/>
        </p:nvSpPr>
        <p:spPr>
          <a:xfrm>
            <a:off x="558396" y="2204865"/>
            <a:ext cx="8782050" cy="2232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85" name="Google Shape;2185;p136"/>
          <p:cNvGrpSpPr/>
          <p:nvPr/>
        </p:nvGrpSpPr>
        <p:grpSpPr>
          <a:xfrm>
            <a:off x="559817" y="1428745"/>
            <a:ext cx="8783192" cy="215444"/>
            <a:chOff x="559817" y="2136914"/>
            <a:chExt cx="8783192" cy="215444"/>
          </a:xfrm>
        </p:grpSpPr>
        <p:sp>
          <p:nvSpPr>
            <p:cNvPr id="2186" name="Google Shape;2186;p1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87" name="Google Shape;2187;p136"/>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188" name="Google Shape;2188;p136"/>
          <p:cNvGrpSpPr/>
          <p:nvPr/>
        </p:nvGrpSpPr>
        <p:grpSpPr>
          <a:xfrm>
            <a:off x="450000" y="450000"/>
            <a:ext cx="9018000" cy="276999"/>
            <a:chOff x="450000" y="450000"/>
            <a:chExt cx="9018000" cy="276999"/>
          </a:xfrm>
        </p:grpSpPr>
        <p:sp>
          <p:nvSpPr>
            <p:cNvPr id="2189" name="Google Shape;2189;p136"/>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190" name="Google Shape;2190;p136"/>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191" name="Google Shape;2191;p136"/>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grpSp>
        <p:nvGrpSpPr>
          <p:cNvPr id="2192" name="Google Shape;2192;p136"/>
          <p:cNvGrpSpPr/>
          <p:nvPr/>
        </p:nvGrpSpPr>
        <p:grpSpPr>
          <a:xfrm>
            <a:off x="557644" y="4509120"/>
            <a:ext cx="8782050" cy="752258"/>
            <a:chOff x="557644" y="5085182"/>
            <a:chExt cx="8782050" cy="752258"/>
          </a:xfrm>
        </p:grpSpPr>
        <p:sp>
          <p:nvSpPr>
            <p:cNvPr id="2193" name="Google Shape;2193;p136"/>
            <p:cNvSpPr/>
            <p:nvPr/>
          </p:nvSpPr>
          <p:spPr>
            <a:xfrm>
              <a:off x="557644" y="5085182"/>
              <a:ext cx="8782050" cy="7522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94" name="Google Shape;2194;p13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195" name="Google Shape;2195;p13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68</a:t>
              </a:r>
              <a:endParaRPr b="1" sz="1300">
                <a:solidFill>
                  <a:srgbClr val="262626"/>
                </a:solidFill>
                <a:latin typeface="Arial"/>
                <a:ea typeface="Arial"/>
                <a:cs typeface="Arial"/>
                <a:sym typeface="Arial"/>
              </a:endParaRPr>
            </a:p>
          </p:txBody>
        </p:sp>
        <p:sp>
          <p:nvSpPr>
            <p:cNvPr id="2196" name="Google Shape;2196;p13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소수점 둘째 자리까지 나오도록 반올림</a:t>
              </a:r>
              <a:endParaRPr sz="1300">
                <a:solidFill>
                  <a:srgbClr val="262626"/>
                </a:solidFill>
                <a:latin typeface="Arial"/>
                <a:ea typeface="Arial"/>
                <a:cs typeface="Arial"/>
                <a:sym typeface="Arial"/>
              </a:endParaRPr>
            </a:p>
          </p:txBody>
        </p:sp>
      </p:grpSp>
      <p:sp>
        <p:nvSpPr>
          <p:cNvPr id="2197" name="Google Shape;2197;p136"/>
          <p:cNvSpPr/>
          <p:nvPr/>
        </p:nvSpPr>
        <p:spPr>
          <a:xfrm>
            <a:off x="2485888" y="3132342"/>
            <a:ext cx="2880320" cy="14401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98" name="Google Shape;2198;p136"/>
          <p:cNvPicPr preferRelativeResize="0"/>
          <p:nvPr/>
        </p:nvPicPr>
        <p:blipFill rotWithShape="1">
          <a:blip r:embed="rId4">
            <a:alphaModFix/>
          </a:blip>
          <a:srcRect b="39428" l="0" r="14280" t="0"/>
          <a:stretch/>
        </p:blipFill>
        <p:spPr>
          <a:xfrm>
            <a:off x="711201" y="2316587"/>
            <a:ext cx="8488683" cy="2002387"/>
          </a:xfrm>
          <a:prstGeom prst="rect">
            <a:avLst/>
          </a:prstGeom>
          <a:noFill/>
          <a:ln cap="flat" cmpd="sng" w="9525">
            <a:solidFill>
              <a:srgbClr val="F2F2F2"/>
            </a:solidFill>
            <a:prstDash val="solid"/>
            <a:round/>
            <a:headEnd len="sm" w="sm" type="none"/>
            <a:tailEnd len="sm" w="sm" type="none"/>
          </a:ln>
        </p:spPr>
      </p:pic>
      <p:sp>
        <p:nvSpPr>
          <p:cNvPr id="2199" name="Google Shape;2199;p136"/>
          <p:cNvSpPr/>
          <p:nvPr/>
        </p:nvSpPr>
        <p:spPr>
          <a:xfrm>
            <a:off x="3151212" y="2459944"/>
            <a:ext cx="2808312" cy="168342"/>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37"/>
          <p:cNvSpPr/>
          <p:nvPr/>
        </p:nvSpPr>
        <p:spPr>
          <a:xfrm>
            <a:off x="558396" y="2204865"/>
            <a:ext cx="8782050" cy="15841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06" name="Google Shape;2206;p137"/>
          <p:cNvGrpSpPr/>
          <p:nvPr/>
        </p:nvGrpSpPr>
        <p:grpSpPr>
          <a:xfrm>
            <a:off x="559817" y="1428745"/>
            <a:ext cx="8783192" cy="215444"/>
            <a:chOff x="559817" y="2136914"/>
            <a:chExt cx="8783192" cy="215444"/>
          </a:xfrm>
        </p:grpSpPr>
        <p:sp>
          <p:nvSpPr>
            <p:cNvPr id="2207" name="Google Shape;2207;p1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08" name="Google Shape;2208;p137"/>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209" name="Google Shape;2209;p137"/>
          <p:cNvGrpSpPr/>
          <p:nvPr/>
        </p:nvGrpSpPr>
        <p:grpSpPr>
          <a:xfrm>
            <a:off x="450000" y="450000"/>
            <a:ext cx="9018000" cy="276999"/>
            <a:chOff x="450000" y="450000"/>
            <a:chExt cx="9018000" cy="276999"/>
          </a:xfrm>
        </p:grpSpPr>
        <p:sp>
          <p:nvSpPr>
            <p:cNvPr id="2210" name="Google Shape;2210;p137"/>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11" name="Google Shape;2211;p137"/>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12" name="Google Shape;2212;p137"/>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pic>
        <p:nvPicPr>
          <p:cNvPr id="2213" name="Google Shape;2213;p137"/>
          <p:cNvPicPr preferRelativeResize="0"/>
          <p:nvPr/>
        </p:nvPicPr>
        <p:blipFill rotWithShape="1">
          <a:blip r:embed="rId3">
            <a:alphaModFix/>
          </a:blip>
          <a:srcRect b="0" l="0" r="14280" t="0"/>
          <a:stretch/>
        </p:blipFill>
        <p:spPr>
          <a:xfrm>
            <a:off x="711201" y="2317285"/>
            <a:ext cx="8488683" cy="1354736"/>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38"/>
          <p:cNvSpPr/>
          <p:nvPr/>
        </p:nvSpPr>
        <p:spPr>
          <a:xfrm>
            <a:off x="558396" y="2204865"/>
            <a:ext cx="8782050" cy="20162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20" name="Google Shape;2220;p138"/>
          <p:cNvGrpSpPr/>
          <p:nvPr/>
        </p:nvGrpSpPr>
        <p:grpSpPr>
          <a:xfrm>
            <a:off x="559817" y="1428745"/>
            <a:ext cx="8783192" cy="215444"/>
            <a:chOff x="559817" y="2136914"/>
            <a:chExt cx="8783192" cy="215444"/>
          </a:xfrm>
        </p:grpSpPr>
        <p:sp>
          <p:nvSpPr>
            <p:cNvPr id="2221" name="Google Shape;2221;p1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22" name="Google Shape;2222;p138"/>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223" name="Google Shape;2223;p138"/>
          <p:cNvGrpSpPr/>
          <p:nvPr/>
        </p:nvGrpSpPr>
        <p:grpSpPr>
          <a:xfrm>
            <a:off x="450000" y="450000"/>
            <a:ext cx="9018000" cy="276999"/>
            <a:chOff x="450000" y="450000"/>
            <a:chExt cx="9018000" cy="276999"/>
          </a:xfrm>
        </p:grpSpPr>
        <p:sp>
          <p:nvSpPr>
            <p:cNvPr id="2224" name="Google Shape;2224;p138"/>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25" name="Google Shape;2225;p138"/>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26" name="Google Shape;2226;p138"/>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pic>
        <p:nvPicPr>
          <p:cNvPr id="2227" name="Google Shape;2227;p138"/>
          <p:cNvPicPr preferRelativeResize="0"/>
          <p:nvPr/>
        </p:nvPicPr>
        <p:blipFill rotWithShape="1">
          <a:blip r:embed="rId3">
            <a:alphaModFix/>
          </a:blip>
          <a:srcRect b="0" l="0" r="14280" t="0"/>
          <a:stretch/>
        </p:blipFill>
        <p:spPr>
          <a:xfrm>
            <a:off x="711201" y="2354561"/>
            <a:ext cx="8488683" cy="1700783"/>
          </a:xfrm>
          <a:prstGeom prst="rect">
            <a:avLst/>
          </a:prstGeom>
          <a:noFill/>
          <a:ln cap="flat" cmpd="sng" w="9525">
            <a:solidFill>
              <a:srgbClr val="F2F2F2"/>
            </a:solidFill>
            <a:prstDash val="solid"/>
            <a:round/>
            <a:headEnd len="sm" w="sm" type="none"/>
            <a:tailEnd len="sm" w="sm" type="none"/>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139"/>
          <p:cNvSpPr/>
          <p:nvPr/>
        </p:nvSpPr>
        <p:spPr>
          <a:xfrm>
            <a:off x="558396" y="2204865"/>
            <a:ext cx="8782050" cy="20162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34" name="Google Shape;2234;p139"/>
          <p:cNvGrpSpPr/>
          <p:nvPr/>
        </p:nvGrpSpPr>
        <p:grpSpPr>
          <a:xfrm>
            <a:off x="559817" y="1428745"/>
            <a:ext cx="8783192" cy="215444"/>
            <a:chOff x="559817" y="2136914"/>
            <a:chExt cx="8783192" cy="215444"/>
          </a:xfrm>
        </p:grpSpPr>
        <p:sp>
          <p:nvSpPr>
            <p:cNvPr id="2235" name="Google Shape;2235;p1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36" name="Google Shape;2236;p139"/>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최종정리</a:t>
              </a:r>
              <a:endParaRPr/>
            </a:p>
          </p:txBody>
        </p:sp>
      </p:grpSp>
      <p:grpSp>
        <p:nvGrpSpPr>
          <p:cNvPr id="2237" name="Google Shape;2237;p139"/>
          <p:cNvGrpSpPr/>
          <p:nvPr/>
        </p:nvGrpSpPr>
        <p:grpSpPr>
          <a:xfrm>
            <a:off x="450000" y="450000"/>
            <a:ext cx="9018000" cy="276999"/>
            <a:chOff x="450000" y="450000"/>
            <a:chExt cx="9018000" cy="276999"/>
          </a:xfrm>
        </p:grpSpPr>
        <p:sp>
          <p:nvSpPr>
            <p:cNvPr id="2238" name="Google Shape;2238;p139"/>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39" name="Google Shape;2239;p139"/>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40" name="Google Shape;2240;p139"/>
          <p:cNvSpPr/>
          <p:nvPr/>
        </p:nvSpPr>
        <p:spPr>
          <a:xfrm>
            <a:off x="711201" y="1772816"/>
            <a:ext cx="8632824" cy="345461"/>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functions:</a:t>
            </a:r>
            <a:endParaRPr/>
          </a:p>
        </p:txBody>
      </p:sp>
      <p:pic>
        <p:nvPicPr>
          <p:cNvPr id="2241" name="Google Shape;2241;p139"/>
          <p:cNvPicPr preferRelativeResize="0"/>
          <p:nvPr/>
        </p:nvPicPr>
        <p:blipFill rotWithShape="1">
          <a:blip r:embed="rId3">
            <a:alphaModFix/>
          </a:blip>
          <a:srcRect b="0" l="0" r="14280" t="0"/>
          <a:stretch/>
        </p:blipFill>
        <p:spPr>
          <a:xfrm>
            <a:off x="711201" y="2336815"/>
            <a:ext cx="8488683" cy="1752321"/>
          </a:xfrm>
          <a:prstGeom prst="rect">
            <a:avLst/>
          </a:prstGeom>
          <a:noFill/>
          <a:ln cap="flat" cmpd="sng" w="9525">
            <a:solidFill>
              <a:srgbClr val="F2F2F2"/>
            </a:solidFill>
            <a:prstDash val="solid"/>
            <a:round/>
            <a:headEnd len="sm" w="sm" type="none"/>
            <a:tailEnd len="sm" w="sm" type="none"/>
          </a:ln>
        </p:spPr>
      </p:pic>
      <p:grpSp>
        <p:nvGrpSpPr>
          <p:cNvPr id="2242" name="Google Shape;2242;p139"/>
          <p:cNvGrpSpPr/>
          <p:nvPr/>
        </p:nvGrpSpPr>
        <p:grpSpPr>
          <a:xfrm>
            <a:off x="557644" y="4293096"/>
            <a:ext cx="8782050" cy="1296144"/>
            <a:chOff x="557644" y="5085182"/>
            <a:chExt cx="8782050" cy="1296144"/>
          </a:xfrm>
        </p:grpSpPr>
        <p:sp>
          <p:nvSpPr>
            <p:cNvPr id="2243" name="Google Shape;2243;p139"/>
            <p:cNvSpPr/>
            <p:nvPr/>
          </p:nvSpPr>
          <p:spPr>
            <a:xfrm>
              <a:off x="557644" y="5085182"/>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244" name="Google Shape;2244;p139"/>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245" name="Google Shape;2245;p13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77</a:t>
              </a:r>
              <a:endParaRPr b="1" sz="1300">
                <a:solidFill>
                  <a:srgbClr val="262626"/>
                </a:solidFill>
                <a:latin typeface="Arial"/>
                <a:ea typeface="Arial"/>
                <a:cs typeface="Arial"/>
                <a:sym typeface="Arial"/>
              </a:endParaRPr>
            </a:p>
          </p:txBody>
        </p:sp>
        <p:sp>
          <p:nvSpPr>
            <p:cNvPr id="2246" name="Google Shape;2246;p13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최대값이 있는 위치의 인덱스를 정수로 반환</a:t>
              </a:r>
              <a:endParaRPr sz="1300">
                <a:solidFill>
                  <a:srgbClr val="262626"/>
                </a:solidFill>
                <a:latin typeface="Arial"/>
                <a:ea typeface="Arial"/>
                <a:cs typeface="Arial"/>
                <a:sym typeface="Arial"/>
              </a:endParaRPr>
            </a:p>
          </p:txBody>
        </p:sp>
      </p:grpSp>
      <p:pic>
        <p:nvPicPr>
          <p:cNvPr descr="Byte - Free electronics icons" id="2247" name="Google Shape;2247;p139"/>
          <p:cNvPicPr preferRelativeResize="0"/>
          <p:nvPr/>
        </p:nvPicPr>
        <p:blipFill rotWithShape="1">
          <a:blip r:embed="rId4">
            <a:alphaModFix/>
          </a:blip>
          <a:srcRect b="-5938" l="13871" r="14480" t="-7084"/>
          <a:stretch/>
        </p:blipFill>
        <p:spPr>
          <a:xfrm>
            <a:off x="660211" y="4958885"/>
            <a:ext cx="295715" cy="236991"/>
          </a:xfrm>
          <a:prstGeom prst="rect">
            <a:avLst/>
          </a:prstGeom>
          <a:noFill/>
          <a:ln>
            <a:noFill/>
          </a:ln>
        </p:spPr>
      </p:pic>
      <p:sp>
        <p:nvSpPr>
          <p:cNvPr id="2248" name="Google Shape;2248;p139"/>
          <p:cNvSpPr txBox="1"/>
          <p:nvPr/>
        </p:nvSpPr>
        <p:spPr>
          <a:xfrm>
            <a:off x="918992" y="493615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78</a:t>
            </a:r>
            <a:endParaRPr b="1" sz="1300">
              <a:solidFill>
                <a:srgbClr val="262626"/>
              </a:solidFill>
              <a:latin typeface="Arial"/>
              <a:ea typeface="Arial"/>
              <a:cs typeface="Arial"/>
              <a:sym typeface="Arial"/>
            </a:endParaRPr>
          </a:p>
        </p:txBody>
      </p:sp>
      <p:sp>
        <p:nvSpPr>
          <p:cNvPr id="2249" name="Google Shape;2249;p139"/>
          <p:cNvSpPr txBox="1"/>
          <p:nvPr/>
        </p:nvSpPr>
        <p:spPr>
          <a:xfrm>
            <a:off x="1019632" y="527104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최소값이 있는 위치의 인덱스를 정수로 반환</a:t>
            </a:r>
            <a:endParaRPr sz="1300">
              <a:solidFill>
                <a:srgbClr val="262626"/>
              </a:solidFill>
              <a:latin typeface="Arial"/>
              <a:ea typeface="Arial"/>
              <a:cs typeface="Arial"/>
              <a:sym typeface="Arial"/>
            </a:endParaRPr>
          </a:p>
        </p:txBody>
      </p:sp>
      <p:sp>
        <p:nvSpPr>
          <p:cNvPr id="2250" name="Google Shape;2250;p139"/>
          <p:cNvSpPr/>
          <p:nvPr/>
        </p:nvSpPr>
        <p:spPr>
          <a:xfrm>
            <a:off x="2287116" y="2852936"/>
            <a:ext cx="3240360"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139"/>
          <p:cNvSpPr/>
          <p:nvPr/>
        </p:nvSpPr>
        <p:spPr>
          <a:xfrm>
            <a:off x="2308757" y="3528488"/>
            <a:ext cx="3240360"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grpSp>
        <p:nvGrpSpPr>
          <p:cNvPr id="2257" name="Google Shape;2257;p140"/>
          <p:cNvGrpSpPr/>
          <p:nvPr/>
        </p:nvGrpSpPr>
        <p:grpSpPr>
          <a:xfrm>
            <a:off x="559817" y="1428745"/>
            <a:ext cx="8783192" cy="215444"/>
            <a:chOff x="559817" y="2136914"/>
            <a:chExt cx="8783192" cy="215444"/>
          </a:xfrm>
        </p:grpSpPr>
        <p:sp>
          <p:nvSpPr>
            <p:cNvPr id="2258" name="Google Shape;2258;p1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59" name="Google Shape;2259;p140"/>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NumPy 배열의 선형대수</a:t>
              </a:r>
              <a:endParaRPr/>
            </a:p>
          </p:txBody>
        </p:sp>
      </p:grpSp>
      <p:grpSp>
        <p:nvGrpSpPr>
          <p:cNvPr id="2260" name="Google Shape;2260;p140"/>
          <p:cNvGrpSpPr/>
          <p:nvPr/>
        </p:nvGrpSpPr>
        <p:grpSpPr>
          <a:xfrm>
            <a:off x="450000" y="450000"/>
            <a:ext cx="9018000" cy="276999"/>
            <a:chOff x="450000" y="450000"/>
            <a:chExt cx="9018000" cy="276999"/>
          </a:xfrm>
        </p:grpSpPr>
        <p:sp>
          <p:nvSpPr>
            <p:cNvPr id="2261" name="Google Shape;2261;p140"/>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62" name="Google Shape;2262;p140"/>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63" name="Google Shape;2263;p140"/>
          <p:cNvSpPr/>
          <p:nvPr/>
        </p:nvSpPr>
        <p:spPr>
          <a:xfrm>
            <a:off x="711201" y="1772816"/>
            <a:ext cx="8632824" cy="648108"/>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NumPy는 배열의 단순 연산뿐 아니라 선형 대수(linear algebra)를 위한 행렬(2차원 배열) 연산도 지원한다.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다양한 메소드 중에서 행렬 곱, 전치 행렬, 역 행렬, 행렬식을 구하는 방법만 우선 보도록 한다.</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grpSp>
        <p:nvGrpSpPr>
          <p:cNvPr id="2269" name="Google Shape;2269;p141"/>
          <p:cNvGrpSpPr/>
          <p:nvPr/>
        </p:nvGrpSpPr>
        <p:grpSpPr>
          <a:xfrm>
            <a:off x="559817" y="1428745"/>
            <a:ext cx="8783192" cy="215444"/>
            <a:chOff x="559817" y="2136914"/>
            <a:chExt cx="8783192" cy="215444"/>
          </a:xfrm>
        </p:grpSpPr>
        <p:sp>
          <p:nvSpPr>
            <p:cNvPr id="2270" name="Google Shape;2270;p1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71" name="Google Shape;2271;p141"/>
            <p:cNvSpPr/>
            <p:nvPr/>
          </p:nvSpPr>
          <p:spPr>
            <a:xfrm>
              <a:off x="712182" y="2136914"/>
              <a:ext cx="8630827"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행렬 연산</a:t>
              </a:r>
              <a:endParaRPr/>
            </a:p>
          </p:txBody>
        </p:sp>
      </p:grpSp>
      <p:grpSp>
        <p:nvGrpSpPr>
          <p:cNvPr id="2272" name="Google Shape;2272;p141"/>
          <p:cNvGrpSpPr/>
          <p:nvPr/>
        </p:nvGrpSpPr>
        <p:grpSpPr>
          <a:xfrm>
            <a:off x="450000" y="450000"/>
            <a:ext cx="9018000" cy="276999"/>
            <a:chOff x="450000" y="450000"/>
            <a:chExt cx="9018000" cy="276999"/>
          </a:xfrm>
        </p:grpSpPr>
        <p:sp>
          <p:nvSpPr>
            <p:cNvPr id="2273" name="Google Shape;2273;p141"/>
            <p:cNvSpPr/>
            <p:nvPr/>
          </p:nvSpPr>
          <p:spPr>
            <a:xfrm>
              <a:off x="450000" y="450000"/>
              <a:ext cx="878522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NumPy 배열 연산</a:t>
              </a:r>
              <a:endParaRPr sz="1800">
                <a:solidFill>
                  <a:srgbClr val="FFFFFF"/>
                </a:solidFill>
                <a:latin typeface="Arial"/>
                <a:ea typeface="Arial"/>
                <a:cs typeface="Arial"/>
                <a:sym typeface="Arial"/>
              </a:endParaRPr>
            </a:p>
          </p:txBody>
        </p:sp>
        <p:sp>
          <p:nvSpPr>
            <p:cNvPr id="2274" name="Google Shape;2274;p141"/>
            <p:cNvSpPr/>
            <p:nvPr/>
          </p:nvSpPr>
          <p:spPr>
            <a:xfrm>
              <a:off x="8674461" y="480778"/>
              <a:ext cx="793539" cy="24622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UNIT 01</a:t>
              </a:r>
              <a:endParaRPr/>
            </a:p>
          </p:txBody>
        </p:sp>
      </p:grpSp>
      <p:sp>
        <p:nvSpPr>
          <p:cNvPr id="2275" name="Google Shape;2275;p141"/>
          <p:cNvSpPr/>
          <p:nvPr/>
        </p:nvSpPr>
        <p:spPr>
          <a:xfrm>
            <a:off x="711201" y="1772816"/>
            <a:ext cx="8632824" cy="1556049"/>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행렬 A와 B에 대해 행렬곱, 전치 행렬, 역행렬, 행렬식을 구하기 위한 방법이다.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행렬곱(matrix product)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전치행렬(transpose matrix)</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역행렬(inverse matrix)</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행렬식(determinant)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